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2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9FB4-B295-4053-9E0A-9781041F69C0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887BA-8CAC-4174-BB2C-475B2D2E5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2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7A6CEE-0F49-4762-B457-A8B7CE75CFC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5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http://curriculum.vexrobotics.com/curriculum/intro-to-robotics/vex-robotics-design-system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1659B8-0813-4C20-B046-84185C001707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5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3AFC-9DAB-45A2-9CD0-B06EC26C66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63B3-7745-4361-9B67-37685CC9A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17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D623-DEE9-4F52-89FD-BCA610DDE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CC62-6C80-4DBD-BADF-3394B319D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50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116C-1153-46FB-B2BA-7639BC1DE3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C1B48-0F7C-44C7-80D6-AC2F5CE49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55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5667-185B-494F-BD39-6B2F22956C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C589-23F8-4DC1-866B-18BBB31BB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5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E707-970A-4153-AD32-AEEE113614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C1D6-AFAB-4E31-A26D-5AF5A639A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10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5FC73-9E8D-4BDB-9639-CF3774E76D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1360D-87A5-41F4-9204-2BE15DF63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3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4296-21AD-4B3D-8691-238F790322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5E96-5429-4C64-B8F7-25FA18362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06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6208-379D-4440-9B62-F94FC86764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3A99E-1BED-44CF-9CA2-855CD0429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94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DB79B-F59D-43F9-9EE9-188399D44B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EAF4E-0A22-4D97-92B8-3CD3CBF8D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41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1EB2-1778-4E3B-8F08-9B7B50CCCB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4FABC-F704-4374-B72B-E7626761C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73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5D84-3394-48AC-821D-9F9CAC7634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A7AC-EC5B-4E28-B049-1B77A81D4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30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CB6EFB-4C8B-4E95-989B-2C63E85F15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CE3A1-872D-4CF4-8B54-63BF4B7CB7F0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0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 noGrp="1"/>
          </p:cNvSpPr>
          <p:nvPr>
            <p:ph type="title"/>
          </p:nvPr>
        </p:nvSpPr>
        <p:spPr>
          <a:xfrm>
            <a:off x="2057400" y="152400"/>
            <a:ext cx="3200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defRPr/>
            </a:pP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VEX Structure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3886200" cy="4800600"/>
          </a:xfrm>
        </p:spPr>
        <p:txBody>
          <a:bodyPr/>
          <a:lstStyle/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VEX structural pieces all contain square holes (0.182” sq) on a standardized 0.5” grid. 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smaller diamond holes are there to help users cut pieces using tin snips or fine toothed hacksaws without leaving sharp corners.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Steel and Aluminum</a:t>
            </a:r>
          </a:p>
        </p:txBody>
      </p:sp>
      <p:pic>
        <p:nvPicPr>
          <p:cNvPr id="16388" name="Picture 2" descr="http://curriculum.vexrobotics.com/sites/default/files/styles/large/public/Image%202.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02075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Thumbscr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3084513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6" y="2286001"/>
            <a:ext cx="1166813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2182813" y="117475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Screws </a:t>
            </a:r>
          </a:p>
        </p:txBody>
      </p:sp>
      <p:sp>
        <p:nvSpPr>
          <p:cNvPr id="30723" name="Content Placeholder 3"/>
          <p:cNvSpPr txBox="1">
            <a:spLocks noGrp="1"/>
          </p:cNvSpPr>
          <p:nvPr>
            <p:ph idx="1"/>
          </p:nvPr>
        </p:nvSpPr>
        <p:spPr>
          <a:xfrm>
            <a:off x="2057400" y="762000"/>
            <a:ext cx="7772400" cy="4572000"/>
          </a:xfrm>
        </p:spPr>
        <p:txBody>
          <a:bodyPr rtlCol="0">
            <a:normAutofit lnSpcReduction="10000"/>
          </a:bodyPr>
          <a:lstStyle>
            <a:lvl1pPr indent="-2222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indent="-1778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638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800" dirty="0"/>
              <a:t>8-32 screws for attaching structure</a:t>
            </a:r>
          </a:p>
          <a:p>
            <a:pPr lvl="1" eaLnBrk="1" fontAlgn="auto" hangingPunct="1">
              <a:spcBef>
                <a:spcPts val="563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400" dirty="0"/>
              <a:t>Use 3/32” Hex Key</a:t>
            </a:r>
          </a:p>
          <a:p>
            <a:pPr lvl="1" eaLnBrk="1" fontAlgn="auto" hangingPunct="1">
              <a:spcBef>
                <a:spcPts val="563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400" dirty="0"/>
              <a:t>¼” to 2” Lengths </a:t>
            </a:r>
          </a:p>
          <a:p>
            <a:pPr lvl="1" eaLnBrk="1" fontAlgn="auto" hangingPunct="1">
              <a:spcBef>
                <a:spcPts val="563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400" dirty="0"/>
              <a:t>Locking Screws: Like normal screws but harder to remove (First 10-12 times) </a:t>
            </a:r>
          </a:p>
          <a:p>
            <a:pPr lvl="1" eaLnBrk="1" fontAlgn="auto" hangingPunct="1">
              <a:spcBef>
                <a:spcPts val="563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400" dirty="0"/>
              <a:t>Shoulder Screws (0.20” Long Shoulder)</a:t>
            </a:r>
          </a:p>
          <a:p>
            <a:pPr lvl="1" eaLnBrk="1" fontAlgn="auto" hangingPunct="1">
              <a:spcBef>
                <a:spcPts val="563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400" dirty="0"/>
              <a:t>½” Plastic Thumb Screws  </a:t>
            </a:r>
          </a:p>
          <a:p>
            <a:pPr eaLnBrk="1" fontAlgn="auto" hangingPunct="1">
              <a:spcBef>
                <a:spcPts val="638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800" dirty="0"/>
              <a:t>6-32 Screws for Motors and Servos</a:t>
            </a:r>
          </a:p>
          <a:p>
            <a:pPr lvl="1" eaLnBrk="1" fontAlgn="auto" hangingPunct="1">
              <a:spcBef>
                <a:spcPts val="563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400" dirty="0"/>
              <a:t>Use 5/64” Hex Key</a:t>
            </a:r>
          </a:p>
          <a:p>
            <a:pPr lvl="1" eaLnBrk="1" fontAlgn="auto" hangingPunct="1">
              <a:spcBef>
                <a:spcPts val="563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400" dirty="0"/>
              <a:t>¼” and ½”</a:t>
            </a:r>
          </a:p>
          <a:p>
            <a:pPr lvl="1" eaLnBrk="1" fontAlgn="auto" hangingPunct="1">
              <a:spcBef>
                <a:spcPts val="563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400" dirty="0"/>
              <a:t>½” Locking</a:t>
            </a:r>
          </a:p>
        </p:txBody>
      </p:sp>
      <p:pic>
        <p:nvPicPr>
          <p:cNvPr id="17414" name="Picture 2" descr="http://curriculum.vexrobotics.com/sites/default/files/Image%202.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2286001"/>
            <a:ext cx="4989513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369888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09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Screws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8-32 x 0.125” Setscrew for Shaft Collars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Couplers: 0.500” and 1.000”</a:t>
            </a:r>
          </a:p>
          <a:p>
            <a:pPr lvl="1" indent="-177800" eaLnBrk="1" hangingPunct="1">
              <a:spcBef>
                <a:spcPts val="563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Used for connecting Standoffs </a:t>
            </a:r>
          </a:p>
          <a:p>
            <a:pPr lvl="1" indent="-177800" eaLnBrk="1" hangingPunct="1">
              <a:spcBef>
                <a:spcPts val="563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2362201"/>
            <a:ext cx="8810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62388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1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9530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Nuts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8-32 Thread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Keps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Nylock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Hex</a:t>
            </a:r>
          </a:p>
        </p:txBody>
      </p:sp>
      <p:pic>
        <p:nvPicPr>
          <p:cNvPr id="17412" name="Picture 2" descr="Nut 8-32 K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69888"/>
            <a:ext cx="248761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Nut 8-32 Ny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2589214"/>
            <a:ext cx="25590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Nut 8-32 H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810001"/>
            <a:ext cx="19589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Chassis Rail 2x1x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4953001"/>
            <a:ext cx="16176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Angle 2x2x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3733801"/>
            <a:ext cx="1516062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-Channel 1x2x1x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6" y="2725739"/>
            <a:ext cx="11969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Bar 1x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950913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itle 1"/>
          <p:cNvSpPr>
            <a:spLocks noGrp="1"/>
          </p:cNvSpPr>
          <p:nvPr>
            <p:ph type="title"/>
          </p:nvPr>
        </p:nvSpPr>
        <p:spPr>
          <a:xfrm>
            <a:off x="1758950" y="18415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Bars, ‘C’-Channels, Angles, Rails</a:t>
            </a:r>
          </a:p>
        </p:txBody>
      </p:sp>
      <p:sp>
        <p:nvSpPr>
          <p:cNvPr id="34823" name="Text Placeholder 2"/>
          <p:cNvSpPr txBox="1">
            <a:spLocks noGrp="1"/>
          </p:cNvSpPr>
          <p:nvPr>
            <p:ph idx="1"/>
          </p:nvPr>
        </p:nvSpPr>
        <p:spPr>
          <a:xfrm>
            <a:off x="1758951" y="1062038"/>
            <a:ext cx="7254875" cy="5461000"/>
          </a:xfrm>
        </p:spPr>
        <p:txBody>
          <a:bodyPr rtlCol="0">
            <a:normAutofit lnSpcReduction="10000"/>
          </a:bodyPr>
          <a:lstStyle>
            <a:lvl1pPr indent="-2222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indent="-1778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Bef>
                <a:spcPts val="638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800" dirty="0"/>
              <a:t>Bars (1x25)</a:t>
            </a:r>
          </a:p>
          <a:p>
            <a:pPr lvl="1" eaLnBrk="1" fontAlgn="auto" hangingPunct="1">
              <a:spcBef>
                <a:spcPts val="563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400" dirty="0"/>
              <a:t>Can be bent, but will never again be straight</a:t>
            </a:r>
          </a:p>
          <a:p>
            <a:pPr eaLnBrk="1" fontAlgn="auto" hangingPunct="1">
              <a:spcBef>
                <a:spcPts val="638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800" dirty="0"/>
              <a:t>C-Channel</a:t>
            </a:r>
          </a:p>
          <a:p>
            <a:pPr lvl="1" eaLnBrk="1" fontAlgn="auto" hangingPunct="1">
              <a:spcBef>
                <a:spcPts val="563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400" dirty="0"/>
              <a:t>1x2x1x35, 1x3x1x35, 1x5x1x25, 1x5x1x35</a:t>
            </a:r>
          </a:p>
          <a:p>
            <a:pPr lvl="1" eaLnBrk="1" fontAlgn="auto" hangingPunct="1">
              <a:spcBef>
                <a:spcPts val="563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400" dirty="0"/>
              <a:t>Added strength and twist resistance</a:t>
            </a:r>
          </a:p>
          <a:p>
            <a:pPr eaLnBrk="1" fontAlgn="auto" hangingPunct="1">
              <a:spcBef>
                <a:spcPts val="638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800" dirty="0"/>
              <a:t>Angles</a:t>
            </a:r>
          </a:p>
          <a:p>
            <a:pPr lvl="1" eaLnBrk="1" fontAlgn="auto" hangingPunct="1">
              <a:spcBef>
                <a:spcPts val="563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400" dirty="0"/>
              <a:t>2x2x25, 2x2x35, 3x3x35</a:t>
            </a:r>
          </a:p>
          <a:p>
            <a:pPr lvl="1" eaLnBrk="1" fontAlgn="auto" hangingPunct="1">
              <a:spcBef>
                <a:spcPts val="563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400" dirty="0"/>
              <a:t>Used for framing, good strength in two axis</a:t>
            </a:r>
          </a:p>
          <a:p>
            <a:pPr eaLnBrk="1" fontAlgn="auto" hangingPunct="1">
              <a:spcBef>
                <a:spcPts val="638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3200" dirty="0"/>
              <a:t>Chassis Rails</a:t>
            </a:r>
          </a:p>
          <a:p>
            <a:pPr lvl="1" eaLnBrk="1" fontAlgn="auto" hangingPunct="1">
              <a:spcBef>
                <a:spcPts val="638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800" dirty="0"/>
              <a:t>2x1x25, 2x1x35</a:t>
            </a:r>
          </a:p>
          <a:p>
            <a:pPr lvl="1" eaLnBrk="1" fontAlgn="auto" hangingPunct="1">
              <a:spcBef>
                <a:spcPts val="638"/>
              </a:spcBef>
              <a:buClr>
                <a:srgbClr val="000000"/>
              </a:buClr>
              <a:buFont typeface="Arial" charset="0"/>
              <a:buChar char="●"/>
              <a:defRPr/>
            </a:pPr>
            <a:r>
              <a:rPr lang="en-US" altLang="en-US" sz="2800" dirty="0"/>
              <a:t>Tab at the end allows more connection options.</a:t>
            </a:r>
          </a:p>
          <a:p>
            <a:pPr lvl="1" eaLnBrk="1" fontAlgn="auto" hangingPunct="1">
              <a:spcBef>
                <a:spcPts val="563"/>
              </a:spcBef>
              <a:buClr>
                <a:srgbClr val="000000"/>
              </a:buClr>
              <a:buFont typeface="Arial" charset="0"/>
              <a:buChar char="●"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339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Base Plate 15-holes wide x 30-holes 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22338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Structure: Plates and Base Plates</a:t>
            </a:r>
          </a:p>
        </p:txBody>
      </p:sp>
      <p:sp>
        <p:nvSpPr>
          <p:cNvPr id="19461" name="Tex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8229600" cy="4525963"/>
          </a:xfrm>
        </p:spPr>
        <p:txBody>
          <a:bodyPr/>
          <a:lstStyle/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Base Plate</a:t>
            </a:r>
          </a:p>
          <a:p>
            <a:pPr lvl="1" indent="-177800" eaLnBrk="1" hangingPunct="1">
              <a:spcBef>
                <a:spcPts val="563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15 x 30</a:t>
            </a:r>
          </a:p>
          <a:p>
            <a:pPr lvl="1" indent="-177800" eaLnBrk="1" hangingPunct="1">
              <a:spcBef>
                <a:spcPts val="563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Create a large stationary robotic arm, or interlock them to build larger manufacturing type systems. 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Plates</a:t>
            </a:r>
          </a:p>
          <a:p>
            <a:pPr lvl="1" indent="-177800" eaLnBrk="1" hangingPunct="1">
              <a:spcBef>
                <a:spcPts val="563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15x5 , 25 x 5</a:t>
            </a:r>
          </a:p>
          <a:p>
            <a:pPr lvl="1" indent="-177800" eaLnBrk="1" hangingPunct="1">
              <a:spcBef>
                <a:spcPts val="563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69963" y="-152400"/>
            <a:ext cx="8229601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Structure: Gussets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idx="1"/>
          </p:nvPr>
        </p:nvSpPr>
        <p:spPr>
          <a:xfrm>
            <a:off x="1773238" y="1100138"/>
            <a:ext cx="6426200" cy="5605462"/>
          </a:xfrm>
        </p:spPr>
        <p:txBody>
          <a:bodyPr/>
          <a:lstStyle/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45 Degree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90 Degree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Gusset Pack: </a:t>
            </a:r>
          </a:p>
          <a:p>
            <a:pPr lvl="1" indent="-177800" eaLnBrk="1" hangingPunct="1">
              <a:spcBef>
                <a:spcPts val="563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Pivot Gusset: Connect parts and angles 0 – 90 Degrees</a:t>
            </a:r>
          </a:p>
          <a:p>
            <a:pPr lvl="1" indent="-177800" eaLnBrk="1" hangingPunct="1">
              <a:spcBef>
                <a:spcPts val="563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Plus Gusset: Strengthen flat joints</a:t>
            </a:r>
          </a:p>
          <a:p>
            <a:pPr lvl="1" indent="-177800" eaLnBrk="1" hangingPunct="1">
              <a:spcBef>
                <a:spcPts val="563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Angle Gusset: Strengthen ‘T’ Joints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C-Channel Coupler: Connect two 1x2x1 ‘C’ Channels 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Angle Coupler: Connect two 2x2 Angles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Angle Corner</a:t>
            </a:r>
          </a:p>
        </p:txBody>
      </p:sp>
      <p:pic>
        <p:nvPicPr>
          <p:cNvPr id="20484" name="Picture 2" descr="45 Degree Gus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4" y="652464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546225"/>
            <a:ext cx="12334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1930400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http://content.vexrobotics.com/images/products/Transparent%20New%20Page%20Pictures/CChannelExampleTra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341688"/>
            <a:ext cx="149066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http://content.vexrobotics.com/images/products/Transparent%20New%20Page%20Pictures/AngleCouplerGussetExample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343400"/>
            <a:ext cx="2252663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 descr="http://content.vexrobotics.com/images/products/Transparent%20New%20Page%20Pictures/AngleCornerExampleTran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5419726"/>
            <a:ext cx="161131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5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976313"/>
            <a:ext cx="2190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Structure: Standoffs (8-32)</a:t>
            </a:r>
          </a:p>
        </p:txBody>
      </p:sp>
      <p:sp>
        <p:nvSpPr>
          <p:cNvPr id="21508" name="Tex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122738" cy="4525963"/>
          </a:xfrm>
        </p:spPr>
        <p:txBody>
          <a:bodyPr/>
          <a:lstStyle/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0.25” – 6.00”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Tapped on both ends to fit 8-32 Screws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 spacing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5605" name="Picture 2" descr="Standoffs Assor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97163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2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Structure: Other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Latex Tubing: Elastic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Rubber Bands (#32 or #64)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Zip Ties (4” and 11”)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Anti-Slip Math (Thin, Thick)</a:t>
            </a:r>
          </a:p>
          <a:p>
            <a:pPr indent="-222250" eaLnBrk="1" hangingPunct="1">
              <a:spcBef>
                <a:spcPts val="638"/>
              </a:spcBef>
              <a:buClr>
                <a:srgbClr val="000000"/>
              </a:buClr>
              <a:buFont typeface="Arial" panose="020B0604020202020204" pitchFamily="34" charset="0"/>
              <a:buChar char="●"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2532" name="Picture 2" descr="Latex Tub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9" y="957264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Rubber Band #32 - Si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2243139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4&quot; Zip Tie - P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9" y="3484564"/>
            <a:ext cx="1690687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05300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3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67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VEX Structure</vt:lpstr>
      <vt:lpstr>Screws </vt:lpstr>
      <vt:lpstr>Screws</vt:lpstr>
      <vt:lpstr>Nuts</vt:lpstr>
      <vt:lpstr>Bars, ‘C’-Channels, Angles, Rails</vt:lpstr>
      <vt:lpstr>Structure: Plates and Base Plates</vt:lpstr>
      <vt:lpstr>Structure: Gussets</vt:lpstr>
      <vt:lpstr>Structure: Standoffs (8-32)</vt:lpstr>
      <vt:lpstr>Structure: Other</vt:lpstr>
    </vt:vector>
  </TitlesOfParts>
  <Company>Salem-Keizer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VEX Structure</dc:title>
  <dc:creator>Greg Smith</dc:creator>
  <cp:lastModifiedBy>Greg Smith</cp:lastModifiedBy>
  <cp:revision>1</cp:revision>
  <dcterms:created xsi:type="dcterms:W3CDTF">2015-10-28T18:12:44Z</dcterms:created>
  <dcterms:modified xsi:type="dcterms:W3CDTF">2015-10-28T18:12:56Z</dcterms:modified>
</cp:coreProperties>
</file>