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707A9-3F7E-4E62-8637-2DC96E5EC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24F19-25CF-4F99-A000-6413E3F1C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49AD3-AFCB-425A-99DE-108292D2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C1A72-3A70-4063-B220-C189AE11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0C5AF-A4B9-4261-9461-4960D40A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6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88CD5-04F8-49E1-9874-E7D14393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1CFCD-52B0-4E92-8A59-FD204C276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0DB42-E05D-4EDB-B59C-38B4FCF2C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FC659-2495-47F1-B5C9-DD9B32044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23BA6-A190-431F-9B51-576212C8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7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1C7067-71D1-4A04-9812-5B257F9E0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758B5-57FD-4B24-AFD6-B2015C670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3B8D1-2C23-4B0C-8D40-AE7D750F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DEB5D-B3B7-46FD-B518-477082F44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7B9B3-2AE6-46FD-8ADD-32BE3447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0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26DC7-0B80-482E-8DB8-DC3E23E8C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CDEE5-12E8-4110-911B-EA7076476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80F87-DA1E-4B52-9EE3-E5E94A7D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98EA9-9D37-47E4-BE29-C1EDBDA9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76B1D-25FD-4E88-8D1A-19EB0EB6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3910D-1B30-4E3C-A821-79C4A25B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896E7-296F-40EF-9257-FE0147A0D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951CE-1AD7-40AD-A4AC-14FFF024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77E77-F58C-4DAB-961A-4358A031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D36F-C1FF-406E-A62B-9736FB1B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3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B274-2111-40DE-A438-B758EB110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548F7-EEB1-4B19-8F4F-423D0F929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AF226-DF37-41CE-BEEA-A45FC5C5C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D7503-266F-4725-AA15-3653B005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C4E21-64F4-4863-92E1-56599DD53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F0EB1-B6CD-48EF-A5A6-C77DABAF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2073-CF7E-4276-883E-67D12487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1C47E-E1B6-4AB8-BD2C-068878FB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2A67C-F8BE-4254-B231-B235F9770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6BC6F4-5D90-49FF-86D5-58CB7B34E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C63C2C-E538-4FE6-BC75-71AE72398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DBB6B-9578-4906-B16F-D042A6F3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CDC5C-E663-4301-A6BF-6B70D7A1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F0CA4-7101-4D2E-AA4A-05E88BA8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9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E8006-4A03-4470-92D6-84A5899F3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581DC6-EF90-4D8E-8BBC-F6318E02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A8FC5-B1F2-42FA-849B-29E6CF36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1F9320-63AC-47CA-8855-3F34C55C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2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0A440-89FE-4590-9470-465C1E67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0D6B3-E215-4735-8A24-3A3A3FCA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F6575-B781-4CD7-97E8-83D600BE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D7C5-184C-4AAD-B719-AC1E92314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75FF0-179C-4FE7-8E9D-0C8CD061C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7CF5B-AE88-45EE-B3F3-BDC60F91D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4C41-63BF-4A50-A535-00D24EF1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8E401-007F-499F-A2EE-22DE0ADE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28B45-C10E-4CEE-9D1E-8308D031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2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489E-3135-47E9-A422-AD178E31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3F84A6-1E82-4B61-8452-C4CEC7B3E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7C10F-9451-4302-8B31-34E0CBD46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2474-1BD7-4147-A46A-0CD4B647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A1A06-18BB-4E4D-96AA-5BB5071C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F50D5-E2EC-4A19-A003-CAD916AF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8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F86DD-370A-41AC-A5F7-9427FC48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84F33-0D06-4CB7-AD71-87B5F852A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6424-895C-4847-A115-8C46F6748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6DF6-0EF6-4676-BAE5-09EB661BC767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620D4-DF65-4BD3-8876-3E6E0DC2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A0D78-26C4-444D-8358-5462D9F5D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8A3C-6936-402C-86A6-3B02F4BD1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9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F18CD-FC61-4C95-B20B-CE9EB86CD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021" y="223461"/>
            <a:ext cx="9144000" cy="1109393"/>
          </a:xfrm>
        </p:spPr>
        <p:txBody>
          <a:bodyPr/>
          <a:lstStyle/>
          <a:p>
            <a:r>
              <a:rPr lang="en-US" dirty="0"/>
              <a:t>AP Java 3-9-2020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EAD22-8024-44B3-BE48-C54569047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32854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Strategies for success for FRQ</a:t>
            </a:r>
          </a:p>
          <a:p>
            <a:r>
              <a:rPr lang="en-US" dirty="0"/>
              <a:t>UML Diagrams</a:t>
            </a:r>
          </a:p>
          <a:p>
            <a:r>
              <a:rPr lang="en-US" dirty="0"/>
              <a:t>Marking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477575-6CDA-432C-933C-E404F645640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26224" y="2869480"/>
            <a:ext cx="7552194" cy="398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3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F796-4D34-4A2C-9404-CC7B2481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F61B3-6650-4047-A9C0-8898D80C4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use a Unified Machine Language (UML) Diagram and text marking to help solve AP Free Response Questions (FRQs)</a:t>
            </a:r>
          </a:p>
        </p:txBody>
      </p:sp>
    </p:spTree>
    <p:extLst>
      <p:ext uri="{BB962C8B-B14F-4D97-AF65-F5344CB8AC3E}">
        <p14:creationId xmlns:p14="http://schemas.microsoft.com/office/powerpoint/2010/main" val="263742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8A4ED-47E9-4EB1-A927-4D57A50D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D844-7E5E-4207-81D2-DF0CB0126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have to design a system. </a:t>
            </a:r>
          </a:p>
          <a:p>
            <a:r>
              <a:rPr lang="en-US" dirty="0"/>
              <a:t>Before implementing a bunch of classes, you’ll want to have a conceptual understanding of the system — that is, </a:t>
            </a:r>
          </a:p>
          <a:p>
            <a:pPr lvl="1"/>
            <a:r>
              <a:rPr lang="en-US" dirty="0"/>
              <a:t>what classes do I need? </a:t>
            </a:r>
          </a:p>
          <a:p>
            <a:pPr lvl="1"/>
            <a:r>
              <a:rPr lang="en-US" dirty="0"/>
              <a:t>What functionality and information will these classes have? </a:t>
            </a:r>
          </a:p>
          <a:p>
            <a:pPr lvl="1"/>
            <a:r>
              <a:rPr lang="en-US" dirty="0"/>
              <a:t>How do they interact with one another? </a:t>
            </a:r>
          </a:p>
          <a:p>
            <a:pPr lvl="1"/>
            <a:r>
              <a:rPr lang="en-US" dirty="0"/>
              <a:t>Who can see these classes? </a:t>
            </a:r>
          </a:p>
          <a:p>
            <a:pPr lvl="1"/>
            <a:r>
              <a:rPr lang="en-US" dirty="0"/>
              <a:t>And so on.</a:t>
            </a:r>
          </a:p>
          <a:p>
            <a:r>
              <a:rPr lang="en-US" dirty="0"/>
              <a:t>That’s where a Unified Machine Language (UML) class diagram can help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36CC61-E005-4680-ADEF-D92369E84EE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17777" y="170481"/>
            <a:ext cx="5103462" cy="227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7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7D01E-0320-46F3-B18C-AA8B316D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28903-34BD-4B2E-BC88-CDD03087B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98" y="1690688"/>
            <a:ext cx="5547102" cy="4351338"/>
          </a:xfrm>
        </p:spPr>
        <p:txBody>
          <a:bodyPr/>
          <a:lstStyle/>
          <a:p>
            <a:r>
              <a:rPr lang="en-US" dirty="0"/>
              <a:t>Class diagrams are a clever way of visualizing the classes in your system</a:t>
            </a:r>
            <a:r>
              <a:rPr lang="en-US" i="1" dirty="0"/>
              <a:t> before</a:t>
            </a:r>
            <a:r>
              <a:rPr lang="en-US" dirty="0"/>
              <a:t> you actually start coding them up. </a:t>
            </a:r>
          </a:p>
          <a:p>
            <a:endParaRPr lang="en-US" dirty="0"/>
          </a:p>
          <a:p>
            <a:r>
              <a:rPr lang="en-US" dirty="0"/>
              <a:t>They’re a static representation of your system structure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F7023B-51D6-4074-87F1-2B2F13AE6EE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1378461"/>
            <a:ext cx="6095999" cy="324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C82C-FA22-4C58-99B1-FC95C504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UML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7C945-7CC2-4B0E-91FD-191293571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759" y="1890793"/>
            <a:ext cx="6291020" cy="3713876"/>
          </a:xfrm>
        </p:spPr>
        <p:txBody>
          <a:bodyPr>
            <a:normAutofit/>
          </a:bodyPr>
          <a:lstStyle/>
          <a:p>
            <a:r>
              <a:rPr lang="en-US" sz="2000" dirty="0"/>
              <a:t>Diagram Parts</a:t>
            </a:r>
          </a:p>
          <a:p>
            <a:r>
              <a:rPr lang="en-US" sz="2000" dirty="0"/>
              <a:t>Each BOX Represents a class</a:t>
            </a:r>
          </a:p>
          <a:p>
            <a:r>
              <a:rPr lang="en-US" sz="2000" dirty="0"/>
              <a:t>+ public</a:t>
            </a:r>
          </a:p>
          <a:p>
            <a:r>
              <a:rPr lang="en-US" sz="2000" dirty="0"/>
              <a:t>- private</a:t>
            </a:r>
          </a:p>
          <a:p>
            <a:r>
              <a:rPr lang="en-US" sz="2000" dirty="0" err="1"/>
              <a:t>variableName:type</a:t>
            </a:r>
            <a:endParaRPr lang="en-US" sz="2000" dirty="0"/>
          </a:p>
          <a:p>
            <a:r>
              <a:rPr lang="en-US" sz="2000" dirty="0" err="1"/>
              <a:t>methodName</a:t>
            </a:r>
            <a:r>
              <a:rPr lang="en-US" sz="2000" dirty="0"/>
              <a:t>(</a:t>
            </a:r>
            <a:r>
              <a:rPr lang="en-US" sz="2000" dirty="0" err="1"/>
              <a:t>parameter:type</a:t>
            </a:r>
            <a:r>
              <a:rPr lang="en-US" sz="2000" dirty="0"/>
              <a:t>):</a:t>
            </a:r>
            <a:r>
              <a:rPr lang="en-US" sz="2000" dirty="0" err="1"/>
              <a:t>returnType</a:t>
            </a:r>
            <a:endParaRPr lang="en-US" sz="20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9ED770F-0DC2-47A0-B7B3-D568B46DC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520"/>
              </p:ext>
            </p:extLst>
          </p:nvPr>
        </p:nvGraphicFramePr>
        <p:xfrm>
          <a:off x="7129220" y="663422"/>
          <a:ext cx="4954292" cy="2054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4292">
                  <a:extLst>
                    <a:ext uri="{9D8B030D-6E8A-4147-A177-3AD203B41FA5}">
                      <a16:colId xmlns:a16="http://schemas.microsoft.com/office/drawing/2014/main" val="2353377232"/>
                    </a:ext>
                  </a:extLst>
                </a:gridCol>
              </a:tblGrid>
              <a:tr h="684844">
                <a:tc>
                  <a:txBody>
                    <a:bodyPr/>
                    <a:lstStyle/>
                    <a:p>
                      <a:r>
                        <a:rPr lang="en-US" sz="2400" dirty="0"/>
                        <a:t>Class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487888"/>
                  </a:ext>
                </a:extLst>
              </a:tr>
              <a:tr h="684844">
                <a:tc>
                  <a:txBody>
                    <a:bodyPr/>
                    <a:lstStyle/>
                    <a:p>
                      <a:r>
                        <a:rPr lang="en-US" sz="2400" dirty="0"/>
                        <a:t>Instance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040463"/>
                  </a:ext>
                </a:extLst>
              </a:tr>
              <a:tr h="684844">
                <a:tc>
                  <a:txBody>
                    <a:bodyPr/>
                    <a:lstStyle/>
                    <a:p>
                      <a:r>
                        <a:rPr lang="en-US" sz="2400" dirty="0"/>
                        <a:t>Methods, including constructors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480806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B9B92E7-C004-4085-AF3E-B9B94062CB8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777" y="3246420"/>
            <a:ext cx="4954291" cy="263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4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08B7F-0DC6-46F5-AB40-B4AF8520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system of classes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F57B61-A48B-4FD0-8FDC-E5BA8239F34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415748" y="602853"/>
            <a:ext cx="6384009" cy="32097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966B41-BFBF-4472-BEBC-BAB93B1F49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634" y="3998563"/>
            <a:ext cx="3853395" cy="255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81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0A6C-78B6-4127-8322-CCCE1DF3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the Free Response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F3AA5-FBD3-4DFD-B245-59D2EF14E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827"/>
            <a:ext cx="10515600" cy="45961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Mark the Text</a:t>
            </a:r>
          </a:p>
          <a:p>
            <a:pPr lvl="1"/>
            <a:r>
              <a:rPr lang="en-US" dirty="0"/>
              <a:t>Underline variables</a:t>
            </a:r>
          </a:p>
          <a:p>
            <a:pPr lvl="1"/>
            <a:r>
              <a:rPr lang="en-US" dirty="0"/>
              <a:t>Put boxes around the methods and associated descriptions</a:t>
            </a:r>
          </a:p>
          <a:p>
            <a:pPr lvl="1"/>
            <a:r>
              <a:rPr lang="en-US" dirty="0"/>
              <a:t>Circle the values returned</a:t>
            </a:r>
          </a:p>
          <a:p>
            <a:r>
              <a:rPr lang="en-US" dirty="0"/>
              <a:t>Mark the text up to part a)</a:t>
            </a:r>
          </a:p>
          <a:p>
            <a:r>
              <a:rPr lang="en-US" dirty="0"/>
              <a:t>Discuss with neighbor</a:t>
            </a:r>
          </a:p>
          <a:p>
            <a:r>
              <a:rPr lang="en-US" dirty="0"/>
              <a:t>Part a)</a:t>
            </a:r>
          </a:p>
          <a:p>
            <a:r>
              <a:rPr lang="en-US" dirty="0"/>
              <a:t>Part b)</a:t>
            </a:r>
          </a:p>
          <a:p>
            <a:r>
              <a:rPr lang="en-US" dirty="0"/>
              <a:t>Part c)</a:t>
            </a:r>
          </a:p>
          <a:p>
            <a:r>
              <a:rPr lang="en-US" dirty="0"/>
              <a:t>Create a UML Diagram for this question</a:t>
            </a:r>
          </a:p>
        </p:txBody>
      </p:sp>
    </p:spTree>
    <p:extLst>
      <p:ext uri="{BB962C8B-B14F-4D97-AF65-F5344CB8AC3E}">
        <p14:creationId xmlns:p14="http://schemas.microsoft.com/office/powerpoint/2010/main" val="38657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BB35-13A1-4348-8D35-EB76435C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A70E-6743-450F-BE98-7AD7A981A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in </a:t>
            </a:r>
            <a:r>
              <a:rPr lang="en-US" dirty="0" err="1"/>
              <a:t>BlueJ</a:t>
            </a:r>
            <a:r>
              <a:rPr lang="en-US" dirty="0"/>
              <a:t> 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By hand</a:t>
            </a:r>
          </a:p>
        </p:txBody>
      </p:sp>
    </p:spTree>
    <p:extLst>
      <p:ext uri="{BB962C8B-B14F-4D97-AF65-F5344CB8AC3E}">
        <p14:creationId xmlns:p14="http://schemas.microsoft.com/office/powerpoint/2010/main" val="60862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AP Java 3-9-2020</vt:lpstr>
      <vt:lpstr>Learning targets</vt:lpstr>
      <vt:lpstr>Program Design</vt:lpstr>
      <vt:lpstr>UML Diagrams</vt:lpstr>
      <vt:lpstr>Getting Started with UML</vt:lpstr>
      <vt:lpstr>A system of classes</vt:lpstr>
      <vt:lpstr>Attacking the Free Response Question</vt:lpstr>
      <vt:lpstr>Solve the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 3-9-2020</dc:title>
  <dc:creator>Greg Smith</dc:creator>
  <cp:lastModifiedBy>Greg Smith</cp:lastModifiedBy>
  <cp:revision>7</cp:revision>
  <dcterms:created xsi:type="dcterms:W3CDTF">2020-03-09T14:35:19Z</dcterms:created>
  <dcterms:modified xsi:type="dcterms:W3CDTF">2020-03-09T15:57:15Z</dcterms:modified>
</cp:coreProperties>
</file>