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7"/>
  </p:notesMasterIdLst>
  <p:sldIdLst>
    <p:sldId id="256" r:id="rId4"/>
    <p:sldId id="259" r:id="rId5"/>
    <p:sldId id="257" r:id="rId6"/>
    <p:sldId id="258" r:id="rId7"/>
    <p:sldId id="260" r:id="rId8"/>
    <p:sldId id="261" r:id="rId9"/>
    <p:sldId id="262" r:id="rId10"/>
    <p:sldId id="270" r:id="rId11"/>
    <p:sldId id="264" r:id="rId12"/>
    <p:sldId id="265" r:id="rId13"/>
    <p:sldId id="266" r:id="rId14"/>
    <p:sldId id="267" r:id="rId15"/>
    <p:sldId id="268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 varScale="1">
        <p:scale>
          <a:sx n="47" d="100"/>
          <a:sy n="47" d="100"/>
        </p:scale>
        <p:origin x="78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F0FFD-D290-4E58-883A-85AA12FD274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7D406-ECBD-4A26-B624-B7EF18977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52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7cea0dd3c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7cea0dd3c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g7cea0dd3c4_0_0:notes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Times New Roman"/>
                <a:buNone/>
                <a:tabLst/>
                <a:defRPr/>
              </a:pPr>
              <a:t>8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1B24-A643-4C50-B459-D2CD79F8854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F805-8DCD-49B2-B682-0A3E765D2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58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1B24-A643-4C50-B459-D2CD79F8854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F805-8DCD-49B2-B682-0A3E765D2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0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1B24-A643-4C50-B459-D2CD79F8854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F805-8DCD-49B2-B682-0A3E765D2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01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r>
              <a:rPr lang="en-US" altLang="en-US"/>
              <a:t>12-</a:t>
            </a:r>
            <a:fld id="{5DEBE41C-C27B-44C4-9196-73E8E1ADAF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131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r>
              <a:rPr lang="en-US" altLang="en-US"/>
              <a:t>12-</a:t>
            </a:r>
            <a:fld id="{7F5710E7-ED71-487D-B007-09E1AC2D74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829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r>
              <a:rPr lang="en-US" altLang="en-US"/>
              <a:t>12-</a:t>
            </a:r>
            <a:fld id="{45EB5679-F2B3-46C2-ACA4-422B3DA00D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252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61017" y="1550989"/>
            <a:ext cx="5080000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4217" y="1550989"/>
            <a:ext cx="5080000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r>
              <a:rPr lang="en-US" altLang="en-US"/>
              <a:t>12-</a:t>
            </a:r>
            <a:fld id="{D79876AB-E26B-4642-A20B-5A4DDC3DDE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01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r>
              <a:rPr lang="en-US" altLang="en-US"/>
              <a:t>12-</a:t>
            </a:r>
            <a:fld id="{E29A5BA7-7540-40D7-93D9-578432998C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94544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r>
              <a:rPr lang="en-US" altLang="en-US"/>
              <a:t>12-</a:t>
            </a:r>
            <a:fld id="{456533CC-61FA-45B3-954E-92161F493E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9173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r>
              <a:rPr lang="en-US" altLang="en-US"/>
              <a:t>12-</a:t>
            </a:r>
            <a:fld id="{3F90C107-43CF-4510-9E91-B3D11F9191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619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r>
              <a:rPr lang="en-US" altLang="en-US"/>
              <a:t>12-</a:t>
            </a:r>
            <a:fld id="{72CAFB43-A822-4B64-8B55-3C206F7A17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26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1B24-A643-4C50-B459-D2CD79F8854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F805-8DCD-49B2-B682-0A3E765D2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658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r>
              <a:rPr lang="en-US" altLang="en-US"/>
              <a:t>12-</a:t>
            </a:r>
            <a:fld id="{E1C5CAB8-15A4-4029-9D25-F7FB236F0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4045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r>
              <a:rPr lang="en-US" altLang="en-US"/>
              <a:t>12-</a:t>
            </a:r>
            <a:fld id="{8A7A6190-A6FC-4CEB-8635-9ABD22DD7C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18055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6118" y="484189"/>
            <a:ext cx="2592916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61018" y="484189"/>
            <a:ext cx="758190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baseline="-25000"/>
            </a:lvl1pPr>
          </a:lstStyle>
          <a:p>
            <a:pPr>
              <a:defRPr/>
            </a:pPr>
            <a:r>
              <a:rPr lang="en-US" altLang="en-US"/>
              <a:t>12-</a:t>
            </a:r>
            <a:fld id="{31AF44F5-B1B2-4588-BB9A-1A8729A0DE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7037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1"/>
          <p:cNvSpPr txBox="1">
            <a:spLocks noGrp="1"/>
          </p:cNvSpPr>
          <p:nvPr>
            <p:ph type="title"/>
          </p:nvPr>
        </p:nvSpPr>
        <p:spPr>
          <a:xfrm>
            <a:off x="1375833" y="484188"/>
            <a:ext cx="10363200" cy="860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1"/>
          <p:cNvSpPr txBox="1">
            <a:spLocks noGrp="1"/>
          </p:cNvSpPr>
          <p:nvPr>
            <p:ph type="body" idx="1"/>
          </p:nvPr>
        </p:nvSpPr>
        <p:spPr>
          <a:xfrm>
            <a:off x="1361016" y="1550988"/>
            <a:ext cx="10363200" cy="4802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5760" algn="l">
              <a:spcBef>
                <a:spcPts val="540"/>
              </a:spcBef>
              <a:spcAft>
                <a:spcPts val="0"/>
              </a:spcAft>
              <a:buSzPts val="2160"/>
              <a:buChar char="•"/>
              <a:defRPr/>
            </a:lvl1pPr>
            <a:lvl2pPr marL="914400" lvl="1" indent="-314325" algn="l">
              <a:spcBef>
                <a:spcPts val="360"/>
              </a:spcBef>
              <a:spcAft>
                <a:spcPts val="0"/>
              </a:spcAft>
              <a:buSzPts val="1350"/>
              <a:buChar char="⮚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4" name="Google Shape;94;p21"/>
          <p:cNvSpPr txBox="1">
            <a:spLocks noGrp="1"/>
          </p:cNvSpPr>
          <p:nvPr>
            <p:ph type="dt" idx="10"/>
          </p:nvPr>
        </p:nvSpPr>
        <p:spPr>
          <a:xfrm>
            <a:off x="1564216" y="6265862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1"/>
          <p:cNvSpPr txBox="1">
            <a:spLocks noGrp="1"/>
          </p:cNvSpPr>
          <p:nvPr>
            <p:ph type="ftr" idx="11"/>
          </p:nvPr>
        </p:nvSpPr>
        <p:spPr>
          <a:xfrm>
            <a:off x="47752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1"/>
          <p:cNvSpPr txBox="1">
            <a:spLocks noGrp="1"/>
          </p:cNvSpPr>
          <p:nvPr>
            <p:ph type="sldNum" idx="12"/>
          </p:nvPr>
        </p:nvSpPr>
        <p:spPr>
          <a:xfrm>
            <a:off x="9550400" y="64897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12-</a:t>
            </a:r>
            <a:fld id="{00000000-1234-1234-1234-123412341234}" type="slidenum">
              <a:rPr lang="en-US"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6459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1B24-A643-4C50-B459-D2CD79F8854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F805-8DCD-49B2-B682-0A3E765D2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67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1B24-A643-4C50-B459-D2CD79F8854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F805-8DCD-49B2-B682-0A3E765D2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64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1B24-A643-4C50-B459-D2CD79F8854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F805-8DCD-49B2-B682-0A3E765D2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3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1B24-A643-4C50-B459-D2CD79F8854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F805-8DCD-49B2-B682-0A3E765D2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28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1B24-A643-4C50-B459-D2CD79F8854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F805-8DCD-49B2-B682-0A3E765D2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6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1B24-A643-4C50-B459-D2CD79F8854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F805-8DCD-49B2-B682-0A3E765D2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4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1B24-A643-4C50-B459-D2CD79F8854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F805-8DCD-49B2-B682-0A3E765D2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49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51B24-A643-4C50-B459-D2CD79F8854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BF805-8DCD-49B2-B682-0A3E765D2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08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375833" y="484188"/>
            <a:ext cx="103632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1017" y="1550989"/>
            <a:ext cx="10363200" cy="480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64217" y="6265863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 baseline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75200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 baseline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50400" y="64897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 baseline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12-</a:t>
            </a:r>
            <a:fld id="{047EB2AA-1B6A-47B0-B0EF-DCB85A7455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5" name="Picture 3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938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035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rgbClr val="FF9900"/>
        </a:buClr>
        <a:buSzPct val="120000"/>
        <a:buChar char="•"/>
        <a:defRPr kumimoji="1"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SzPct val="75000"/>
        <a:buFont typeface="Wingdings" panose="05000000000000000000" pitchFamily="2" charset="2"/>
        <a:buChar char="Ø"/>
        <a:defRPr kumimoji="1"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0"/>
            <a:ext cx="56938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20"/>
          <p:cNvSpPr txBox="1">
            <a:spLocks noGrp="1"/>
          </p:cNvSpPr>
          <p:nvPr>
            <p:ph type="title"/>
          </p:nvPr>
        </p:nvSpPr>
        <p:spPr>
          <a:xfrm>
            <a:off x="1375833" y="484188"/>
            <a:ext cx="10363200" cy="860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20"/>
          <p:cNvSpPr txBox="1">
            <a:spLocks noGrp="1"/>
          </p:cNvSpPr>
          <p:nvPr>
            <p:ph type="body" idx="1"/>
          </p:nvPr>
        </p:nvSpPr>
        <p:spPr>
          <a:xfrm>
            <a:off x="1361016" y="1550988"/>
            <a:ext cx="10363200" cy="4802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41960" algn="l" rtl="0">
              <a:spcBef>
                <a:spcPts val="840"/>
              </a:spcBef>
              <a:spcAft>
                <a:spcPts val="0"/>
              </a:spcAft>
              <a:buClr>
                <a:srgbClr val="FF9900"/>
              </a:buClr>
              <a:buSzPts val="3360"/>
              <a:buFont typeface="Arial"/>
              <a:buChar char="•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480"/>
              </a:spcBef>
              <a:spcAft>
                <a:spcPts val="0"/>
              </a:spcAft>
              <a:buClr>
                <a:srgbClr val="FF9900"/>
              </a:buClr>
              <a:buSzPts val="1800"/>
              <a:buFont typeface="Noto Sans Symbols"/>
              <a:buChar char="⮚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Google Shape;88;p20"/>
          <p:cNvSpPr txBox="1">
            <a:spLocks noGrp="1"/>
          </p:cNvSpPr>
          <p:nvPr>
            <p:ph type="dt" idx="10"/>
          </p:nvPr>
        </p:nvSpPr>
        <p:spPr>
          <a:xfrm>
            <a:off x="1564216" y="6265862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9" name="Google Shape;89;p20"/>
          <p:cNvSpPr txBox="1">
            <a:spLocks noGrp="1"/>
          </p:cNvSpPr>
          <p:nvPr>
            <p:ph type="ftr" idx="11"/>
          </p:nvPr>
        </p:nvSpPr>
        <p:spPr>
          <a:xfrm>
            <a:off x="47752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0" name="Google Shape;90;p20"/>
          <p:cNvSpPr txBox="1">
            <a:spLocks noGrp="1"/>
          </p:cNvSpPr>
          <p:nvPr>
            <p:ph type="sldNum" idx="12"/>
          </p:nvPr>
        </p:nvSpPr>
        <p:spPr>
          <a:xfrm>
            <a:off x="9550400" y="64897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12-</a:t>
            </a:r>
            <a:fld id="{00000000-1234-1234-1234-123412341234}" type="slidenum">
              <a:rPr lang="en-US" smtClean="0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32063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n.wikipedia.org/wiki/Moore_neighborhood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More 2 D Array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114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44829"/>
            <a:ext cx="10515600" cy="1325563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31986"/>
            <a:ext cx="10515600" cy="580292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Read over FRQ: </a:t>
            </a:r>
            <a:r>
              <a:rPr lang="en-US" b="1" dirty="0" err="1"/>
              <a:t>ArrayTester</a:t>
            </a:r>
            <a:r>
              <a:rPr lang="en-US" b="1" dirty="0"/>
              <a:t> (Found in the Assignments Folder.  ArrayTester2_6_2019)</a:t>
            </a:r>
          </a:p>
          <a:p>
            <a:r>
              <a:rPr lang="en-US" dirty="0"/>
              <a:t>Determine what it is asking</a:t>
            </a:r>
          </a:p>
          <a:p>
            <a:pPr lvl="1"/>
            <a:r>
              <a:rPr lang="en-US" b="1" dirty="0"/>
              <a:t>Tasks</a:t>
            </a:r>
            <a:r>
              <a:rPr lang="en-US" dirty="0"/>
              <a:t>: Write a summary of what the problem is asking</a:t>
            </a:r>
          </a:p>
          <a:p>
            <a:pPr lvl="1"/>
            <a:r>
              <a:rPr lang="en-US" b="1" dirty="0"/>
              <a:t>Pre-condition</a:t>
            </a:r>
            <a:r>
              <a:rPr lang="en-US" dirty="0"/>
              <a:t> for each method</a:t>
            </a:r>
          </a:p>
          <a:p>
            <a:pPr lvl="1"/>
            <a:r>
              <a:rPr lang="en-US" b="1" dirty="0"/>
              <a:t>Post-condition </a:t>
            </a:r>
            <a:r>
              <a:rPr lang="en-US" dirty="0"/>
              <a:t>for each method</a:t>
            </a:r>
          </a:p>
          <a:p>
            <a:pPr lvl="1"/>
            <a:r>
              <a:rPr lang="en-US" dirty="0"/>
              <a:t>Pair, share, Improve (2X)</a:t>
            </a:r>
          </a:p>
          <a:p>
            <a:pPr lvl="1"/>
            <a:r>
              <a:rPr lang="en-US" dirty="0"/>
              <a:t>Get up, meet someone, listen to their understanding of the problem, describe how you understand the problem.</a:t>
            </a:r>
          </a:p>
          <a:p>
            <a:pPr lvl="1"/>
            <a:r>
              <a:rPr lang="en-US" dirty="0"/>
              <a:t>Modify your understanding as needed </a:t>
            </a:r>
          </a:p>
          <a:p>
            <a:r>
              <a:rPr lang="en-US" dirty="0"/>
              <a:t>How will you solve it? Pseudo-code, algorithm</a:t>
            </a:r>
          </a:p>
          <a:p>
            <a:pPr lvl="1"/>
            <a:r>
              <a:rPr lang="en-US" dirty="0"/>
              <a:t>Write a summary of how you propose to solve the problem</a:t>
            </a:r>
          </a:p>
          <a:p>
            <a:pPr lvl="1"/>
            <a:r>
              <a:rPr lang="en-US" dirty="0"/>
              <a:t>Pair, Share, Improve</a:t>
            </a:r>
          </a:p>
          <a:p>
            <a:pPr lvl="1"/>
            <a:r>
              <a:rPr lang="en-US" dirty="0"/>
              <a:t>Get up, meet someone, listen to their proposed solution, describe your proposed solution.</a:t>
            </a:r>
          </a:p>
          <a:p>
            <a:pPr lvl="1"/>
            <a:r>
              <a:rPr lang="en-US" dirty="0"/>
              <a:t>Modify your solution as needed </a:t>
            </a:r>
          </a:p>
          <a:p>
            <a:r>
              <a:rPr lang="en-US" dirty="0"/>
              <a:t>Write your final solution</a:t>
            </a:r>
          </a:p>
          <a:p>
            <a:pPr lvl="1"/>
            <a:r>
              <a:rPr lang="en-US" dirty="0"/>
              <a:t>Pair, share, improve</a:t>
            </a:r>
          </a:p>
          <a:p>
            <a:r>
              <a:rPr lang="en-US" dirty="0"/>
              <a:t>Grade your solution using the AP Rubric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43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AP FRQ Scoring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0878"/>
            <a:ext cx="11734800" cy="566229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Apply the question assessment rubric first, which always takes precedence. Penalty points can only be deducted in a part of the question that has earned credit via the question rubric. </a:t>
            </a:r>
          </a:p>
          <a:p>
            <a:r>
              <a:rPr lang="en-US" dirty="0"/>
              <a:t>No part of a question (a, b, c) may have a negative point total. </a:t>
            </a:r>
          </a:p>
          <a:p>
            <a:r>
              <a:rPr lang="en-US" dirty="0"/>
              <a:t>A given penalty can be assessed only once for a question, even if it occurs multiple times or in multiple parts of that question. </a:t>
            </a:r>
          </a:p>
          <a:p>
            <a:r>
              <a:rPr lang="en-US" dirty="0"/>
              <a:t>A maximum of 3 penalty points may be assessed per question. </a:t>
            </a:r>
          </a:p>
          <a:p>
            <a:r>
              <a:rPr lang="en-US" b="1" dirty="0"/>
              <a:t>1-Point Penalty </a:t>
            </a:r>
          </a:p>
          <a:p>
            <a:pPr lvl="1"/>
            <a:r>
              <a:rPr lang="en-US" dirty="0"/>
              <a:t>v) Array/collection access confusion ([] get) </a:t>
            </a:r>
          </a:p>
          <a:p>
            <a:pPr lvl="1"/>
            <a:r>
              <a:rPr lang="en-US" dirty="0"/>
              <a:t>w) Extraneous code that causes side-effect (e.g., </a:t>
            </a:r>
            <a:r>
              <a:rPr lang="en-US" b="1" dirty="0"/>
              <a:t>printing to output</a:t>
            </a:r>
            <a:r>
              <a:rPr lang="en-US" dirty="0"/>
              <a:t>, incorrect precondition check) </a:t>
            </a:r>
          </a:p>
          <a:p>
            <a:pPr lvl="1"/>
            <a:r>
              <a:rPr lang="en-US" dirty="0"/>
              <a:t>x) Local variables used but none declared </a:t>
            </a:r>
          </a:p>
          <a:p>
            <a:pPr lvl="1"/>
            <a:r>
              <a:rPr lang="en-US" dirty="0"/>
              <a:t>y) Destruction of persistent data (e.g., changing value referenced by parameter) </a:t>
            </a:r>
          </a:p>
          <a:p>
            <a:pPr lvl="1"/>
            <a:r>
              <a:rPr lang="en-US" dirty="0"/>
              <a:t>z) void method or constructor that returns a value</a:t>
            </a:r>
          </a:p>
        </p:txBody>
      </p:sp>
    </p:spTree>
    <p:extLst>
      <p:ext uri="{BB962C8B-B14F-4D97-AF65-F5344CB8AC3E}">
        <p14:creationId xmlns:p14="http://schemas.microsoft.com/office/powerpoint/2010/main" val="321159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1308"/>
          </a:xfrm>
        </p:spPr>
        <p:txBody>
          <a:bodyPr/>
          <a:lstStyle/>
          <a:p>
            <a:r>
              <a:rPr lang="en-US" b="1" dirty="0"/>
              <a:t>No Penalty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185" y="791308"/>
            <a:ext cx="11107615" cy="60666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o Extraneous code with no side-effect (e.g., valid precondition check, no-op) </a:t>
            </a:r>
          </a:p>
          <a:p>
            <a:pPr marL="0" indent="0">
              <a:buNone/>
            </a:pPr>
            <a:r>
              <a:rPr lang="en-US" dirty="0"/>
              <a:t>o Spelling/case discrepancies where there is no ambiguity* </a:t>
            </a:r>
          </a:p>
          <a:p>
            <a:pPr marL="0" indent="0">
              <a:buNone/>
            </a:pPr>
            <a:r>
              <a:rPr lang="en-US" dirty="0"/>
              <a:t>o Local variable not declared provided other variables are declared in some part o private or public qualifier on a local variable </a:t>
            </a:r>
          </a:p>
          <a:p>
            <a:pPr marL="0" indent="0">
              <a:buNone/>
            </a:pPr>
            <a:r>
              <a:rPr lang="en-US" dirty="0"/>
              <a:t>o Missing public qualifier on class or constructor header </a:t>
            </a:r>
          </a:p>
          <a:p>
            <a:pPr marL="0" indent="0">
              <a:buNone/>
            </a:pPr>
            <a:r>
              <a:rPr lang="en-US" dirty="0"/>
              <a:t>o Keyword used as an identifier </a:t>
            </a:r>
          </a:p>
          <a:p>
            <a:pPr marL="0" indent="0">
              <a:buNone/>
            </a:pPr>
            <a:r>
              <a:rPr lang="en-US" dirty="0"/>
              <a:t>o Common mathematical symbols used for operators (× • ÷ &lt; &gt; &lt;&gt; ≠) </a:t>
            </a:r>
          </a:p>
          <a:p>
            <a:pPr marL="0" indent="0">
              <a:buNone/>
            </a:pPr>
            <a:r>
              <a:rPr lang="en-US" dirty="0"/>
              <a:t>o [] vs. () vs. &lt;&gt; </a:t>
            </a:r>
          </a:p>
          <a:p>
            <a:pPr marL="0" indent="0">
              <a:buNone/>
            </a:pPr>
            <a:r>
              <a:rPr lang="en-US" dirty="0"/>
              <a:t>o = instead of == and vice versa </a:t>
            </a:r>
          </a:p>
          <a:p>
            <a:pPr marL="0" indent="0">
              <a:buNone/>
            </a:pPr>
            <a:r>
              <a:rPr lang="en-US" dirty="0"/>
              <a:t>o length/size confusion for array, String, List, or </a:t>
            </a:r>
            <a:r>
              <a:rPr lang="en-US" dirty="0" err="1"/>
              <a:t>ArrayList</a:t>
            </a:r>
            <a:r>
              <a:rPr lang="en-US" dirty="0"/>
              <a:t>; with or without ( ) </a:t>
            </a:r>
          </a:p>
          <a:p>
            <a:pPr marL="0" indent="0">
              <a:buNone/>
            </a:pPr>
            <a:r>
              <a:rPr lang="en-US" dirty="0"/>
              <a:t>o Extraneous [] when referencing entire array o [</a:t>
            </a:r>
            <a:r>
              <a:rPr lang="en-US" dirty="0" err="1"/>
              <a:t>i,j</a:t>
            </a:r>
            <a:r>
              <a:rPr lang="en-US" dirty="0"/>
              <a:t>] instead of [</a:t>
            </a:r>
            <a:r>
              <a:rPr lang="en-US" dirty="0" err="1"/>
              <a:t>i</a:t>
            </a:r>
            <a:r>
              <a:rPr lang="en-US" dirty="0"/>
              <a:t>][j] </a:t>
            </a:r>
          </a:p>
          <a:p>
            <a:pPr marL="0" indent="0">
              <a:buNone/>
            </a:pPr>
            <a:r>
              <a:rPr lang="en-US" dirty="0"/>
              <a:t>o Extraneous size in array declaration, e.g., </a:t>
            </a:r>
            <a:r>
              <a:rPr lang="en-US" dirty="0" err="1"/>
              <a:t>int</a:t>
            </a:r>
            <a:r>
              <a:rPr lang="en-US" dirty="0"/>
              <a:t>[size] </a:t>
            </a:r>
            <a:r>
              <a:rPr lang="en-US" dirty="0" err="1"/>
              <a:t>nums</a:t>
            </a:r>
            <a:r>
              <a:rPr lang="en-US" dirty="0"/>
              <a:t> = new </a:t>
            </a:r>
            <a:r>
              <a:rPr lang="en-US" dirty="0" err="1"/>
              <a:t>int</a:t>
            </a:r>
            <a:r>
              <a:rPr lang="en-US" dirty="0"/>
              <a:t>[size]; </a:t>
            </a:r>
          </a:p>
          <a:p>
            <a:pPr marL="0" indent="0">
              <a:buNone/>
            </a:pPr>
            <a:r>
              <a:rPr lang="en-US" dirty="0"/>
              <a:t>o Missing ; where </a:t>
            </a:r>
            <a:r>
              <a:rPr lang="en-US" b="1" dirty="0"/>
              <a:t>structure clearly conveys </a:t>
            </a:r>
            <a:r>
              <a:rPr lang="en-US" dirty="0"/>
              <a:t>intent </a:t>
            </a:r>
          </a:p>
          <a:p>
            <a:pPr marL="0" indent="0">
              <a:buNone/>
            </a:pPr>
            <a:r>
              <a:rPr lang="en-US" dirty="0"/>
              <a:t>o Missing { } where </a:t>
            </a:r>
            <a:r>
              <a:rPr lang="en-US" b="1" dirty="0"/>
              <a:t>indentation</a:t>
            </a:r>
            <a:r>
              <a:rPr lang="en-US" dirty="0"/>
              <a:t> clearly conveys intent </a:t>
            </a:r>
          </a:p>
          <a:p>
            <a:pPr marL="0" indent="0">
              <a:buNone/>
            </a:pPr>
            <a:r>
              <a:rPr lang="en-US" dirty="0"/>
              <a:t>o Missing ( ) on parameter-less method or constructor invocations </a:t>
            </a:r>
          </a:p>
          <a:p>
            <a:pPr marL="0" indent="0">
              <a:buNone/>
            </a:pPr>
            <a:r>
              <a:rPr lang="en-US" dirty="0"/>
              <a:t>o Missing ( ) around if or while conditions</a:t>
            </a:r>
          </a:p>
        </p:txBody>
      </p:sp>
    </p:spTree>
    <p:extLst>
      <p:ext uri="{BB962C8B-B14F-4D97-AF65-F5344CB8AC3E}">
        <p14:creationId xmlns:p14="http://schemas.microsoft.com/office/powerpoint/2010/main" val="112309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Scoring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*Spelling and case discrepancies for identifiers fall under the “No Penalty” category </a:t>
            </a:r>
            <a:r>
              <a:rPr lang="en-US" b="1" u="sng" dirty="0"/>
              <a:t>only if the correction can be unambiguously inferred from context, </a:t>
            </a:r>
          </a:p>
          <a:p>
            <a:r>
              <a:rPr lang="en-US" dirty="0"/>
              <a:t>for example, “</a:t>
            </a:r>
            <a:r>
              <a:rPr lang="en-US" dirty="0" err="1"/>
              <a:t>ArayList</a:t>
            </a:r>
            <a:r>
              <a:rPr lang="en-US" dirty="0"/>
              <a:t>” instead of “</a:t>
            </a:r>
            <a:r>
              <a:rPr lang="en-US" dirty="0" err="1"/>
              <a:t>ArrayList</a:t>
            </a:r>
            <a:r>
              <a:rPr lang="en-US" dirty="0"/>
              <a:t>.” </a:t>
            </a:r>
          </a:p>
          <a:p>
            <a:r>
              <a:rPr lang="en-US" dirty="0"/>
              <a:t>As a counterexample, note that if the code declares “</a:t>
            </a:r>
            <a:r>
              <a:rPr lang="en-US" dirty="0" err="1"/>
              <a:t>int</a:t>
            </a:r>
            <a:r>
              <a:rPr lang="en-US" dirty="0"/>
              <a:t> G=99, g=0;”, then uses “while (G &lt; 10)” instead of “while (g &lt; 10)”, the context </a:t>
            </a:r>
            <a:r>
              <a:rPr lang="en-US" b="1" u="sng" dirty="0"/>
              <a:t>does not allow </a:t>
            </a:r>
            <a:r>
              <a:rPr lang="en-US" dirty="0"/>
              <a:t>for the reader to assume the use of the lower case variable.</a:t>
            </a:r>
          </a:p>
        </p:txBody>
      </p:sp>
    </p:spTree>
    <p:extLst>
      <p:ext uri="{BB962C8B-B14F-4D97-AF65-F5344CB8AC3E}">
        <p14:creationId xmlns:p14="http://schemas.microsoft.com/office/powerpoint/2010/main" val="198998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reading a program that uses arrays</a:t>
            </a:r>
          </a:p>
          <a:p>
            <a:r>
              <a:rPr lang="en-US" dirty="0"/>
              <a:t>Be able to send a 2D array to a method</a:t>
            </a:r>
          </a:p>
          <a:p>
            <a:r>
              <a:rPr lang="en-US" dirty="0"/>
              <a:t>Be able to return a 2D array from a method</a:t>
            </a:r>
          </a:p>
          <a:p>
            <a:r>
              <a:rPr lang="en-US" dirty="0"/>
              <a:t>Take this knowledge to model Life</a:t>
            </a:r>
          </a:p>
        </p:txBody>
      </p:sp>
    </p:spTree>
    <p:extLst>
      <p:ext uri="{BB962C8B-B14F-4D97-AF65-F5344CB8AC3E}">
        <p14:creationId xmlns:p14="http://schemas.microsoft.com/office/powerpoint/2010/main" val="3947454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407870" cy="1325563"/>
          </a:xfrm>
        </p:spPr>
        <p:txBody>
          <a:bodyPr/>
          <a:lstStyle/>
          <a:p>
            <a:r>
              <a:rPr lang="en-US" dirty="0"/>
              <a:t>Dry Run:  Passing a 2D Array to a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381" y="1473529"/>
            <a:ext cx="4892564" cy="50849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public class </a:t>
            </a:r>
            <a:r>
              <a:rPr lang="en-US" sz="1600" dirty="0" err="1"/>
              <a:t>MatrixPassingDemo</a:t>
            </a:r>
            <a:r>
              <a:rPr lang="en-US" sz="1600" dirty="0"/>
              <a:t> {   </a:t>
            </a:r>
          </a:p>
          <a:p>
            <a:pPr marL="0" indent="0">
              <a:buNone/>
            </a:pPr>
            <a:r>
              <a:rPr lang="en-US" sz="1600" dirty="0"/>
              <a:t>/* computes the sum of left diagonal </a:t>
            </a:r>
            <a:r>
              <a:rPr lang="en-US" sz="1600" dirty="0" err="1"/>
              <a:t>elments</a:t>
            </a:r>
            <a:r>
              <a:rPr lang="en-US" sz="1600" dirty="0"/>
              <a:t> */   </a:t>
            </a:r>
          </a:p>
          <a:p>
            <a:pPr marL="0" indent="0">
              <a:buNone/>
            </a:pPr>
            <a:r>
              <a:rPr lang="en-US" sz="2400" dirty="0"/>
              <a:t>static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sumThing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 mat[][]) </a:t>
            </a:r>
          </a:p>
          <a:p>
            <a:pPr marL="0" indent="0">
              <a:buNone/>
            </a:pPr>
            <a:r>
              <a:rPr lang="en-US" sz="1600" dirty="0"/>
              <a:t>{      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, j, sum = 0;      </a:t>
            </a:r>
          </a:p>
          <a:p>
            <a:pPr marL="0" indent="0">
              <a:buNone/>
            </a:pPr>
            <a:r>
              <a:rPr lang="en-US" sz="1600" dirty="0"/>
              <a:t>     </a:t>
            </a:r>
            <a:r>
              <a:rPr lang="en-US" sz="1600" dirty="0" err="1"/>
              <a:t>int</a:t>
            </a:r>
            <a:r>
              <a:rPr lang="en-US" sz="1600" dirty="0"/>
              <a:t> rows = </a:t>
            </a:r>
            <a:r>
              <a:rPr lang="en-US" sz="1600" dirty="0" err="1"/>
              <a:t>mat.length</a:t>
            </a:r>
            <a:r>
              <a:rPr lang="en-US" sz="1600" dirty="0"/>
              <a:t>;          </a:t>
            </a:r>
          </a:p>
          <a:p>
            <a:pPr marL="0" indent="0">
              <a:buNone/>
            </a:pPr>
            <a:r>
              <a:rPr lang="en-US" sz="1600" dirty="0"/>
              <a:t>     </a:t>
            </a:r>
            <a:r>
              <a:rPr lang="en-US" sz="1600" dirty="0" err="1"/>
              <a:t>int</a:t>
            </a:r>
            <a:r>
              <a:rPr lang="en-US" sz="1600" dirty="0"/>
              <a:t> cols = mat[0].length; </a:t>
            </a:r>
          </a:p>
          <a:p>
            <a:pPr marL="0" indent="0">
              <a:buNone/>
            </a:pPr>
            <a:r>
              <a:rPr lang="en-US" sz="1600" dirty="0"/>
              <a:t>     for ( </a:t>
            </a:r>
            <a:r>
              <a:rPr lang="en-US" sz="1600" dirty="0" err="1"/>
              <a:t>i</a:t>
            </a:r>
            <a:r>
              <a:rPr lang="en-US" sz="1600" dirty="0"/>
              <a:t> = 0; </a:t>
            </a:r>
            <a:r>
              <a:rPr lang="en-US" sz="1600" dirty="0" err="1"/>
              <a:t>i</a:t>
            </a:r>
            <a:r>
              <a:rPr lang="en-US" sz="1600" dirty="0"/>
              <a:t> &lt; rows; </a:t>
            </a:r>
            <a:r>
              <a:rPr lang="en-US" sz="1600" dirty="0" err="1"/>
              <a:t>i</a:t>
            </a:r>
            <a:r>
              <a:rPr lang="en-US" sz="1600" dirty="0"/>
              <a:t>++ ) {         </a:t>
            </a:r>
          </a:p>
          <a:p>
            <a:pPr marL="0" indent="0">
              <a:buNone/>
            </a:pPr>
            <a:r>
              <a:rPr lang="en-US" sz="1600" dirty="0"/>
              <a:t>	for ( j = 0; j &lt; cols; </a:t>
            </a:r>
            <a:r>
              <a:rPr lang="en-US" sz="1600" dirty="0" err="1"/>
              <a:t>j++</a:t>
            </a:r>
            <a:r>
              <a:rPr lang="en-US" sz="1600" dirty="0"/>
              <a:t> ) {            </a:t>
            </a:r>
          </a:p>
          <a:p>
            <a:pPr marL="0" indent="0">
              <a:buNone/>
            </a:pPr>
            <a:r>
              <a:rPr lang="en-US" sz="1600" dirty="0"/>
              <a:t>	     if ( </a:t>
            </a:r>
            <a:r>
              <a:rPr lang="en-US" sz="1600" dirty="0" err="1"/>
              <a:t>i</a:t>
            </a:r>
            <a:r>
              <a:rPr lang="en-US" sz="1600" dirty="0"/>
              <a:t> == j ) { </a:t>
            </a:r>
          </a:p>
          <a:p>
            <a:pPr marL="0" indent="0">
              <a:buNone/>
            </a:pPr>
            <a:r>
              <a:rPr lang="en-US" sz="1600" dirty="0"/>
              <a:t>		sum += mat[</a:t>
            </a:r>
            <a:r>
              <a:rPr lang="en-US" sz="1600" dirty="0" err="1"/>
              <a:t>i</a:t>
            </a:r>
            <a:r>
              <a:rPr lang="en-US" sz="1600" dirty="0"/>
              <a:t>][j];            </a:t>
            </a:r>
          </a:p>
          <a:p>
            <a:pPr marL="0" indent="0">
              <a:buNone/>
            </a:pPr>
            <a:r>
              <a:rPr lang="en-US" sz="1600" dirty="0"/>
              <a:t>	     }         </a:t>
            </a:r>
          </a:p>
          <a:p>
            <a:pPr marL="0" indent="0">
              <a:buNone/>
            </a:pPr>
            <a:r>
              <a:rPr lang="en-US" sz="1600" dirty="0"/>
              <a:t>	}      </a:t>
            </a:r>
          </a:p>
          <a:p>
            <a:pPr marL="0" indent="0">
              <a:buNone/>
            </a:pPr>
            <a:r>
              <a:rPr lang="en-US" sz="1600" dirty="0"/>
              <a:t>     }           </a:t>
            </a:r>
          </a:p>
          <a:p>
            <a:pPr marL="0" indent="0">
              <a:buNone/>
            </a:pPr>
            <a:r>
              <a:rPr lang="en-US" sz="1600" dirty="0"/>
              <a:t>     return sum;   </a:t>
            </a:r>
          </a:p>
          <a:p>
            <a:pPr marL="0" indent="0">
              <a:buNone/>
            </a:pPr>
            <a:r>
              <a:rPr lang="en-US" sz="1600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03380" y="2847132"/>
            <a:ext cx="713126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public static void main(String </a:t>
            </a:r>
            <a:r>
              <a:rPr lang="en-US" sz="2000" dirty="0" err="1"/>
              <a:t>args</a:t>
            </a:r>
            <a:r>
              <a:rPr lang="en-US" sz="2000" dirty="0"/>
              <a:t>[]) {      </a:t>
            </a:r>
          </a:p>
          <a:p>
            <a:r>
              <a:rPr lang="en-US" sz="2000" dirty="0"/>
              <a:t>     </a:t>
            </a:r>
            <a:r>
              <a:rPr lang="en-US" sz="2000" dirty="0" err="1"/>
              <a:t>int</a:t>
            </a:r>
            <a:r>
              <a:rPr lang="en-US" sz="2000" dirty="0"/>
              <a:t> mat[][] = { { 2, 3, 8, 4 }, { 5, 1, 7, 3 }, { 9, 2, 6, 8 }, { 1, 4, 5, 7 } };      </a:t>
            </a:r>
          </a:p>
          <a:p>
            <a:r>
              <a:rPr lang="en-US" sz="2000" dirty="0"/>
              <a:t>     </a:t>
            </a:r>
            <a:r>
              <a:rPr lang="en-US" sz="2800" dirty="0" err="1"/>
              <a:t>int</a:t>
            </a:r>
            <a:r>
              <a:rPr lang="en-US" sz="2800" dirty="0"/>
              <a:t> x = </a:t>
            </a:r>
            <a:r>
              <a:rPr lang="en-US" sz="2800" dirty="0" err="1"/>
              <a:t>sumThing</a:t>
            </a:r>
            <a:r>
              <a:rPr lang="en-US" sz="2800" dirty="0"/>
              <a:t>(</a:t>
            </a:r>
            <a:r>
              <a:rPr lang="en-US" sz="2800" b="1" dirty="0"/>
              <a:t>mat</a:t>
            </a:r>
            <a:r>
              <a:rPr lang="en-US" sz="2800" dirty="0"/>
              <a:t>);      </a:t>
            </a:r>
          </a:p>
          <a:p>
            <a:r>
              <a:rPr lang="en-US" sz="2000" dirty="0"/>
              <a:t>     </a:t>
            </a:r>
            <a:r>
              <a:rPr lang="en-US" sz="2000" dirty="0" err="1"/>
              <a:t>System.out.println</a:t>
            </a:r>
            <a:r>
              <a:rPr lang="en-US" sz="2000" dirty="0"/>
              <a:t>(“The result is " +  x);      </a:t>
            </a:r>
          </a:p>
          <a:p>
            <a:r>
              <a:rPr lang="en-US" sz="2000" dirty="0"/>
              <a:t>        </a:t>
            </a:r>
          </a:p>
          <a:p>
            <a:r>
              <a:rPr lang="en-US" sz="2000" dirty="0"/>
              <a:t> }</a:t>
            </a:r>
          </a:p>
          <a:p>
            <a:r>
              <a:rPr lang="en-US" sz="2000" dirty="0"/>
              <a:t>}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72860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510" y="365125"/>
            <a:ext cx="6009289" cy="1325563"/>
          </a:xfrm>
        </p:spPr>
        <p:txBody>
          <a:bodyPr>
            <a:normAutofit/>
          </a:bodyPr>
          <a:lstStyle/>
          <a:p>
            <a:r>
              <a:rPr lang="en-US" dirty="0"/>
              <a:t>Returning a 2D Array from a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41" y="315310"/>
            <a:ext cx="5415456" cy="629044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MatrixReturnDemo</a:t>
            </a:r>
            <a:r>
              <a:rPr lang="en-US" dirty="0"/>
              <a:t> {  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sz="3800" dirty="0"/>
              <a:t>static void display(</a:t>
            </a:r>
            <a:r>
              <a:rPr lang="en-US" sz="3800" dirty="0" err="1"/>
              <a:t>int</a:t>
            </a:r>
            <a:r>
              <a:rPr lang="en-US" sz="3800" dirty="0"/>
              <a:t> mat[][]) {   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for (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mat.length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 ) {         </a:t>
            </a:r>
          </a:p>
          <a:p>
            <a:pPr marL="0" indent="0">
              <a:buNone/>
            </a:pPr>
            <a:r>
              <a:rPr lang="en-US" dirty="0"/>
              <a:t>             for ( </a:t>
            </a:r>
            <a:r>
              <a:rPr lang="en-US" dirty="0" err="1"/>
              <a:t>int</a:t>
            </a:r>
            <a:r>
              <a:rPr lang="en-US" dirty="0"/>
              <a:t> j = 0; j &lt; mat[0].length; </a:t>
            </a:r>
            <a:r>
              <a:rPr lang="en-US" dirty="0" err="1"/>
              <a:t>j++</a:t>
            </a:r>
            <a:r>
              <a:rPr lang="en-US" dirty="0"/>
              <a:t> ) {            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System.out.print</a:t>
            </a:r>
            <a:r>
              <a:rPr lang="en-US" dirty="0"/>
              <a:t>(mat[</a:t>
            </a:r>
            <a:r>
              <a:rPr lang="en-US" dirty="0" err="1"/>
              <a:t>i</a:t>
            </a:r>
            <a:r>
              <a:rPr lang="en-US" dirty="0"/>
              <a:t>][j] + " ");         </a:t>
            </a:r>
          </a:p>
          <a:p>
            <a:pPr marL="0" indent="0">
              <a:buNone/>
            </a:pPr>
            <a:r>
              <a:rPr lang="en-US" dirty="0"/>
              <a:t>             }         </a:t>
            </a:r>
          </a:p>
          <a:p>
            <a:pPr marL="0" indent="0">
              <a:buNone/>
            </a:pPr>
            <a:r>
              <a:rPr lang="en-US" dirty="0"/>
              <a:t>             </a:t>
            </a:r>
            <a:r>
              <a:rPr lang="en-US" dirty="0" err="1"/>
              <a:t>System.out.println</a:t>
            </a:r>
            <a:r>
              <a:rPr lang="en-US" dirty="0"/>
              <a:t>();      </a:t>
            </a:r>
          </a:p>
          <a:p>
            <a:pPr marL="0" indent="0">
              <a:buNone/>
            </a:pPr>
            <a:r>
              <a:rPr lang="en-US" dirty="0"/>
              <a:t>        }   </a:t>
            </a:r>
          </a:p>
          <a:p>
            <a:pPr marL="0" indent="0">
              <a:buNone/>
            </a:pPr>
            <a:r>
              <a:rPr lang="en-US" dirty="0"/>
              <a:t>    }  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sz="3800" dirty="0"/>
              <a:t>static </a:t>
            </a:r>
            <a:r>
              <a:rPr lang="en-US" sz="3800" dirty="0" err="1"/>
              <a:t>int</a:t>
            </a:r>
            <a:r>
              <a:rPr lang="en-US" sz="3800" dirty="0"/>
              <a:t>[][] </a:t>
            </a:r>
            <a:r>
              <a:rPr lang="en-US" sz="3800" dirty="0" err="1"/>
              <a:t>getNewMatrix</a:t>
            </a:r>
            <a:r>
              <a:rPr lang="en-US" sz="3800" dirty="0"/>
              <a:t>(</a:t>
            </a:r>
            <a:r>
              <a:rPr lang="en-US" sz="3800" dirty="0" err="1"/>
              <a:t>int</a:t>
            </a:r>
            <a:r>
              <a:rPr lang="en-US" sz="3800" dirty="0"/>
              <a:t> mat[][]) </a:t>
            </a:r>
            <a:r>
              <a:rPr lang="en-US" dirty="0"/>
              <a:t>{      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int</a:t>
            </a:r>
            <a:r>
              <a:rPr lang="en-US" dirty="0"/>
              <a:t> rows = </a:t>
            </a:r>
            <a:r>
              <a:rPr lang="en-US" dirty="0" err="1"/>
              <a:t>mat.length</a:t>
            </a:r>
            <a:r>
              <a:rPr lang="en-US" dirty="0"/>
              <a:t>;      </a:t>
            </a:r>
            <a:r>
              <a:rPr lang="en-US" dirty="0" err="1"/>
              <a:t>int</a:t>
            </a:r>
            <a:r>
              <a:rPr lang="en-US" dirty="0"/>
              <a:t> cols = mat[0].length;      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aux_mat</a:t>
            </a:r>
            <a:r>
              <a:rPr lang="en-US" dirty="0"/>
              <a:t>[][] = new </a:t>
            </a:r>
            <a:r>
              <a:rPr lang="en-US" dirty="0" err="1"/>
              <a:t>int</a:t>
            </a:r>
            <a:r>
              <a:rPr lang="en-US" dirty="0"/>
              <a:t>[rows][cols];      </a:t>
            </a:r>
          </a:p>
          <a:p>
            <a:pPr marL="0" indent="0">
              <a:buNone/>
            </a:pPr>
            <a:r>
              <a:rPr lang="en-US" dirty="0"/>
              <a:t>        for (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rows; </a:t>
            </a:r>
            <a:r>
              <a:rPr lang="en-US" dirty="0" err="1"/>
              <a:t>i</a:t>
            </a:r>
            <a:r>
              <a:rPr lang="en-US" dirty="0"/>
              <a:t>++ ) {         </a:t>
            </a:r>
          </a:p>
          <a:p>
            <a:pPr marL="0" indent="0">
              <a:buNone/>
            </a:pPr>
            <a:r>
              <a:rPr lang="en-US" dirty="0"/>
              <a:t>            for ( </a:t>
            </a:r>
            <a:r>
              <a:rPr lang="en-US" dirty="0" err="1"/>
              <a:t>int</a:t>
            </a:r>
            <a:r>
              <a:rPr lang="en-US" dirty="0"/>
              <a:t> j = 0; j &lt; cols; </a:t>
            </a:r>
            <a:r>
              <a:rPr lang="en-US" dirty="0" err="1"/>
              <a:t>j++</a:t>
            </a:r>
            <a:r>
              <a:rPr lang="en-US" dirty="0"/>
              <a:t> ) {                  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aux_mat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][j] = mat[</a:t>
            </a:r>
            <a:r>
              <a:rPr lang="en-US" dirty="0" err="1"/>
              <a:t>i</a:t>
            </a:r>
            <a:r>
              <a:rPr lang="en-US" dirty="0"/>
              <a:t>][j] * 10;         </a:t>
            </a:r>
          </a:p>
          <a:p>
            <a:pPr marL="0" indent="0">
              <a:buNone/>
            </a:pPr>
            <a:r>
              <a:rPr lang="en-US" dirty="0"/>
              <a:t>            }      </a:t>
            </a:r>
          </a:p>
          <a:p>
            <a:pPr marL="0" indent="0">
              <a:buNone/>
            </a:pPr>
            <a:r>
              <a:rPr lang="en-US" dirty="0"/>
              <a:t>        }      </a:t>
            </a:r>
          </a:p>
          <a:p>
            <a:pPr marL="0" indent="0">
              <a:buNone/>
            </a:pPr>
            <a:r>
              <a:rPr lang="en-US" dirty="0"/>
              <a:t>        return </a:t>
            </a:r>
            <a:r>
              <a:rPr lang="en-US" dirty="0" err="1"/>
              <a:t>aux_mat</a:t>
            </a:r>
            <a:r>
              <a:rPr lang="en-US" dirty="0"/>
              <a:t>;   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85793" y="2191406"/>
            <a:ext cx="592783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public static void main(String </a:t>
            </a:r>
            <a:r>
              <a:rPr lang="en-US" sz="2000" dirty="0" err="1"/>
              <a:t>args</a:t>
            </a:r>
            <a:r>
              <a:rPr lang="en-US" sz="2000" dirty="0"/>
              <a:t>[]) {      </a:t>
            </a:r>
          </a:p>
          <a:p>
            <a:r>
              <a:rPr lang="en-US" sz="2000" dirty="0"/>
              <a:t>     </a:t>
            </a:r>
            <a:r>
              <a:rPr lang="en-US" sz="2000" dirty="0" err="1"/>
              <a:t>int</a:t>
            </a:r>
            <a:r>
              <a:rPr lang="en-US" sz="2000" dirty="0"/>
              <a:t> mat[][] = { { 2, 3, 8 }, { 5, 1, 7 }, { 9, 2, 6 } };      </a:t>
            </a:r>
          </a:p>
          <a:p>
            <a:r>
              <a:rPr lang="en-US" sz="2000" dirty="0"/>
              <a:t>    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new_mat</a:t>
            </a:r>
            <a:r>
              <a:rPr lang="en-US" sz="2400" dirty="0"/>
              <a:t>[][] = </a:t>
            </a:r>
            <a:r>
              <a:rPr lang="en-US" sz="2400" dirty="0" err="1"/>
              <a:t>getNewMatrix</a:t>
            </a:r>
            <a:r>
              <a:rPr lang="en-US" sz="2400" dirty="0"/>
              <a:t>(mat);      </a:t>
            </a:r>
            <a:endParaRPr lang="en-US" sz="2000" dirty="0"/>
          </a:p>
          <a:p>
            <a:r>
              <a:rPr lang="en-US" sz="2000" dirty="0"/>
              <a:t>     </a:t>
            </a:r>
            <a:r>
              <a:rPr lang="en-US" sz="2000" dirty="0" err="1"/>
              <a:t>System.out.println</a:t>
            </a:r>
            <a:r>
              <a:rPr lang="en-US" sz="2000" dirty="0"/>
              <a:t>("mat : ");      </a:t>
            </a:r>
          </a:p>
          <a:p>
            <a:r>
              <a:rPr lang="en-US" sz="2000" dirty="0"/>
              <a:t>     </a:t>
            </a:r>
            <a:r>
              <a:rPr lang="en-US" sz="2800" dirty="0"/>
              <a:t>display(mat);      </a:t>
            </a:r>
            <a:endParaRPr lang="en-US" sz="2000" dirty="0"/>
          </a:p>
          <a:p>
            <a:r>
              <a:rPr lang="en-US" sz="2000" dirty="0"/>
              <a:t>     </a:t>
            </a:r>
            <a:r>
              <a:rPr lang="en-US" sz="2000" dirty="0" err="1"/>
              <a:t>System.out.println</a:t>
            </a:r>
            <a:r>
              <a:rPr lang="en-US" sz="2000" dirty="0"/>
              <a:t>("</a:t>
            </a:r>
            <a:r>
              <a:rPr lang="en-US" sz="2000" dirty="0" err="1"/>
              <a:t>new_mat</a:t>
            </a:r>
            <a:r>
              <a:rPr lang="en-US" sz="2000" dirty="0"/>
              <a:t> : ");      </a:t>
            </a:r>
          </a:p>
          <a:p>
            <a:r>
              <a:rPr lang="en-US" sz="2000" dirty="0"/>
              <a:t>     </a:t>
            </a:r>
            <a:r>
              <a:rPr lang="en-US" sz="2800" dirty="0"/>
              <a:t>display(</a:t>
            </a:r>
            <a:r>
              <a:rPr lang="en-US" sz="2800" dirty="0" err="1"/>
              <a:t>new_mat</a:t>
            </a:r>
            <a:r>
              <a:rPr lang="en-US" sz="2800" dirty="0"/>
              <a:t>);   </a:t>
            </a:r>
            <a:endParaRPr lang="en-US" sz="2000" dirty="0"/>
          </a:p>
          <a:p>
            <a:r>
              <a:rPr lang="en-US" sz="2000" dirty="0"/>
              <a:t> }</a:t>
            </a:r>
          </a:p>
          <a:p>
            <a:r>
              <a:rPr lang="en-US" sz="2000" dirty="0"/>
              <a:t>}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94985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Program: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344614"/>
            <a:ext cx="8458200" cy="5360987"/>
          </a:xfrm>
        </p:spPr>
        <p:txBody>
          <a:bodyPr/>
          <a:lstStyle/>
          <a:p>
            <a:r>
              <a:rPr lang="en-US" altLang="en-US" sz="2400"/>
              <a:t>The universe is a two-dimensional grid of square </a:t>
            </a:r>
            <a:r>
              <a:rPr lang="en-US" altLang="en-US" sz="2400" i="1"/>
              <a:t>cells</a:t>
            </a:r>
            <a:r>
              <a:rPr lang="en-US" altLang="en-US" sz="2400"/>
              <a:t>, each of which is in one of two possible states, </a:t>
            </a:r>
            <a:r>
              <a:rPr lang="en-US" altLang="en-US" sz="2400" i="1"/>
              <a:t>alive</a:t>
            </a:r>
            <a:r>
              <a:rPr lang="en-US" altLang="en-US" sz="2400"/>
              <a:t> or </a:t>
            </a:r>
            <a:r>
              <a:rPr lang="en-US" altLang="en-US" sz="2400" i="1"/>
              <a:t>dead</a:t>
            </a:r>
            <a:r>
              <a:rPr lang="en-US" altLang="en-US" sz="2400"/>
              <a:t>, or "populated" or "unpopulated". </a:t>
            </a:r>
          </a:p>
          <a:p>
            <a:r>
              <a:rPr lang="en-US" altLang="en-US" sz="2400"/>
              <a:t>Every cell interacts with its eight </a:t>
            </a:r>
            <a:r>
              <a:rPr lang="en-US" altLang="en-US" sz="2400" i="1">
                <a:hlinkClick r:id="rId2" tooltip="Moore neighborhood"/>
              </a:rPr>
              <a:t>neighbors</a:t>
            </a:r>
            <a:r>
              <a:rPr lang="en-US" altLang="en-US" sz="2400"/>
              <a:t>, which are the cells that are horizontally, vertically, or diagonally adjacent. At each step in time, the following transitions occur:</a:t>
            </a:r>
          </a:p>
          <a:p>
            <a:pPr lvl="1"/>
            <a:r>
              <a:rPr lang="en-US" altLang="en-US" sz="1800"/>
              <a:t>Any live cell with </a:t>
            </a:r>
            <a:r>
              <a:rPr lang="en-US" altLang="en-US" sz="1800" b="1"/>
              <a:t>fewer than two </a:t>
            </a:r>
            <a:r>
              <a:rPr lang="en-US" altLang="en-US" sz="1800"/>
              <a:t>live neighbors dies, as if caused by under population.</a:t>
            </a:r>
          </a:p>
          <a:p>
            <a:pPr lvl="1"/>
            <a:r>
              <a:rPr lang="en-US" altLang="en-US" sz="1800"/>
              <a:t>Any live cell with </a:t>
            </a:r>
            <a:r>
              <a:rPr lang="en-US" altLang="en-US" sz="1800" b="1"/>
              <a:t>two or three live</a:t>
            </a:r>
            <a:r>
              <a:rPr lang="en-US" altLang="en-US" sz="1800"/>
              <a:t> neighbors lives on to the next generation.</a:t>
            </a:r>
          </a:p>
          <a:p>
            <a:pPr lvl="1"/>
            <a:r>
              <a:rPr lang="en-US" altLang="en-US" sz="1800"/>
              <a:t>Any live cell with </a:t>
            </a:r>
            <a:r>
              <a:rPr lang="en-US" altLang="en-US" sz="1800" b="1"/>
              <a:t>more than three </a:t>
            </a:r>
            <a:r>
              <a:rPr lang="en-US" altLang="en-US" sz="1800"/>
              <a:t>live neighbors dies, as if by overpopulation.</a:t>
            </a:r>
          </a:p>
          <a:p>
            <a:pPr lvl="1"/>
            <a:r>
              <a:rPr lang="en-US" altLang="en-US" sz="1800"/>
              <a:t>Any dead cell with </a:t>
            </a:r>
            <a:r>
              <a:rPr lang="en-US" altLang="en-US" sz="1800" b="1"/>
              <a:t>exactly three </a:t>
            </a:r>
            <a:r>
              <a:rPr lang="en-US" altLang="en-US" sz="1800"/>
              <a:t>live neighbors becomes a live cell, as if by reproduction.</a:t>
            </a:r>
          </a:p>
          <a:p>
            <a:endParaRPr lang="en-US" altLang="en-US" sz="240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FF9900"/>
              </a:buClr>
              <a:buSzPct val="120000"/>
              <a:buChar char="•"/>
              <a:defRPr kumimoji="1"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5000"/>
              <a:buFont typeface="Wingdings" panose="05000000000000000000" pitchFamily="2" charset="2"/>
              <a:buChar char="Ø"/>
              <a:defRPr kumimoji="1"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sz="1400">
                <a:solidFill>
                  <a:srgbClr val="000000"/>
                </a:solidFill>
              </a:rPr>
              <a:t>12-</a:t>
            </a:r>
            <a:fld id="{29A6B1B1-1EDB-4803-A00B-A02C26517833}" type="slidenum">
              <a:rPr kumimoji="0" lang="en-US" altLang="en-US" sz="1400">
                <a:solidFill>
                  <a:srgbClr val="000000"/>
                </a:solidFill>
              </a:rPr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t>5</a:t>
            </a:fld>
            <a:endParaRPr kumimoji="0" lang="en-US" altLang="en-US" sz="1400">
              <a:solidFill>
                <a:srgbClr val="000000"/>
              </a:solidFill>
            </a:endParaRPr>
          </a:p>
        </p:txBody>
      </p:sp>
      <p:pic>
        <p:nvPicPr>
          <p:cNvPr id="3072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1" y="65089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350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2552700" y="20639"/>
            <a:ext cx="7772400" cy="860425"/>
          </a:xfrm>
        </p:spPr>
        <p:txBody>
          <a:bodyPr/>
          <a:lstStyle/>
          <a:p>
            <a:r>
              <a:rPr lang="en-US" altLang="en-US"/>
              <a:t>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9539" y="762001"/>
            <a:ext cx="4122737" cy="444817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200"/>
              <a:t>- Any live cell with </a:t>
            </a:r>
            <a:r>
              <a:rPr lang="en-US" altLang="en-US" sz="2200" b="1"/>
              <a:t>fewer than two </a:t>
            </a:r>
            <a:r>
              <a:rPr lang="en-US" altLang="en-US" sz="2200"/>
              <a:t>live neighbors dies, as if caused by under population.</a:t>
            </a:r>
          </a:p>
          <a:p>
            <a:pPr marL="0" indent="0">
              <a:buNone/>
            </a:pPr>
            <a:r>
              <a:rPr lang="en-US" altLang="en-US" sz="2200"/>
              <a:t>- Any live cell with </a:t>
            </a:r>
            <a:r>
              <a:rPr lang="en-US" altLang="en-US" sz="2200" b="1"/>
              <a:t>two or three live</a:t>
            </a:r>
            <a:r>
              <a:rPr lang="en-US" altLang="en-US" sz="2200"/>
              <a:t> neighbors lives on to the next generation.</a:t>
            </a:r>
          </a:p>
          <a:p>
            <a:pPr marL="0" indent="0">
              <a:buNone/>
            </a:pPr>
            <a:r>
              <a:rPr lang="en-US" altLang="en-US" sz="2200"/>
              <a:t>- Any live cell with </a:t>
            </a:r>
            <a:r>
              <a:rPr lang="en-US" altLang="en-US" sz="2200" b="1"/>
              <a:t>more than three </a:t>
            </a:r>
            <a:r>
              <a:rPr lang="en-US" altLang="en-US" sz="2200"/>
              <a:t>live neighbors dies, as if by overpopulation.</a:t>
            </a:r>
          </a:p>
          <a:p>
            <a:pPr marL="0" indent="0">
              <a:buNone/>
            </a:pPr>
            <a:r>
              <a:rPr lang="en-US" altLang="en-US" sz="2200"/>
              <a:t>- Any dead cell with </a:t>
            </a:r>
            <a:r>
              <a:rPr lang="en-US" altLang="en-US" sz="2200" b="1"/>
              <a:t>exactly three </a:t>
            </a:r>
            <a:r>
              <a:rPr lang="en-US" altLang="en-US" sz="2200"/>
              <a:t>live neighbors becomes a live cell, as if by reproduction.</a:t>
            </a:r>
          </a:p>
          <a:p>
            <a:pPr marL="0" indent="0">
              <a:buNone/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FF9900"/>
              </a:buClr>
              <a:buSzPct val="120000"/>
              <a:buChar char="•"/>
              <a:defRPr kumimoji="1"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5000"/>
              <a:buFont typeface="Wingdings" panose="05000000000000000000" pitchFamily="2" charset="2"/>
              <a:buChar char="Ø"/>
              <a:defRPr kumimoji="1"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sz="1400">
                <a:solidFill>
                  <a:srgbClr val="000000"/>
                </a:solidFill>
              </a:rPr>
              <a:t>12-</a:t>
            </a:r>
            <a:fld id="{DD267146-5FAD-4FBF-831D-A63A99F62747}" type="slidenum">
              <a:rPr kumimoji="0" lang="en-US" altLang="en-US" sz="1400">
                <a:solidFill>
                  <a:srgbClr val="000000"/>
                </a:solidFill>
              </a:rPr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t>6</a:t>
            </a:fld>
            <a:endParaRPr kumimoji="0" lang="en-US" altLang="en-US" sz="140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276" y="993776"/>
            <a:ext cx="2587625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4848225"/>
            <a:ext cx="19431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976" y="3048001"/>
            <a:ext cx="2219325" cy="172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50" y="838200"/>
            <a:ext cx="192405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4881564"/>
            <a:ext cx="2362200" cy="197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4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210175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268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2266950" y="152401"/>
            <a:ext cx="7772400" cy="860425"/>
          </a:xfrm>
        </p:spPr>
        <p:txBody>
          <a:bodyPr/>
          <a:lstStyle/>
          <a:p>
            <a:r>
              <a:rPr lang="en-US" altLang="en-US"/>
              <a:t>Your application of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173163"/>
            <a:ext cx="8305800" cy="5154612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You determine the size of the universe</a:t>
            </a:r>
          </a:p>
          <a:p>
            <a:pPr>
              <a:defRPr/>
            </a:pPr>
            <a:r>
              <a:rPr lang="en-US" sz="2400" dirty="0"/>
              <a:t>Fill your universe: Examples</a:t>
            </a:r>
          </a:p>
          <a:p>
            <a:pPr lvl="1">
              <a:defRPr/>
            </a:pPr>
            <a:r>
              <a:rPr lang="en-US" sz="2000" dirty="0"/>
              <a:t>Each cell has a 1 in N chance of being alive for the first generation.  You select the value for N or have the user enter the value for N.</a:t>
            </a:r>
          </a:p>
          <a:p>
            <a:pPr lvl="1">
              <a:defRPr/>
            </a:pPr>
            <a:r>
              <a:rPr lang="en-US" sz="2000" dirty="0"/>
              <a:t>Look up potential life patterns.</a:t>
            </a:r>
          </a:p>
          <a:p>
            <a:pPr>
              <a:defRPr/>
            </a:pPr>
            <a:r>
              <a:rPr lang="en-US" sz="2400" dirty="0"/>
              <a:t>Run the game for several generations.  </a:t>
            </a:r>
          </a:p>
          <a:p>
            <a:pPr marL="0" indent="0">
              <a:buNone/>
              <a:defRPr/>
            </a:pPr>
            <a:r>
              <a:rPr lang="en-US" sz="2400" dirty="0"/>
              <a:t>   Show the universe after each generation</a:t>
            </a:r>
          </a:p>
          <a:p>
            <a:pPr>
              <a:defRPr/>
            </a:pPr>
            <a:r>
              <a:rPr lang="en-US" sz="2400" dirty="0"/>
              <a:t>Push: Break the program into Methods.</a:t>
            </a:r>
          </a:p>
          <a:p>
            <a:pPr lvl="1">
              <a:defRPr/>
            </a:pPr>
            <a:r>
              <a:rPr lang="en-US" sz="2000"/>
              <a:t>neighbors(), </a:t>
            </a:r>
            <a:r>
              <a:rPr lang="en-US" sz="2000" dirty="0" err="1"/>
              <a:t>showUniverse</a:t>
            </a:r>
            <a:r>
              <a:rPr lang="en-US" sz="2000" dirty="0"/>
              <a:t>(), populate()</a:t>
            </a:r>
          </a:p>
          <a:p>
            <a:pPr>
              <a:defRPr/>
            </a:pPr>
            <a:r>
              <a:rPr lang="en-US" sz="2400" dirty="0"/>
              <a:t>Push: Determine a way to use Objects in your solution.</a:t>
            </a:r>
          </a:p>
          <a:p>
            <a:pPr>
              <a:defRPr/>
            </a:pPr>
            <a:r>
              <a:rPr lang="en-US" sz="2400" dirty="0"/>
              <a:t>Push: Have your universe ‘wrap’ </a:t>
            </a:r>
          </a:p>
          <a:p>
            <a:pPr lvl="1">
              <a:defRPr/>
            </a:pPr>
            <a:endParaRPr lang="en-US" sz="2000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FF9900"/>
              </a:buClr>
              <a:buSzPct val="120000"/>
              <a:buChar char="•"/>
              <a:defRPr kumimoji="1"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SzPct val="75000"/>
              <a:buFont typeface="Wingdings" panose="05000000000000000000" pitchFamily="2" charset="2"/>
              <a:buChar char="Ø"/>
              <a:defRPr kumimoji="1"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sz="1400">
                <a:solidFill>
                  <a:srgbClr val="000000"/>
                </a:solidFill>
              </a:rPr>
              <a:t>12-</a:t>
            </a:r>
            <a:fld id="{C0DA1E29-E307-4213-97ED-1906C4B92ECB}" type="slidenum">
              <a:rPr kumimoji="0" lang="en-US" altLang="en-US" sz="1400">
                <a:solidFill>
                  <a:srgbClr val="000000"/>
                </a:solidFill>
              </a:rPr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None/>
              </a:pPr>
              <a:t>7</a:t>
            </a:fld>
            <a:endParaRPr kumimoji="0" lang="en-US" alt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51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7cea0dd3c4_0_0"/>
          <p:cNvSpPr txBox="1">
            <a:spLocks noGrp="1"/>
          </p:cNvSpPr>
          <p:nvPr>
            <p:ph type="title"/>
          </p:nvPr>
        </p:nvSpPr>
        <p:spPr>
          <a:xfrm>
            <a:off x="2544750" y="137162"/>
            <a:ext cx="7772400" cy="860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/>
              <a:t>Program Options</a:t>
            </a:r>
            <a:endParaRPr/>
          </a:p>
        </p:txBody>
      </p:sp>
      <p:sp>
        <p:nvSpPr>
          <p:cNvPr id="134" name="Google Shape;134;g7cea0dd3c4_0_0"/>
          <p:cNvSpPr txBox="1">
            <a:spLocks noGrp="1"/>
          </p:cNvSpPr>
          <p:nvPr>
            <p:ph type="body" idx="1"/>
          </p:nvPr>
        </p:nvSpPr>
        <p:spPr>
          <a:xfrm>
            <a:off x="2052800" y="997550"/>
            <a:ext cx="8427900" cy="5355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AutoNum type="arabicParenR"/>
            </a:pPr>
            <a:r>
              <a:rPr lang="en-US"/>
              <a:t>2D Array Math</a:t>
            </a:r>
            <a:endParaRPr/>
          </a:p>
          <a:p>
            <a:pPr lvl="1">
              <a:spcBef>
                <a:spcPts val="0"/>
              </a:spcBef>
              <a:buAutoNum type="alphaLcParenR"/>
            </a:pPr>
            <a:r>
              <a:rPr lang="en-US"/>
              <a:t>Have the program fill a 4x4 array with random numbers that range from 1 to 100.</a:t>
            </a:r>
            <a:endParaRPr/>
          </a:p>
          <a:p>
            <a:pPr lvl="1">
              <a:spcBef>
                <a:spcPts val="0"/>
              </a:spcBef>
              <a:buAutoNum type="alphaLcParenR"/>
            </a:pPr>
            <a:r>
              <a:rPr lang="en-US"/>
              <a:t>Show the elements from the array in a grid</a:t>
            </a:r>
            <a:endParaRPr/>
          </a:p>
          <a:p>
            <a:pPr lvl="1">
              <a:spcBef>
                <a:spcPts val="0"/>
              </a:spcBef>
              <a:buAutoNum type="alphaLcParenR"/>
            </a:pPr>
            <a:r>
              <a:rPr lang="en-US"/>
              <a:t>Calculate the total, max and min values in the 2D array</a:t>
            </a:r>
            <a:endParaRPr/>
          </a:p>
          <a:p>
            <a:pPr>
              <a:spcBef>
                <a:spcPts val="0"/>
              </a:spcBef>
              <a:buAutoNum type="arabicParenR"/>
            </a:pPr>
            <a:r>
              <a:rPr lang="en-US"/>
              <a:t>Tic-Tac-Toe</a:t>
            </a:r>
            <a:endParaRPr/>
          </a:p>
          <a:p>
            <a:pPr lvl="1">
              <a:spcBef>
                <a:spcPts val="0"/>
              </a:spcBef>
              <a:buAutoNum type="alphaLcParenR"/>
            </a:pPr>
            <a:r>
              <a:rPr lang="en-US"/>
              <a:t>Write a program that plays Tic-Tac-Toe using a 2-D array.</a:t>
            </a:r>
            <a:endParaRPr/>
          </a:p>
          <a:p>
            <a:pPr>
              <a:spcBef>
                <a:spcPts val="0"/>
              </a:spcBef>
              <a:buAutoNum type="arabicParenR"/>
            </a:pPr>
            <a:r>
              <a:rPr lang="en-US"/>
              <a:t>Random Art</a:t>
            </a:r>
            <a:endParaRPr/>
          </a:p>
          <a:p>
            <a:pPr lvl="1">
              <a:spcBef>
                <a:spcPts val="0"/>
              </a:spcBef>
              <a:buAutoNum type="alphaLcParenR"/>
            </a:pPr>
            <a:r>
              <a:rPr lang="en-US"/>
              <a:t>Fill a 30x30 array with random values of 1 or 2.</a:t>
            </a:r>
            <a:endParaRPr/>
          </a:p>
          <a:p>
            <a:pPr lvl="1">
              <a:spcBef>
                <a:spcPts val="0"/>
              </a:spcBef>
              <a:buAutoNum type="alphaLcParenR"/>
            </a:pPr>
            <a:r>
              <a:rPr lang="en-US"/>
              <a:t>Draw an image based on the vales. 1 - Draw a circle at that (x,y) coordinate. 2 - Do not Draw a Cirlce at that (x,y) coordinate</a:t>
            </a:r>
            <a:endParaRPr/>
          </a:p>
        </p:txBody>
      </p:sp>
      <p:sp>
        <p:nvSpPr>
          <p:cNvPr id="135" name="Google Shape;135;g7cea0dd3c4_0_0"/>
          <p:cNvSpPr txBox="1">
            <a:spLocks noGrp="1"/>
          </p:cNvSpPr>
          <p:nvPr>
            <p:ph type="sldNum" idx="12"/>
          </p:nvPr>
        </p:nvSpPr>
        <p:spPr>
          <a:xfrm>
            <a:off x="8686800" y="6489700"/>
            <a:ext cx="1905000" cy="457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kern="0"/>
              <a:t>12-</a:t>
            </a:r>
            <a:fld id="{00000000-1234-1234-1234-123412341234}" type="slidenum">
              <a:rPr lang="en-US" kern="0"/>
              <a:pPr/>
              <a:t>8</a:t>
            </a:fld>
            <a:endParaRPr ker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able to solve AP Free Response Questions that involve one- and two- dimensional arrays.</a:t>
            </a:r>
          </a:p>
          <a:p>
            <a:r>
              <a:rPr lang="en-US" dirty="0"/>
              <a:t>Be able to evaluate your solutions using the AP Computer Science A rubric</a:t>
            </a:r>
          </a:p>
        </p:txBody>
      </p:sp>
    </p:spTree>
    <p:extLst>
      <p:ext uri="{BB962C8B-B14F-4D97-AF65-F5344CB8AC3E}">
        <p14:creationId xmlns:p14="http://schemas.microsoft.com/office/powerpoint/2010/main" val="3094701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JavaMethods">
  <a:themeElements>
    <a:clrScheme name="JavaMethods 8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000000"/>
      </a:hlink>
      <a:folHlink>
        <a:srgbClr val="E1E1B7"/>
      </a:folHlink>
    </a:clrScheme>
    <a:fontScheme name="JavaMetho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JavaMethods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aMethods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aMethod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aMethods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aMethods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aMethods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aMethods 7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000000"/>
        </a:hlink>
        <a:folHlink>
          <a:srgbClr val="B5B34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aMethods 8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000000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JavaMethods">
  <a:themeElements>
    <a:clrScheme name="JavaMethods 8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000000"/>
      </a:hlink>
      <a:folHlink>
        <a:srgbClr val="E1E1B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1555</Words>
  <Application>Microsoft Office PowerPoint</Application>
  <PresentationFormat>Widescreen</PresentationFormat>
  <Paragraphs>147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Noto Sans Symbols</vt:lpstr>
      <vt:lpstr>Times New Roman</vt:lpstr>
      <vt:lpstr>Wingdings</vt:lpstr>
      <vt:lpstr>Office Theme</vt:lpstr>
      <vt:lpstr>JavaMethods</vt:lpstr>
      <vt:lpstr>2_JavaMethods</vt:lpstr>
      <vt:lpstr>More 2 D Array</vt:lpstr>
      <vt:lpstr>Learning Objective</vt:lpstr>
      <vt:lpstr>Dry Run:  Passing a 2D Array to a Method</vt:lpstr>
      <vt:lpstr>Returning a 2D Array from a Method</vt:lpstr>
      <vt:lpstr>Program: Life</vt:lpstr>
      <vt:lpstr>Patterns</vt:lpstr>
      <vt:lpstr>Your application of Life</vt:lpstr>
      <vt:lpstr>Program Options</vt:lpstr>
      <vt:lpstr>Learning Objectives</vt:lpstr>
      <vt:lpstr>Outline</vt:lpstr>
      <vt:lpstr>AP FRQ Scoring Guidelines</vt:lpstr>
      <vt:lpstr>No Penalty</vt:lpstr>
      <vt:lpstr>Other Scoring Notes</vt:lpstr>
    </vt:vector>
  </TitlesOfParts>
  <Company>SKPS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2 D Array</dc:title>
  <dc:creator>Greg Smith</dc:creator>
  <cp:lastModifiedBy>Greg Smith</cp:lastModifiedBy>
  <cp:revision>9</cp:revision>
  <cp:lastPrinted>2020-01-30T19:15:30Z</cp:lastPrinted>
  <dcterms:created xsi:type="dcterms:W3CDTF">2018-02-01T19:50:07Z</dcterms:created>
  <dcterms:modified xsi:type="dcterms:W3CDTF">2020-01-30T19:27:43Z</dcterms:modified>
</cp:coreProperties>
</file>