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CA0D-5D92-4F5D-ABCA-0E54872AE023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D42-F762-4157-9F99-3E6B623A3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8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CA0D-5D92-4F5D-ABCA-0E54872AE023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D42-F762-4157-9F99-3E6B623A3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2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CA0D-5D92-4F5D-ABCA-0E54872AE023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D42-F762-4157-9F99-3E6B623A3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9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C5A7B-9409-4524-8477-F0789CCC39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2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3B3BF-9964-4543-A01B-20D33FF740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44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CD22A-6D90-47D0-A839-A766F63D3A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9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56858-EAF1-4B9E-9A99-64740F8D7F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3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4587D-15CA-4CBF-8E50-DF967776FC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41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CA41F-3356-46E9-95E6-B98F8C3E94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77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7EBC5-6336-4D0E-B70A-A1AE8054A9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50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3063C-0F86-4078-8484-FC95024BBC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3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CA0D-5D92-4F5D-ABCA-0E54872AE023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D42-F762-4157-9F99-3E6B623A3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56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87438-3E5C-4C8F-9B1B-2EDFB49650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99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3EF48-95F6-43F4-B947-2D6E2C3FBB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29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B1D32-9D47-44CB-873D-4D6921D8F9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90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61DE0-225E-40F0-89A0-DE8BF23CED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CA0D-5D92-4F5D-ABCA-0E54872AE023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D42-F762-4157-9F99-3E6B623A3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2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CA0D-5D92-4F5D-ABCA-0E54872AE023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D42-F762-4157-9F99-3E6B623A3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8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CA0D-5D92-4F5D-ABCA-0E54872AE023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D42-F762-4157-9F99-3E6B623A3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2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CA0D-5D92-4F5D-ABCA-0E54872AE023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D42-F762-4157-9F99-3E6B623A3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3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CA0D-5D92-4F5D-ABCA-0E54872AE023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D42-F762-4157-9F99-3E6B623A3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2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CA0D-5D92-4F5D-ABCA-0E54872AE023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D42-F762-4157-9F99-3E6B623A3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CA0D-5D92-4F5D-ABCA-0E54872AE023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D42-F762-4157-9F99-3E6B623A3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5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4CA0D-5D92-4F5D-ABCA-0E54872AE023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0CD42-F762-4157-9F99-3E6B623A3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6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B9EBB8-3434-49D6-B4AA-0C81A540750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5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Tank 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Part 5 of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8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Destroy Instance</a:t>
            </a:r>
          </a:p>
        </p:txBody>
      </p:sp>
      <p:pic>
        <p:nvPicPr>
          <p:cNvPr id="1699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13" b="27605"/>
          <a:stretch>
            <a:fillRect/>
          </a:stretch>
        </p:blipFill>
        <p:spPr>
          <a:xfrm>
            <a:off x="2514600" y="1295401"/>
            <a:ext cx="7086600" cy="5199063"/>
          </a:xfrm>
          <a:noFill/>
        </p:spPr>
      </p:pic>
      <p:sp>
        <p:nvSpPr>
          <p:cNvPr id="169988" name="AutoShape 6"/>
          <p:cNvSpPr>
            <a:spLocks noChangeArrowheads="1"/>
          </p:cNvSpPr>
          <p:nvPr/>
        </p:nvSpPr>
        <p:spPr bwMode="auto">
          <a:xfrm>
            <a:off x="8229600" y="1524000"/>
            <a:ext cx="1752600" cy="914400"/>
          </a:xfrm>
          <a:prstGeom prst="wedgeRoundRectCallout">
            <a:avLst>
              <a:gd name="adj1" fmla="val -15218"/>
              <a:gd name="adj2" fmla="val 91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Destroy Instance</a:t>
            </a:r>
          </a:p>
        </p:txBody>
      </p:sp>
      <p:sp>
        <p:nvSpPr>
          <p:cNvPr id="169989" name="AutoShape 7"/>
          <p:cNvSpPr>
            <a:spLocks noChangeArrowheads="1"/>
          </p:cNvSpPr>
          <p:nvPr/>
        </p:nvSpPr>
        <p:spPr bwMode="auto">
          <a:xfrm>
            <a:off x="6324600" y="4648200"/>
            <a:ext cx="1447800" cy="609600"/>
          </a:xfrm>
          <a:prstGeom prst="wedgeRoundRectCallout">
            <a:avLst>
              <a:gd name="adj1" fmla="val -40569"/>
              <a:gd name="adj2" fmla="val 14244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2)OK</a:t>
            </a:r>
          </a:p>
        </p:txBody>
      </p:sp>
      <p:sp>
        <p:nvSpPr>
          <p:cNvPr id="1699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F7AF50-BC9A-4E3B-A4E8-DA9EDB6A9956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Repeat for obj_bouncing2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Slides </a:t>
            </a:r>
            <a:r>
              <a:rPr lang="en-US" altLang="en-US" dirty="0" smtClean="0"/>
              <a:t>8-10 but </a:t>
            </a:r>
            <a:r>
              <a:rPr lang="en-US" altLang="en-US" dirty="0" smtClean="0"/>
              <a:t>the collision event will be with obj_tank1</a:t>
            </a:r>
          </a:p>
        </p:txBody>
      </p:sp>
      <p:sp>
        <p:nvSpPr>
          <p:cNvPr id="1710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8AF161-8029-4921-BDD6-2B4B80C2602E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Shield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Before we add actions for the tank shooting the bouncing shells, we’ll create the shield</a:t>
            </a:r>
          </a:p>
          <a:p>
            <a:pPr eaLnBrk="1" hangingPunct="1"/>
            <a:r>
              <a:rPr lang="en-US" altLang="en-US" sz="2800"/>
              <a:t>Shield = Invincible</a:t>
            </a:r>
          </a:p>
          <a:p>
            <a:pPr lvl="1" eaLnBrk="1" hangingPunct="1"/>
            <a:r>
              <a:rPr lang="en-US" altLang="en-US" sz="2400"/>
              <a:t>Set a variable </a:t>
            </a:r>
            <a:r>
              <a:rPr lang="en-US" altLang="en-US" sz="2400" b="1" u="sng"/>
              <a:t>shield</a:t>
            </a:r>
            <a:r>
              <a:rPr lang="en-US" altLang="en-US" sz="2400"/>
              <a:t> to 40 and have it count down to 0 to keep track of how long you will be invincible.</a:t>
            </a:r>
          </a:p>
          <a:p>
            <a:pPr lvl="1" eaLnBrk="1" hangingPunct="1"/>
            <a:r>
              <a:rPr lang="en-US" altLang="en-US" sz="2400" b="1" u="sng"/>
              <a:t>Shield</a:t>
            </a:r>
            <a:r>
              <a:rPr lang="en-US" altLang="en-US" sz="2400"/>
              <a:t> will be decreased each step.</a:t>
            </a:r>
            <a:endParaRPr lang="en-US" altLang="en-US" sz="2400" b="1" u="sng"/>
          </a:p>
          <a:p>
            <a:pPr lvl="1" eaLnBrk="1" hangingPunct="1"/>
            <a:r>
              <a:rPr lang="en-US" altLang="en-US" sz="2400"/>
              <a:t>The shield will be checked each time the tank is hit to determine and increase the damage only if the shield is 0.</a:t>
            </a:r>
          </a:p>
        </p:txBody>
      </p:sp>
      <p:sp>
        <p:nvSpPr>
          <p:cNvPr id="1720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E58A4-9D62-4D99-BDD6-BC1763E4E1F7}" type="slidenum">
              <a:rPr lang="en-US" altLang="en-US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Create Shield1 Sprite</a:t>
            </a:r>
          </a:p>
        </p:txBody>
      </p:sp>
      <p:pic>
        <p:nvPicPr>
          <p:cNvPr id="173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23" b="10233"/>
          <a:stretch>
            <a:fillRect/>
          </a:stretch>
        </p:blipFill>
        <p:spPr>
          <a:xfrm>
            <a:off x="2057400" y="609601"/>
            <a:ext cx="7772400" cy="6113463"/>
          </a:xfrm>
          <a:noFill/>
        </p:spPr>
      </p:pic>
      <p:sp>
        <p:nvSpPr>
          <p:cNvPr id="173060" name="AutoShape 6"/>
          <p:cNvSpPr>
            <a:spLocks noChangeArrowheads="1"/>
          </p:cNvSpPr>
          <p:nvPr/>
        </p:nvSpPr>
        <p:spPr bwMode="auto">
          <a:xfrm>
            <a:off x="5791200" y="609600"/>
            <a:ext cx="2438400" cy="685800"/>
          </a:xfrm>
          <a:prstGeom prst="wedgeRoundRectCallout">
            <a:avLst>
              <a:gd name="adj1" fmla="val -122005"/>
              <a:gd name="adj2" fmla="val 307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Sprite</a:t>
            </a:r>
          </a:p>
        </p:txBody>
      </p:sp>
      <p:sp>
        <p:nvSpPr>
          <p:cNvPr id="173061" name="AutoShape 7"/>
          <p:cNvSpPr>
            <a:spLocks noChangeArrowheads="1"/>
          </p:cNvSpPr>
          <p:nvPr/>
        </p:nvSpPr>
        <p:spPr bwMode="auto">
          <a:xfrm>
            <a:off x="5181600" y="1447800"/>
            <a:ext cx="2819400" cy="609600"/>
          </a:xfrm>
          <a:prstGeom prst="wedgeRoundRectCallout">
            <a:avLst>
              <a:gd name="adj1" fmla="val -73931"/>
              <a:gd name="adj2" fmla="val 1302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spr_shield1</a:t>
            </a:r>
          </a:p>
        </p:txBody>
      </p:sp>
      <p:sp>
        <p:nvSpPr>
          <p:cNvPr id="173062" name="AutoShape 8"/>
          <p:cNvSpPr>
            <a:spLocks noChangeArrowheads="1"/>
          </p:cNvSpPr>
          <p:nvPr/>
        </p:nvSpPr>
        <p:spPr bwMode="auto">
          <a:xfrm>
            <a:off x="2057400" y="2667000"/>
            <a:ext cx="1752600" cy="838200"/>
          </a:xfrm>
          <a:prstGeom prst="wedgeRoundRectCallout">
            <a:avLst>
              <a:gd name="adj1" fmla="val 52537"/>
              <a:gd name="adj2" fmla="val -1068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Load Sprite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Shield1</a:t>
            </a:r>
          </a:p>
        </p:txBody>
      </p:sp>
      <p:sp>
        <p:nvSpPr>
          <p:cNvPr id="173063" name="AutoShape 9"/>
          <p:cNvSpPr>
            <a:spLocks noChangeArrowheads="1"/>
          </p:cNvSpPr>
          <p:nvPr/>
        </p:nvSpPr>
        <p:spPr bwMode="auto">
          <a:xfrm>
            <a:off x="6172200" y="2133600"/>
            <a:ext cx="2895600" cy="533400"/>
          </a:xfrm>
          <a:prstGeom prst="wedgeRoundRectCallout">
            <a:avLst>
              <a:gd name="adj1" fmla="val -57620"/>
              <a:gd name="adj2" fmla="val 699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Center the Origin</a:t>
            </a:r>
          </a:p>
        </p:txBody>
      </p:sp>
      <p:sp>
        <p:nvSpPr>
          <p:cNvPr id="1730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C1B1AF-BC04-4379-A025-73143B1F458A}" type="slidenum">
              <a:rPr lang="en-US" altLang="en-US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Shield2 Sprite</a:t>
            </a:r>
          </a:p>
        </p:txBody>
      </p:sp>
      <p:pic>
        <p:nvPicPr>
          <p:cNvPr id="1740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12" b="49492"/>
          <a:stretch>
            <a:fillRect/>
          </a:stretch>
        </p:blipFill>
        <p:spPr>
          <a:xfrm>
            <a:off x="1524000" y="914400"/>
            <a:ext cx="9144000" cy="5378450"/>
          </a:xfrm>
          <a:noFill/>
        </p:spPr>
      </p:pic>
      <p:sp>
        <p:nvSpPr>
          <p:cNvPr id="174084" name="AutoShape 6"/>
          <p:cNvSpPr>
            <a:spLocks noChangeArrowheads="1"/>
          </p:cNvSpPr>
          <p:nvPr/>
        </p:nvSpPr>
        <p:spPr bwMode="auto">
          <a:xfrm>
            <a:off x="4953000" y="914400"/>
            <a:ext cx="3200400" cy="609600"/>
          </a:xfrm>
          <a:prstGeom prst="wedgeRoundRectCallout">
            <a:avLst>
              <a:gd name="adj1" fmla="val -65426"/>
              <a:gd name="adj2" fmla="val 700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Sprite</a:t>
            </a:r>
          </a:p>
        </p:txBody>
      </p:sp>
      <p:sp>
        <p:nvSpPr>
          <p:cNvPr id="174085" name="AutoShape 7"/>
          <p:cNvSpPr>
            <a:spLocks noChangeArrowheads="1"/>
          </p:cNvSpPr>
          <p:nvPr/>
        </p:nvSpPr>
        <p:spPr bwMode="auto">
          <a:xfrm>
            <a:off x="5257800" y="1828800"/>
            <a:ext cx="2971800" cy="533400"/>
          </a:xfrm>
          <a:prstGeom prst="wedgeRoundRectCallout">
            <a:avLst>
              <a:gd name="adj1" fmla="val -57000"/>
              <a:gd name="adj2" fmla="val 1235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spr_shield2</a:t>
            </a:r>
          </a:p>
        </p:txBody>
      </p:sp>
      <p:sp>
        <p:nvSpPr>
          <p:cNvPr id="174086" name="AutoShape 8"/>
          <p:cNvSpPr>
            <a:spLocks noChangeArrowheads="1"/>
          </p:cNvSpPr>
          <p:nvPr/>
        </p:nvSpPr>
        <p:spPr bwMode="auto">
          <a:xfrm>
            <a:off x="5486400" y="2819400"/>
            <a:ext cx="2133600" cy="609600"/>
          </a:xfrm>
          <a:prstGeom prst="wedgeRoundRectCallout">
            <a:avLst>
              <a:gd name="adj1" fmla="val -62944"/>
              <a:gd name="adj2" fmla="val 390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Load Sprite</a:t>
            </a:r>
          </a:p>
        </p:txBody>
      </p:sp>
      <p:sp>
        <p:nvSpPr>
          <p:cNvPr id="174087" name="AutoShape 9"/>
          <p:cNvSpPr>
            <a:spLocks noChangeArrowheads="1"/>
          </p:cNvSpPr>
          <p:nvPr/>
        </p:nvSpPr>
        <p:spPr bwMode="auto">
          <a:xfrm>
            <a:off x="8839200" y="1981200"/>
            <a:ext cx="1524000" cy="685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shield2 sprite</a:t>
            </a:r>
          </a:p>
        </p:txBody>
      </p:sp>
      <p:sp>
        <p:nvSpPr>
          <p:cNvPr id="174088" name="AutoShape 10"/>
          <p:cNvSpPr>
            <a:spLocks noChangeArrowheads="1"/>
          </p:cNvSpPr>
          <p:nvPr/>
        </p:nvSpPr>
        <p:spPr bwMode="auto">
          <a:xfrm>
            <a:off x="7543800" y="3733800"/>
            <a:ext cx="2057400" cy="762000"/>
          </a:xfrm>
          <a:prstGeom prst="wedgeRoundRectCallout">
            <a:avLst>
              <a:gd name="adj1" fmla="val -63657"/>
              <a:gd name="adj2" fmla="val 368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Center</a:t>
            </a:r>
          </a:p>
        </p:txBody>
      </p:sp>
      <p:sp>
        <p:nvSpPr>
          <p:cNvPr id="1740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E05CA3-AAD2-4BA4-BD9B-71947D1BE634}" type="slidenum">
              <a:rPr lang="en-US" altLang="en-US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Open the obj_tank_parent</a:t>
            </a:r>
          </a:p>
        </p:txBody>
      </p:sp>
      <p:pic>
        <p:nvPicPr>
          <p:cNvPr id="1751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5" b="29288"/>
          <a:stretch>
            <a:fillRect/>
          </a:stretch>
        </p:blipFill>
        <p:spPr>
          <a:xfrm>
            <a:off x="2057400" y="688975"/>
            <a:ext cx="8153400" cy="5945188"/>
          </a:xfrm>
          <a:noFill/>
        </p:spPr>
      </p:pic>
      <p:sp>
        <p:nvSpPr>
          <p:cNvPr id="175108" name="AutoShape 6"/>
          <p:cNvSpPr>
            <a:spLocks noChangeArrowheads="1"/>
          </p:cNvSpPr>
          <p:nvPr/>
        </p:nvSpPr>
        <p:spPr bwMode="auto">
          <a:xfrm>
            <a:off x="1828800" y="990600"/>
            <a:ext cx="2362200" cy="457200"/>
          </a:xfrm>
          <a:prstGeom prst="wedgeRoundRectCallout">
            <a:avLst>
              <a:gd name="adj1" fmla="val -19625"/>
              <a:gd name="adj2" fmla="val 10013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obj_tank_parent</a:t>
            </a:r>
          </a:p>
        </p:txBody>
      </p:sp>
      <p:sp>
        <p:nvSpPr>
          <p:cNvPr id="175109" name="AutoShape 7"/>
          <p:cNvSpPr>
            <a:spLocks noChangeArrowheads="1"/>
          </p:cNvSpPr>
          <p:nvPr/>
        </p:nvSpPr>
        <p:spPr bwMode="auto">
          <a:xfrm>
            <a:off x="4572000" y="990600"/>
            <a:ext cx="2819400" cy="838200"/>
          </a:xfrm>
          <a:prstGeom prst="wedgeRoundRectCallout">
            <a:avLst>
              <a:gd name="adj1" fmla="val -15259"/>
              <a:gd name="adj2" fmla="val 9640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Select the Create event</a:t>
            </a:r>
          </a:p>
        </p:txBody>
      </p:sp>
      <p:sp>
        <p:nvSpPr>
          <p:cNvPr id="175110" name="AutoShape 8"/>
          <p:cNvSpPr>
            <a:spLocks noChangeArrowheads="1"/>
          </p:cNvSpPr>
          <p:nvPr/>
        </p:nvSpPr>
        <p:spPr bwMode="auto">
          <a:xfrm>
            <a:off x="7924800" y="914400"/>
            <a:ext cx="1981200" cy="914400"/>
          </a:xfrm>
          <a:prstGeom prst="wedgeRoundRectCallout">
            <a:avLst>
              <a:gd name="adj1" fmla="val 4005"/>
              <a:gd name="adj2" fmla="val 3682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Set Variable</a:t>
            </a:r>
          </a:p>
        </p:txBody>
      </p:sp>
      <p:sp>
        <p:nvSpPr>
          <p:cNvPr id="175111" name="AutoShape 9"/>
          <p:cNvSpPr>
            <a:spLocks noChangeArrowheads="1"/>
          </p:cNvSpPr>
          <p:nvPr/>
        </p:nvSpPr>
        <p:spPr bwMode="auto">
          <a:xfrm>
            <a:off x="3124200" y="3810000"/>
            <a:ext cx="2743200" cy="990600"/>
          </a:xfrm>
          <a:prstGeom prst="wedgeRoundRectCallout">
            <a:avLst>
              <a:gd name="adj1" fmla="val 57005"/>
              <a:gd name="adj2" fmla="val 12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variable: shield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0</a:t>
            </a:r>
          </a:p>
        </p:txBody>
      </p:sp>
      <p:sp>
        <p:nvSpPr>
          <p:cNvPr id="175112" name="AutoShape 10"/>
          <p:cNvSpPr>
            <a:spLocks noChangeArrowheads="1"/>
          </p:cNvSpPr>
          <p:nvPr/>
        </p:nvSpPr>
        <p:spPr bwMode="auto">
          <a:xfrm>
            <a:off x="5486400" y="5181600"/>
            <a:ext cx="914400" cy="685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OK</a:t>
            </a:r>
          </a:p>
        </p:txBody>
      </p:sp>
      <p:sp>
        <p:nvSpPr>
          <p:cNvPr id="17511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889152-AAAC-4BD3-A232-C9B0B1F6671E}" type="slidenum">
              <a:rPr lang="en-US" altLang="en-US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0" b="30972"/>
          <a:stretch>
            <a:fillRect/>
          </a:stretch>
        </p:blipFill>
        <p:spPr>
          <a:xfrm>
            <a:off x="1524000" y="1219201"/>
            <a:ext cx="8915400" cy="4835525"/>
          </a:xfrm>
          <a:noFill/>
        </p:spPr>
      </p:pic>
      <p:sp>
        <p:nvSpPr>
          <p:cNvPr id="176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Modify the step method</a:t>
            </a:r>
          </a:p>
        </p:txBody>
      </p:sp>
      <p:sp>
        <p:nvSpPr>
          <p:cNvPr id="176132" name="AutoShape 7"/>
          <p:cNvSpPr>
            <a:spLocks noChangeArrowheads="1"/>
          </p:cNvSpPr>
          <p:nvPr/>
        </p:nvSpPr>
        <p:spPr bwMode="auto">
          <a:xfrm>
            <a:off x="2514600" y="762000"/>
            <a:ext cx="2590800" cy="990600"/>
          </a:xfrm>
          <a:prstGeom prst="wedgeRoundRectCallout">
            <a:avLst>
              <a:gd name="adj1" fmla="val 61704"/>
              <a:gd name="adj2" fmla="val 1466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Select the Step event</a:t>
            </a:r>
          </a:p>
        </p:txBody>
      </p:sp>
      <p:sp>
        <p:nvSpPr>
          <p:cNvPr id="176133" name="AutoShape 8"/>
          <p:cNvSpPr>
            <a:spLocks noChangeArrowheads="1"/>
          </p:cNvSpPr>
          <p:nvPr/>
        </p:nvSpPr>
        <p:spPr bwMode="auto">
          <a:xfrm>
            <a:off x="7239000" y="1066800"/>
            <a:ext cx="4191000" cy="838200"/>
          </a:xfrm>
          <a:prstGeom prst="wedgeRoundRectCallout">
            <a:avLst>
              <a:gd name="adj1" fmla="val -27917"/>
              <a:gd name="adj2" fmla="val 13200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2) Place the Set Variable action </a:t>
            </a:r>
            <a:r>
              <a:rPr lang="en-US" altLang="en-US" b="1" u="sng" dirty="0">
                <a:solidFill>
                  <a:srgbClr val="000000"/>
                </a:solidFill>
              </a:rPr>
              <a:t>on the top of the list </a:t>
            </a:r>
            <a:r>
              <a:rPr lang="en-US" altLang="en-US" dirty="0">
                <a:solidFill>
                  <a:srgbClr val="000000"/>
                </a:solidFill>
              </a:rPr>
              <a:t>of actions.</a:t>
            </a:r>
          </a:p>
        </p:txBody>
      </p:sp>
      <p:sp>
        <p:nvSpPr>
          <p:cNvPr id="176134" name="AutoShape 9"/>
          <p:cNvSpPr>
            <a:spLocks noChangeArrowheads="1"/>
          </p:cNvSpPr>
          <p:nvPr/>
        </p:nvSpPr>
        <p:spPr bwMode="auto">
          <a:xfrm>
            <a:off x="1828800" y="3733800"/>
            <a:ext cx="1981200" cy="1219200"/>
          </a:xfrm>
          <a:prstGeom prst="wedgeRoundRectCallout">
            <a:avLst>
              <a:gd name="adj1" fmla="val 63704"/>
              <a:gd name="adj2" fmla="val -23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Variable: shield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-1</a:t>
            </a:r>
          </a:p>
        </p:txBody>
      </p:sp>
      <p:sp>
        <p:nvSpPr>
          <p:cNvPr id="176135" name="AutoShape 11"/>
          <p:cNvSpPr>
            <a:spLocks noChangeArrowheads="1"/>
          </p:cNvSpPr>
          <p:nvPr/>
        </p:nvSpPr>
        <p:spPr bwMode="auto">
          <a:xfrm>
            <a:off x="5638800" y="5562600"/>
            <a:ext cx="2743200" cy="609600"/>
          </a:xfrm>
          <a:prstGeom prst="wedgeRoundRectCallout">
            <a:avLst>
              <a:gd name="adj1" fmla="val -72630"/>
              <a:gd name="adj2" fmla="val -643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Check the relative box</a:t>
            </a:r>
          </a:p>
        </p:txBody>
      </p:sp>
      <p:sp>
        <p:nvSpPr>
          <p:cNvPr id="176136" name="AutoShape 18"/>
          <p:cNvSpPr>
            <a:spLocks noChangeArrowheads="1"/>
          </p:cNvSpPr>
          <p:nvPr/>
        </p:nvSpPr>
        <p:spPr bwMode="auto">
          <a:xfrm>
            <a:off x="2362200" y="5867400"/>
            <a:ext cx="838200" cy="685800"/>
          </a:xfrm>
          <a:prstGeom prst="wedgeRoundRectCallout">
            <a:avLst>
              <a:gd name="adj1" fmla="val 89773"/>
              <a:gd name="adj2" fmla="val -3564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OK</a:t>
            </a:r>
          </a:p>
        </p:txBody>
      </p:sp>
      <p:sp>
        <p:nvSpPr>
          <p:cNvPr id="1761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326800-922B-4FDC-B6BD-CC9A211AA0FB}" type="slidenum">
              <a:rPr lang="en-US" altLang="en-US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Obj_shell1 Collision with obj__tank2</a:t>
            </a:r>
          </a:p>
        </p:txBody>
      </p:sp>
      <p:pic>
        <p:nvPicPr>
          <p:cNvPr id="1771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0101" r="9601" b="17503"/>
          <a:stretch>
            <a:fillRect/>
          </a:stretch>
        </p:blipFill>
        <p:spPr>
          <a:xfrm>
            <a:off x="1752600" y="685801"/>
            <a:ext cx="8610600" cy="6069013"/>
          </a:xfrm>
          <a:noFill/>
        </p:spPr>
      </p:pic>
      <p:sp>
        <p:nvSpPr>
          <p:cNvPr id="177156" name="AutoShape 6"/>
          <p:cNvSpPr>
            <a:spLocks noChangeArrowheads="1"/>
          </p:cNvSpPr>
          <p:nvPr/>
        </p:nvSpPr>
        <p:spPr bwMode="auto">
          <a:xfrm>
            <a:off x="2209800" y="838200"/>
            <a:ext cx="3276600" cy="609600"/>
          </a:xfrm>
          <a:prstGeom prst="wedgeRoundRectCallout">
            <a:avLst>
              <a:gd name="adj1" fmla="val -38181"/>
              <a:gd name="adj2" fmla="val 5526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Open obj_shell1</a:t>
            </a:r>
          </a:p>
        </p:txBody>
      </p:sp>
      <p:sp>
        <p:nvSpPr>
          <p:cNvPr id="177157" name="AutoShape 7"/>
          <p:cNvSpPr>
            <a:spLocks noChangeArrowheads="1"/>
          </p:cNvSpPr>
          <p:nvPr/>
        </p:nvSpPr>
        <p:spPr bwMode="auto">
          <a:xfrm>
            <a:off x="6324600" y="609600"/>
            <a:ext cx="3886200" cy="914400"/>
          </a:xfrm>
          <a:prstGeom prst="wedgeRoundRectCallout">
            <a:avLst>
              <a:gd name="adj1" fmla="val -28593"/>
              <a:gd name="adj2" fmla="val 1199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Put a Test Variable action </a:t>
            </a:r>
            <a:r>
              <a:rPr lang="en-US" altLang="en-US" b="1" u="sng">
                <a:solidFill>
                  <a:srgbClr val="000000"/>
                </a:solidFill>
              </a:rPr>
              <a:t>BEFORE</a:t>
            </a:r>
            <a:r>
              <a:rPr lang="en-US" altLang="en-US">
                <a:solidFill>
                  <a:srgbClr val="000000"/>
                </a:solidFill>
              </a:rPr>
              <a:t> the Set variable damage to 10 action.</a:t>
            </a:r>
          </a:p>
        </p:txBody>
      </p:sp>
      <p:sp>
        <p:nvSpPr>
          <p:cNvPr id="177158" name="AutoShape 8"/>
          <p:cNvSpPr>
            <a:spLocks noChangeArrowheads="1"/>
          </p:cNvSpPr>
          <p:nvPr/>
        </p:nvSpPr>
        <p:spPr bwMode="auto">
          <a:xfrm>
            <a:off x="4876800" y="2819400"/>
            <a:ext cx="1752600" cy="685800"/>
          </a:xfrm>
          <a:prstGeom prst="wedgeRoundRectCallout">
            <a:avLst>
              <a:gd name="adj1" fmla="val -69023"/>
              <a:gd name="adj2" fmla="val 497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3) Applies to </a:t>
            </a:r>
            <a:r>
              <a:rPr lang="en-US" altLang="en-US" b="1" u="sng" dirty="0">
                <a:solidFill>
                  <a:srgbClr val="000000"/>
                </a:solidFill>
              </a:rPr>
              <a:t>Other</a:t>
            </a:r>
          </a:p>
        </p:txBody>
      </p:sp>
      <p:sp>
        <p:nvSpPr>
          <p:cNvPr id="177159" name="AutoShape 9"/>
          <p:cNvSpPr>
            <a:spLocks noChangeArrowheads="1"/>
          </p:cNvSpPr>
          <p:nvPr/>
        </p:nvSpPr>
        <p:spPr bwMode="auto">
          <a:xfrm>
            <a:off x="6172200" y="3810000"/>
            <a:ext cx="2819400" cy="1219200"/>
          </a:xfrm>
          <a:prstGeom prst="wedgeRoundRectCallout">
            <a:avLst>
              <a:gd name="adj1" fmla="val -58727"/>
              <a:gd name="adj2" fmla="val 149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variable: shield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Operation: smaller than</a:t>
            </a:r>
          </a:p>
        </p:txBody>
      </p:sp>
      <p:sp>
        <p:nvSpPr>
          <p:cNvPr id="177160" name="AutoShape 10"/>
          <p:cNvSpPr>
            <a:spLocks noChangeArrowheads="1"/>
          </p:cNvSpPr>
          <p:nvPr/>
        </p:nvSpPr>
        <p:spPr bwMode="auto">
          <a:xfrm>
            <a:off x="2819400" y="4953000"/>
            <a:ext cx="1371600" cy="685800"/>
          </a:xfrm>
          <a:prstGeom prst="wedgeRoundRectCallout">
            <a:avLst>
              <a:gd name="adj1" fmla="val 8449"/>
              <a:gd name="adj2" fmla="val 9861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OK</a:t>
            </a:r>
          </a:p>
        </p:txBody>
      </p:sp>
      <p:sp>
        <p:nvSpPr>
          <p:cNvPr id="177161" name="AutoShape 11"/>
          <p:cNvSpPr>
            <a:spLocks noChangeArrowheads="1"/>
          </p:cNvSpPr>
          <p:nvPr/>
        </p:nvSpPr>
        <p:spPr bwMode="auto">
          <a:xfrm>
            <a:off x="6019800" y="5257800"/>
            <a:ext cx="3810000" cy="914400"/>
          </a:xfrm>
          <a:prstGeom prst="wedgeRoundRectCallout">
            <a:avLst>
              <a:gd name="adj1" fmla="val -32833"/>
              <a:gd name="adj2" fmla="val 6337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Now the damage will only be increased when the tank has no shield.</a:t>
            </a:r>
          </a:p>
        </p:txBody>
      </p:sp>
      <p:sp>
        <p:nvSpPr>
          <p:cNvPr id="1771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FF9432-F2DC-46F4-9954-996498F84122}" type="slidenum">
              <a:rPr lang="en-US" altLang="en-US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Repeat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Now you need the shield to protect the tanks from the other weapons.</a:t>
            </a:r>
          </a:p>
          <a:p>
            <a:pPr eaLnBrk="1" hangingPunct="1"/>
            <a:r>
              <a:rPr lang="en-US" altLang="en-US" dirty="0" smtClean="0"/>
              <a:t>To do this…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Repeat </a:t>
            </a:r>
            <a:r>
              <a:rPr lang="en-US" altLang="en-US" dirty="0" smtClean="0"/>
              <a:t>the previous slide for obj_shell2, obj_rocket1, obj_rocket2, obj_bouncing1 and </a:t>
            </a:r>
            <a:r>
              <a:rPr lang="en-US" altLang="en-US" dirty="0" smtClean="0"/>
              <a:t>obj_bouncing2 collision events with the enemy tank.</a:t>
            </a:r>
          </a:p>
          <a:p>
            <a:pPr eaLnBrk="1" hangingPunct="1"/>
            <a:r>
              <a:rPr lang="en-US" altLang="en-US" dirty="0" smtClean="0"/>
              <a:t>The next few slides provide descriptions.</a:t>
            </a:r>
            <a:endParaRPr lang="en-US" altLang="en-US" dirty="0" smtClean="0"/>
          </a:p>
        </p:txBody>
      </p:sp>
      <p:sp>
        <p:nvSpPr>
          <p:cNvPr id="1781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3E4C54-E5FE-4075-B734-96C415F07FFC}" type="slidenum">
              <a:rPr lang="en-US" altLang="en-US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Obj_shell2</a:t>
            </a:r>
          </a:p>
        </p:txBody>
      </p:sp>
      <p:pic>
        <p:nvPicPr>
          <p:cNvPr id="1792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10101" r="9601" b="17503"/>
          <a:stretch>
            <a:fillRect/>
          </a:stretch>
        </p:blipFill>
        <p:spPr>
          <a:xfrm>
            <a:off x="2209800" y="914401"/>
            <a:ext cx="8229600" cy="5707063"/>
          </a:xfrm>
          <a:noFill/>
        </p:spPr>
      </p:pic>
      <p:sp>
        <p:nvSpPr>
          <p:cNvPr id="179204" name="Line 6"/>
          <p:cNvSpPr>
            <a:spLocks noChangeShapeType="1"/>
          </p:cNvSpPr>
          <p:nvPr/>
        </p:nvSpPr>
        <p:spPr bwMode="auto">
          <a:xfrm flipV="1">
            <a:off x="4876800" y="2667000"/>
            <a:ext cx="2362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92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41B29C-1EED-4D11-89F5-409016EB1AAE}" type="slidenum">
              <a:rPr lang="en-US" altLang="en-US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Bouncing Bomb Objects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Behaves like a shell, but bounces off of walls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617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02DF12-7CA1-4FAA-81FE-359A4832DB39}" type="slidenum">
              <a:rPr lang="en-US" altLang="en-US">
                <a:solidFill>
                  <a:srgbClr val="000000"/>
                </a:solidFill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Obj_rocket1</a:t>
            </a:r>
          </a:p>
        </p:txBody>
      </p:sp>
      <p:pic>
        <p:nvPicPr>
          <p:cNvPr id="1802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0101" r="10863" b="17503"/>
          <a:stretch>
            <a:fillRect/>
          </a:stretch>
        </p:blipFill>
        <p:spPr>
          <a:xfrm>
            <a:off x="2209800" y="1219201"/>
            <a:ext cx="7696200" cy="5514975"/>
          </a:xfrm>
          <a:noFill/>
        </p:spPr>
      </p:pic>
      <p:sp>
        <p:nvSpPr>
          <p:cNvPr id="180228" name="Line 6"/>
          <p:cNvSpPr>
            <a:spLocks noChangeShapeType="1"/>
          </p:cNvSpPr>
          <p:nvPr/>
        </p:nvSpPr>
        <p:spPr bwMode="auto">
          <a:xfrm flipV="1">
            <a:off x="5791200" y="2971800"/>
            <a:ext cx="1143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02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613899-9EB3-49BB-929B-1F002AB82365}" type="slidenum">
              <a:rPr lang="en-US" altLang="en-US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Obj_rocket2</a:t>
            </a:r>
          </a:p>
        </p:txBody>
      </p:sp>
      <p:pic>
        <p:nvPicPr>
          <p:cNvPr id="1812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0101" r="9601" b="17503"/>
          <a:stretch>
            <a:fillRect/>
          </a:stretch>
        </p:blipFill>
        <p:spPr>
          <a:xfrm>
            <a:off x="2057400" y="1219200"/>
            <a:ext cx="7696200" cy="5424488"/>
          </a:xfrm>
          <a:noFill/>
        </p:spPr>
      </p:pic>
      <p:sp>
        <p:nvSpPr>
          <p:cNvPr id="181252" name="Line 6"/>
          <p:cNvSpPr>
            <a:spLocks noChangeShapeType="1"/>
          </p:cNvSpPr>
          <p:nvPr/>
        </p:nvSpPr>
        <p:spPr bwMode="auto">
          <a:xfrm flipV="1">
            <a:off x="5715000" y="28194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12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C3E07C-6867-4279-9A8B-794AA0969D87}" type="slidenum">
              <a:rPr lang="en-US" altLang="en-US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Obj_bouncing1</a:t>
            </a:r>
          </a:p>
        </p:txBody>
      </p:sp>
      <p:pic>
        <p:nvPicPr>
          <p:cNvPr id="1822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0101" r="10863" b="17503"/>
          <a:stretch>
            <a:fillRect/>
          </a:stretch>
        </p:blipFill>
        <p:spPr>
          <a:xfrm>
            <a:off x="1905000" y="609601"/>
            <a:ext cx="8458200" cy="6061075"/>
          </a:xfrm>
          <a:noFill/>
        </p:spPr>
      </p:pic>
      <p:sp>
        <p:nvSpPr>
          <p:cNvPr id="182276" name="Line 6"/>
          <p:cNvSpPr>
            <a:spLocks noChangeShapeType="1"/>
          </p:cNvSpPr>
          <p:nvPr/>
        </p:nvSpPr>
        <p:spPr bwMode="auto">
          <a:xfrm flipV="1">
            <a:off x="6096000" y="2514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227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E92175-5454-4796-BDCB-63CD9200886E}" type="slidenum">
              <a:rPr lang="en-US" altLang="en-US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5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Obj_bouncing2</a:t>
            </a:r>
          </a:p>
        </p:txBody>
      </p:sp>
      <p:pic>
        <p:nvPicPr>
          <p:cNvPr id="1832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0101" r="9601" b="17503"/>
          <a:stretch>
            <a:fillRect/>
          </a:stretch>
        </p:blipFill>
        <p:spPr>
          <a:xfrm>
            <a:off x="1905000" y="685800"/>
            <a:ext cx="8382000" cy="5907088"/>
          </a:xfrm>
          <a:noFill/>
        </p:spPr>
      </p:pic>
      <p:sp>
        <p:nvSpPr>
          <p:cNvPr id="1833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8C5C4C-74F1-4F55-923A-CF948774DA78}" type="slidenum">
              <a:rPr lang="en-US" altLang="en-US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0101" r="10863" b="10768"/>
          <a:stretch>
            <a:fillRect/>
          </a:stretch>
        </p:blipFill>
        <p:spPr>
          <a:xfrm>
            <a:off x="2286000" y="685801"/>
            <a:ext cx="7696200" cy="6029325"/>
          </a:xfrm>
          <a:noFill/>
        </p:spPr>
      </p:pic>
      <p:sp>
        <p:nvSpPr>
          <p:cNvPr id="184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Show Shield on Tank1</a:t>
            </a:r>
          </a:p>
        </p:txBody>
      </p:sp>
      <p:sp>
        <p:nvSpPr>
          <p:cNvPr id="184324" name="AutoShape 6"/>
          <p:cNvSpPr>
            <a:spLocks noChangeArrowheads="1"/>
          </p:cNvSpPr>
          <p:nvPr/>
        </p:nvSpPr>
        <p:spPr bwMode="auto">
          <a:xfrm>
            <a:off x="1752600" y="685800"/>
            <a:ext cx="2438400" cy="914400"/>
          </a:xfrm>
          <a:prstGeom prst="wedgeRoundRectCallout">
            <a:avLst>
              <a:gd name="adj1" fmla="val -18491"/>
              <a:gd name="adj2" fmla="val 2545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Open obj_tank1</a:t>
            </a:r>
          </a:p>
        </p:txBody>
      </p:sp>
      <p:sp>
        <p:nvSpPr>
          <p:cNvPr id="184325" name="AutoShape 7"/>
          <p:cNvSpPr>
            <a:spLocks noChangeArrowheads="1"/>
          </p:cNvSpPr>
          <p:nvPr/>
        </p:nvSpPr>
        <p:spPr bwMode="auto">
          <a:xfrm>
            <a:off x="4648200" y="762000"/>
            <a:ext cx="2743200" cy="762000"/>
          </a:xfrm>
          <a:prstGeom prst="wedgeRoundRectCallout">
            <a:avLst>
              <a:gd name="adj1" fmla="val 463"/>
              <a:gd name="adj2" fmla="val 248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Open the Draw event.</a:t>
            </a:r>
          </a:p>
        </p:txBody>
      </p:sp>
      <p:sp>
        <p:nvSpPr>
          <p:cNvPr id="184326" name="AutoShape 11"/>
          <p:cNvSpPr>
            <a:spLocks noChangeArrowheads="1"/>
          </p:cNvSpPr>
          <p:nvPr/>
        </p:nvSpPr>
        <p:spPr bwMode="auto">
          <a:xfrm>
            <a:off x="8001000" y="914400"/>
            <a:ext cx="1981200" cy="1295400"/>
          </a:xfrm>
          <a:prstGeom prst="wedgeRoundRectCallout">
            <a:avLst>
              <a:gd name="adj1" fmla="val -63620"/>
              <a:gd name="adj2" fmla="val 4424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3) Add a Test Variable action </a:t>
            </a:r>
            <a:r>
              <a:rPr lang="en-US" altLang="en-US" b="1" u="sng" dirty="0">
                <a:solidFill>
                  <a:srgbClr val="000000"/>
                </a:solidFill>
              </a:rPr>
              <a:t>to the top </a:t>
            </a:r>
            <a:r>
              <a:rPr lang="en-US" altLang="en-US" dirty="0">
                <a:solidFill>
                  <a:srgbClr val="000000"/>
                </a:solidFill>
              </a:rPr>
              <a:t>of the actions list.</a:t>
            </a:r>
          </a:p>
        </p:txBody>
      </p:sp>
      <p:sp>
        <p:nvSpPr>
          <p:cNvPr id="184327" name="AutoShape 12"/>
          <p:cNvSpPr>
            <a:spLocks noChangeArrowheads="1"/>
          </p:cNvSpPr>
          <p:nvPr/>
        </p:nvSpPr>
        <p:spPr bwMode="auto">
          <a:xfrm>
            <a:off x="6096000" y="3276600"/>
            <a:ext cx="2438400" cy="1219200"/>
          </a:xfrm>
          <a:prstGeom prst="wedgeRoundRectCallout">
            <a:avLst>
              <a:gd name="adj1" fmla="val -48306"/>
              <a:gd name="adj2" fmla="val 6263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variable: shield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Operation: larger than</a:t>
            </a:r>
          </a:p>
        </p:txBody>
      </p:sp>
      <p:sp>
        <p:nvSpPr>
          <p:cNvPr id="184328" name="AutoShape 13"/>
          <p:cNvSpPr>
            <a:spLocks noChangeArrowheads="1"/>
          </p:cNvSpPr>
          <p:nvPr/>
        </p:nvSpPr>
        <p:spPr bwMode="auto">
          <a:xfrm>
            <a:off x="3048000" y="5181600"/>
            <a:ext cx="1447800" cy="914400"/>
          </a:xfrm>
          <a:prstGeom prst="wedgeRoundRectCallout">
            <a:avLst>
              <a:gd name="adj1" fmla="val 17213"/>
              <a:gd name="adj2" fmla="val 803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OK</a:t>
            </a:r>
          </a:p>
        </p:txBody>
      </p:sp>
      <p:sp>
        <p:nvSpPr>
          <p:cNvPr id="1843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456336-2C07-4DF0-AB66-7B19F5CAA033}" type="slidenum">
              <a:rPr lang="en-US" altLang="en-US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Draw the Shield</a:t>
            </a:r>
          </a:p>
        </p:txBody>
      </p:sp>
      <p:pic>
        <p:nvPicPr>
          <p:cNvPr id="1853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0101" r="10863" b="10768"/>
          <a:stretch>
            <a:fillRect/>
          </a:stretch>
        </p:blipFill>
        <p:spPr>
          <a:xfrm>
            <a:off x="2133600" y="762001"/>
            <a:ext cx="7772400" cy="6088063"/>
          </a:xfrm>
          <a:noFill/>
        </p:spPr>
      </p:pic>
      <p:sp>
        <p:nvSpPr>
          <p:cNvPr id="185348" name="AutoShape 6"/>
          <p:cNvSpPr>
            <a:spLocks noChangeArrowheads="1"/>
          </p:cNvSpPr>
          <p:nvPr/>
        </p:nvSpPr>
        <p:spPr bwMode="auto">
          <a:xfrm>
            <a:off x="8534400" y="762000"/>
            <a:ext cx="1752600" cy="914400"/>
          </a:xfrm>
          <a:prstGeom prst="wedgeRoundRectCallout">
            <a:avLst>
              <a:gd name="adj1" fmla="val 21468"/>
              <a:gd name="adj2" fmla="val 3423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Select the Draw tab</a:t>
            </a:r>
          </a:p>
        </p:txBody>
      </p:sp>
      <p:sp>
        <p:nvSpPr>
          <p:cNvPr id="185349" name="AutoShape 7"/>
          <p:cNvSpPr>
            <a:spLocks noChangeArrowheads="1"/>
          </p:cNvSpPr>
          <p:nvPr/>
        </p:nvSpPr>
        <p:spPr bwMode="auto">
          <a:xfrm>
            <a:off x="4038600" y="990600"/>
            <a:ext cx="3657600" cy="914400"/>
          </a:xfrm>
          <a:prstGeom prst="wedgeRoundRectCallout">
            <a:avLst>
              <a:gd name="adj1" fmla="val 29991"/>
              <a:gd name="adj2" fmla="val 1027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2) Place a Draw Sprite action </a:t>
            </a:r>
            <a:r>
              <a:rPr lang="en-US" altLang="en-US" b="1" u="sng" dirty="0">
                <a:solidFill>
                  <a:srgbClr val="000000"/>
                </a:solidFill>
              </a:rPr>
              <a:t>just under the Test Variable </a:t>
            </a:r>
            <a:r>
              <a:rPr lang="en-US" altLang="en-US" dirty="0">
                <a:solidFill>
                  <a:srgbClr val="000000"/>
                </a:solidFill>
              </a:rPr>
              <a:t>action</a:t>
            </a:r>
          </a:p>
        </p:txBody>
      </p:sp>
      <p:sp>
        <p:nvSpPr>
          <p:cNvPr id="185350" name="AutoShape 8"/>
          <p:cNvSpPr>
            <a:spLocks noChangeArrowheads="1"/>
          </p:cNvSpPr>
          <p:nvPr/>
        </p:nvSpPr>
        <p:spPr bwMode="auto">
          <a:xfrm>
            <a:off x="6553200" y="3886200"/>
            <a:ext cx="1752600" cy="1219200"/>
          </a:xfrm>
          <a:prstGeom prst="wedgeRoundRectCallout">
            <a:avLst>
              <a:gd name="adj1" fmla="val -76176"/>
              <a:gd name="adj2" fmla="val 338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sprite: spr_shield</a:t>
            </a:r>
          </a:p>
        </p:txBody>
      </p:sp>
      <p:sp>
        <p:nvSpPr>
          <p:cNvPr id="185351" name="AutoShape 9"/>
          <p:cNvSpPr>
            <a:spLocks noChangeArrowheads="1"/>
          </p:cNvSpPr>
          <p:nvPr/>
        </p:nvSpPr>
        <p:spPr bwMode="auto">
          <a:xfrm>
            <a:off x="2362200" y="4191000"/>
            <a:ext cx="1524000" cy="990600"/>
          </a:xfrm>
          <a:prstGeom prst="wedgeRoundRectCallout">
            <a:avLst>
              <a:gd name="adj1" fmla="val 103125"/>
              <a:gd name="adj2" fmla="val 12419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Check the Relative box</a:t>
            </a:r>
          </a:p>
        </p:txBody>
      </p:sp>
      <p:sp>
        <p:nvSpPr>
          <p:cNvPr id="185352" name="AutoShape 10"/>
          <p:cNvSpPr>
            <a:spLocks noChangeArrowheads="1"/>
          </p:cNvSpPr>
          <p:nvPr/>
        </p:nvSpPr>
        <p:spPr bwMode="auto">
          <a:xfrm>
            <a:off x="2438400" y="5562600"/>
            <a:ext cx="1219200" cy="762000"/>
          </a:xfrm>
          <a:prstGeom prst="wedgeRoundRectCallout">
            <a:avLst>
              <a:gd name="adj1" fmla="val 71356"/>
              <a:gd name="adj2" fmla="val 762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OK</a:t>
            </a:r>
          </a:p>
        </p:txBody>
      </p:sp>
      <p:sp>
        <p:nvSpPr>
          <p:cNvPr id="1853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5DF33F-6E12-4599-9090-9A22EC50D74B}" type="slidenum">
              <a:rPr lang="en-US" altLang="en-US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Now to repeat for Tank2</a:t>
            </a:r>
          </a:p>
        </p:txBody>
      </p:sp>
      <p:pic>
        <p:nvPicPr>
          <p:cNvPr id="1863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1786" r="10863" b="9085"/>
          <a:stretch>
            <a:fillRect/>
          </a:stretch>
        </p:blipFill>
        <p:spPr>
          <a:xfrm>
            <a:off x="2133600" y="685801"/>
            <a:ext cx="7696200" cy="6029325"/>
          </a:xfrm>
          <a:noFill/>
        </p:spPr>
      </p:pic>
      <p:sp>
        <p:nvSpPr>
          <p:cNvPr id="186372" name="Line 6"/>
          <p:cNvSpPr>
            <a:spLocks noChangeShapeType="1"/>
          </p:cNvSpPr>
          <p:nvPr/>
        </p:nvSpPr>
        <p:spPr bwMode="auto">
          <a:xfrm flipV="1">
            <a:off x="5486400" y="2209800"/>
            <a:ext cx="14478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63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E25D6B-D3BE-47F8-8BFF-BA896293A4DC}" type="slidenum">
              <a:rPr lang="en-US" altLang="en-US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Draw Shield2 Sprite</a:t>
            </a:r>
          </a:p>
        </p:txBody>
      </p:sp>
      <p:pic>
        <p:nvPicPr>
          <p:cNvPr id="1873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10101" r="10863" b="9085"/>
          <a:stretch>
            <a:fillRect/>
          </a:stretch>
        </p:blipFill>
        <p:spPr>
          <a:xfrm>
            <a:off x="2209800" y="685800"/>
            <a:ext cx="7620000" cy="5995988"/>
          </a:xfrm>
          <a:noFill/>
        </p:spPr>
      </p:pic>
      <p:sp>
        <p:nvSpPr>
          <p:cNvPr id="187396" name="Line 7"/>
          <p:cNvSpPr>
            <a:spLocks noChangeShapeType="1"/>
          </p:cNvSpPr>
          <p:nvPr/>
        </p:nvSpPr>
        <p:spPr bwMode="auto">
          <a:xfrm flipV="1">
            <a:off x="6096000" y="2590800"/>
            <a:ext cx="914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73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C7F05C-985D-446D-9C4A-60ACF6F79534}" type="slidenum">
              <a:rPr lang="en-US" altLang="en-US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Now…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Adapt the tanks so that both the bouncing bombs and the shields can be used</a:t>
            </a:r>
          </a:p>
        </p:txBody>
      </p:sp>
      <p:sp>
        <p:nvSpPr>
          <p:cNvPr id="1884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5DE19D-4A55-49E5-AE80-48CED047E79F}" type="slidenum">
              <a:rPr lang="en-US" altLang="en-US">
                <a:solidFill>
                  <a:srgbClr val="000000"/>
                </a:solidFill>
              </a:rPr>
              <a:pPr eaLnBrk="1" hangingPunct="1"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Test for a bouncing weapon</a:t>
            </a:r>
          </a:p>
        </p:txBody>
      </p:sp>
      <p:pic>
        <p:nvPicPr>
          <p:cNvPr id="1894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0101" r="10863" b="7401"/>
          <a:stretch>
            <a:fillRect/>
          </a:stretch>
        </p:blipFill>
        <p:spPr>
          <a:xfrm>
            <a:off x="2057400" y="758826"/>
            <a:ext cx="7467600" cy="6099175"/>
          </a:xfrm>
          <a:noFill/>
        </p:spPr>
      </p:pic>
      <p:sp>
        <p:nvSpPr>
          <p:cNvPr id="189444" name="AutoShape 6"/>
          <p:cNvSpPr>
            <a:spLocks noChangeArrowheads="1"/>
          </p:cNvSpPr>
          <p:nvPr/>
        </p:nvSpPr>
        <p:spPr bwMode="auto">
          <a:xfrm>
            <a:off x="1752600" y="685800"/>
            <a:ext cx="2133600" cy="1143000"/>
          </a:xfrm>
          <a:prstGeom prst="wedgeRoundRectCallout">
            <a:avLst>
              <a:gd name="adj1" fmla="val -14287"/>
              <a:gd name="adj2" fmla="val 1775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Open obj_tank1</a:t>
            </a:r>
          </a:p>
        </p:txBody>
      </p:sp>
      <p:sp>
        <p:nvSpPr>
          <p:cNvPr id="189445" name="AutoShape 7"/>
          <p:cNvSpPr>
            <a:spLocks noChangeArrowheads="1"/>
          </p:cNvSpPr>
          <p:nvPr/>
        </p:nvSpPr>
        <p:spPr bwMode="auto">
          <a:xfrm>
            <a:off x="4572000" y="762000"/>
            <a:ext cx="2057400" cy="685800"/>
          </a:xfrm>
          <a:prstGeom prst="wedgeRoundRectCallout">
            <a:avLst>
              <a:gd name="adj1" fmla="val -4319"/>
              <a:gd name="adj2" fmla="val 31435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Open the press&lt;ctrl&gt; event</a:t>
            </a:r>
          </a:p>
        </p:txBody>
      </p:sp>
      <p:sp>
        <p:nvSpPr>
          <p:cNvPr id="189446" name="AutoShape 8"/>
          <p:cNvSpPr>
            <a:spLocks noChangeArrowheads="1"/>
          </p:cNvSpPr>
          <p:nvPr/>
        </p:nvSpPr>
        <p:spPr bwMode="auto">
          <a:xfrm>
            <a:off x="7239000" y="457200"/>
            <a:ext cx="3048000" cy="1371600"/>
          </a:xfrm>
          <a:prstGeom prst="wedgeRoundRectCallout">
            <a:avLst>
              <a:gd name="adj1" fmla="val -59843"/>
              <a:gd name="adj2" fmla="val 1701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3) Place a ‘Test Variable’ action </a:t>
            </a:r>
            <a:r>
              <a:rPr lang="en-US" altLang="en-US" b="1" u="sng" dirty="0">
                <a:solidFill>
                  <a:srgbClr val="000000"/>
                </a:solidFill>
              </a:rPr>
              <a:t>just after the Create instance action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89447" name="AutoShape 9"/>
          <p:cNvSpPr>
            <a:spLocks noChangeArrowheads="1"/>
          </p:cNvSpPr>
          <p:nvPr/>
        </p:nvSpPr>
        <p:spPr bwMode="auto">
          <a:xfrm>
            <a:off x="6858000" y="4724400"/>
            <a:ext cx="3505200" cy="990600"/>
          </a:xfrm>
          <a:prstGeom prst="wedgeRoundRectCallout">
            <a:avLst>
              <a:gd name="adj1" fmla="val -61412"/>
              <a:gd name="adj2" fmla="val 961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variable:weapon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Operation: equal to</a:t>
            </a:r>
          </a:p>
        </p:txBody>
      </p:sp>
      <p:sp>
        <p:nvSpPr>
          <p:cNvPr id="189448" name="AutoShape 10"/>
          <p:cNvSpPr>
            <a:spLocks noChangeArrowheads="1"/>
          </p:cNvSpPr>
          <p:nvPr/>
        </p:nvSpPr>
        <p:spPr bwMode="auto">
          <a:xfrm>
            <a:off x="1905000" y="4648200"/>
            <a:ext cx="1600200" cy="762000"/>
          </a:xfrm>
          <a:prstGeom prst="wedgeRoundRectCallout">
            <a:avLst>
              <a:gd name="adj1" fmla="val 52778"/>
              <a:gd name="adj2" fmla="val 179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OK</a:t>
            </a:r>
          </a:p>
        </p:txBody>
      </p:sp>
      <p:sp>
        <p:nvSpPr>
          <p:cNvPr id="1894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AAE78D-A67A-4842-9B91-38F6E4752FF4}" type="slidenum">
              <a:rPr lang="en-US" altLang="en-US">
                <a:solidFill>
                  <a:srgbClr val="000000"/>
                </a:solidFill>
              </a:rPr>
              <a:pPr eaLnBrk="1" hangingPunct="1"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Create Bouncing Sprite</a:t>
            </a:r>
          </a:p>
        </p:txBody>
      </p:sp>
      <p:pic>
        <p:nvPicPr>
          <p:cNvPr id="1628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687388"/>
            <a:ext cx="8229600" cy="6170612"/>
          </a:xfrm>
          <a:noFill/>
        </p:spPr>
      </p:pic>
      <p:sp>
        <p:nvSpPr>
          <p:cNvPr id="162820" name="AutoShape 6"/>
          <p:cNvSpPr>
            <a:spLocks noChangeArrowheads="1"/>
          </p:cNvSpPr>
          <p:nvPr/>
        </p:nvSpPr>
        <p:spPr bwMode="auto">
          <a:xfrm>
            <a:off x="5029200" y="762000"/>
            <a:ext cx="2667000" cy="609600"/>
          </a:xfrm>
          <a:prstGeom prst="wedgeRoundRectCallout">
            <a:avLst>
              <a:gd name="adj1" fmla="val -100296"/>
              <a:gd name="adj2" fmla="val 265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Sprite</a:t>
            </a:r>
          </a:p>
        </p:txBody>
      </p:sp>
      <p:sp>
        <p:nvSpPr>
          <p:cNvPr id="162821" name="AutoShape 7"/>
          <p:cNvSpPr>
            <a:spLocks noChangeArrowheads="1"/>
          </p:cNvSpPr>
          <p:nvPr/>
        </p:nvSpPr>
        <p:spPr bwMode="auto">
          <a:xfrm>
            <a:off x="5181600" y="1371600"/>
            <a:ext cx="3733800" cy="381000"/>
          </a:xfrm>
          <a:prstGeom prst="wedgeRoundRectCallout">
            <a:avLst>
              <a:gd name="adj1" fmla="val -74787"/>
              <a:gd name="adj2" fmla="val 29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spr_bouncing</a:t>
            </a:r>
          </a:p>
        </p:txBody>
      </p:sp>
      <p:sp>
        <p:nvSpPr>
          <p:cNvPr id="162822" name="AutoShape 8"/>
          <p:cNvSpPr>
            <a:spLocks noChangeArrowheads="1"/>
          </p:cNvSpPr>
          <p:nvPr/>
        </p:nvSpPr>
        <p:spPr bwMode="auto">
          <a:xfrm>
            <a:off x="2514600" y="2743200"/>
            <a:ext cx="1676400" cy="1066800"/>
          </a:xfrm>
          <a:prstGeom prst="wedgeRoundRectCallout">
            <a:avLst>
              <a:gd name="adj1" fmla="val 15532"/>
              <a:gd name="adj2" fmla="val -11175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Load Sprite</a:t>
            </a:r>
          </a:p>
        </p:txBody>
      </p:sp>
      <p:sp>
        <p:nvSpPr>
          <p:cNvPr id="162823" name="AutoShape 9"/>
          <p:cNvSpPr>
            <a:spLocks noChangeArrowheads="1"/>
          </p:cNvSpPr>
          <p:nvPr/>
        </p:nvSpPr>
        <p:spPr bwMode="auto">
          <a:xfrm>
            <a:off x="6934200" y="1981200"/>
            <a:ext cx="2667000" cy="838200"/>
          </a:xfrm>
          <a:prstGeom prst="wedgeRoundRectCallout">
            <a:avLst>
              <a:gd name="adj1" fmla="val -73931"/>
              <a:gd name="adj2" fmla="val -511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bouncing</a:t>
            </a:r>
          </a:p>
        </p:txBody>
      </p:sp>
      <p:sp>
        <p:nvSpPr>
          <p:cNvPr id="1628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BE3142-BD4A-41D5-BD64-F41D1400D9EB}" type="slidenum">
              <a:rPr lang="en-US" alt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Create obj_bouncing1</a:t>
            </a:r>
          </a:p>
        </p:txBody>
      </p:sp>
      <p:pic>
        <p:nvPicPr>
          <p:cNvPr id="1904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0101" r="10863" b="5717"/>
          <a:stretch>
            <a:fillRect/>
          </a:stretch>
        </p:blipFill>
        <p:spPr>
          <a:xfrm>
            <a:off x="2286000" y="685800"/>
            <a:ext cx="7315200" cy="6096000"/>
          </a:xfrm>
          <a:noFill/>
        </p:spPr>
      </p:pic>
      <p:sp>
        <p:nvSpPr>
          <p:cNvPr id="190468" name="AutoShape 6"/>
          <p:cNvSpPr>
            <a:spLocks noChangeArrowheads="1"/>
          </p:cNvSpPr>
          <p:nvPr/>
        </p:nvSpPr>
        <p:spPr bwMode="auto">
          <a:xfrm>
            <a:off x="2819400" y="990600"/>
            <a:ext cx="2667000" cy="1676400"/>
          </a:xfrm>
          <a:prstGeom prst="wedgeRoundRectCallout">
            <a:avLst>
              <a:gd name="adj1" fmla="val 98750"/>
              <a:gd name="adj2" fmla="val 10852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1) Add a ‘Create Moving’ </a:t>
            </a:r>
            <a:r>
              <a:rPr lang="en-US" altLang="en-US" b="1" u="sng" dirty="0">
                <a:solidFill>
                  <a:srgbClr val="000000"/>
                </a:solidFill>
              </a:rPr>
              <a:t>action right after the Test Variable </a:t>
            </a:r>
            <a:r>
              <a:rPr lang="en-US" altLang="en-US" dirty="0">
                <a:solidFill>
                  <a:srgbClr val="000000"/>
                </a:solidFill>
              </a:rPr>
              <a:t>weapon action.</a:t>
            </a:r>
          </a:p>
        </p:txBody>
      </p:sp>
      <p:sp>
        <p:nvSpPr>
          <p:cNvPr id="190469" name="AutoShape 7"/>
          <p:cNvSpPr>
            <a:spLocks noChangeArrowheads="1"/>
          </p:cNvSpPr>
          <p:nvPr/>
        </p:nvSpPr>
        <p:spPr bwMode="auto">
          <a:xfrm>
            <a:off x="7162800" y="4876800"/>
            <a:ext cx="3200400" cy="1371600"/>
          </a:xfrm>
          <a:prstGeom prst="wedgeRoundRectCallout">
            <a:avLst>
              <a:gd name="adj1" fmla="val -63792"/>
              <a:gd name="adj2" fmla="val -93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Applies to obj_bouncing1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Speed:16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Direction: direction</a:t>
            </a:r>
          </a:p>
        </p:txBody>
      </p:sp>
      <p:sp>
        <p:nvSpPr>
          <p:cNvPr id="190470" name="AutoShape 8"/>
          <p:cNvSpPr>
            <a:spLocks noChangeArrowheads="1"/>
          </p:cNvSpPr>
          <p:nvPr/>
        </p:nvSpPr>
        <p:spPr bwMode="auto">
          <a:xfrm>
            <a:off x="1828800" y="3505200"/>
            <a:ext cx="1828800" cy="838200"/>
          </a:xfrm>
          <a:prstGeom prst="wedgeRoundRectCallout">
            <a:avLst>
              <a:gd name="adj1" fmla="val 102690"/>
              <a:gd name="adj2" fmla="val 25454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Check the Relative box.</a:t>
            </a:r>
          </a:p>
        </p:txBody>
      </p:sp>
      <p:sp>
        <p:nvSpPr>
          <p:cNvPr id="190471" name="AutoShape 9"/>
          <p:cNvSpPr>
            <a:spLocks noChangeArrowheads="1"/>
          </p:cNvSpPr>
          <p:nvPr/>
        </p:nvSpPr>
        <p:spPr bwMode="auto">
          <a:xfrm>
            <a:off x="1905000" y="4953000"/>
            <a:ext cx="1143000" cy="1143000"/>
          </a:xfrm>
          <a:prstGeom prst="wedgeRoundRectCallout">
            <a:avLst>
              <a:gd name="adj1" fmla="val 127361"/>
              <a:gd name="adj2" fmla="val 852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1904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42B3-730D-4C1A-B6ED-CF4E5147A3C2}" type="slidenum">
              <a:rPr lang="en-US" altLang="en-US">
                <a:solidFill>
                  <a:srgbClr val="000000"/>
                </a:solidFill>
              </a:rPr>
              <a:pPr eaLnBrk="1" hangingPunct="1"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Checking for a shield</a:t>
            </a:r>
          </a:p>
        </p:txBody>
      </p:sp>
      <p:pic>
        <p:nvPicPr>
          <p:cNvPr id="1914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1786" r="10863" b="5717"/>
          <a:stretch>
            <a:fillRect/>
          </a:stretch>
        </p:blipFill>
        <p:spPr>
          <a:xfrm>
            <a:off x="2362200" y="609601"/>
            <a:ext cx="7696200" cy="6284913"/>
          </a:xfrm>
          <a:noFill/>
        </p:spPr>
      </p:pic>
      <p:sp>
        <p:nvSpPr>
          <p:cNvPr id="191492" name="AutoShape 6"/>
          <p:cNvSpPr>
            <a:spLocks noChangeArrowheads="1"/>
          </p:cNvSpPr>
          <p:nvPr/>
        </p:nvSpPr>
        <p:spPr bwMode="auto">
          <a:xfrm>
            <a:off x="3048000" y="609600"/>
            <a:ext cx="2895600" cy="1295400"/>
          </a:xfrm>
          <a:prstGeom prst="wedgeRoundRectCallout">
            <a:avLst>
              <a:gd name="adj1" fmla="val 90407"/>
              <a:gd name="adj2" fmla="val 1973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1) Put a ‘Test Variable’ action </a:t>
            </a:r>
            <a:r>
              <a:rPr lang="en-US" altLang="en-US" b="1" u="sng" dirty="0">
                <a:solidFill>
                  <a:srgbClr val="000000"/>
                </a:solidFill>
              </a:rPr>
              <a:t>under the last ‘Create Moving Action</a:t>
            </a:r>
            <a:r>
              <a:rPr lang="en-US" altLang="en-US" dirty="0">
                <a:solidFill>
                  <a:srgbClr val="000000"/>
                </a:solidFill>
              </a:rPr>
              <a:t>’</a:t>
            </a:r>
          </a:p>
        </p:txBody>
      </p:sp>
      <p:sp>
        <p:nvSpPr>
          <p:cNvPr id="191493" name="AutoShape 7"/>
          <p:cNvSpPr>
            <a:spLocks noChangeArrowheads="1"/>
          </p:cNvSpPr>
          <p:nvPr/>
        </p:nvSpPr>
        <p:spPr bwMode="auto">
          <a:xfrm>
            <a:off x="6629400" y="4191000"/>
            <a:ext cx="2514600" cy="1219200"/>
          </a:xfrm>
          <a:prstGeom prst="wedgeRoundRectCallout">
            <a:avLst>
              <a:gd name="adj1" fmla="val -59977"/>
              <a:gd name="adj2" fmla="val 274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variable: weapon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Operation: equal to</a:t>
            </a:r>
          </a:p>
        </p:txBody>
      </p:sp>
      <p:sp>
        <p:nvSpPr>
          <p:cNvPr id="191494" name="AutoShape 8"/>
          <p:cNvSpPr>
            <a:spLocks noChangeArrowheads="1"/>
          </p:cNvSpPr>
          <p:nvPr/>
        </p:nvSpPr>
        <p:spPr bwMode="auto">
          <a:xfrm>
            <a:off x="2209800" y="4267200"/>
            <a:ext cx="1676400" cy="838200"/>
          </a:xfrm>
          <a:prstGeom prst="wedgeRoundRectCallout">
            <a:avLst>
              <a:gd name="adj1" fmla="val 36269"/>
              <a:gd name="adj2" fmla="val 18106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19149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FF0095-D14F-457D-A768-3E5C58B22D20}" type="slidenum">
              <a:rPr lang="en-US" altLang="en-US">
                <a:solidFill>
                  <a:srgbClr val="000000"/>
                </a:solidFill>
              </a:rPr>
              <a:pPr eaLnBrk="1" hangingPunct="1"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Set the Shield Variable</a:t>
            </a:r>
          </a:p>
        </p:txBody>
      </p:sp>
      <p:pic>
        <p:nvPicPr>
          <p:cNvPr id="1925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0101" r="10863" b="5717"/>
          <a:stretch>
            <a:fillRect/>
          </a:stretch>
        </p:blipFill>
        <p:spPr>
          <a:xfrm>
            <a:off x="2438400" y="762000"/>
            <a:ext cx="7086600" cy="5905500"/>
          </a:xfrm>
          <a:noFill/>
        </p:spPr>
      </p:pic>
      <p:sp>
        <p:nvSpPr>
          <p:cNvPr id="192516" name="AutoShape 6"/>
          <p:cNvSpPr>
            <a:spLocks noChangeArrowheads="1"/>
          </p:cNvSpPr>
          <p:nvPr/>
        </p:nvSpPr>
        <p:spPr bwMode="auto">
          <a:xfrm>
            <a:off x="3581400" y="1295400"/>
            <a:ext cx="2743200" cy="1219200"/>
          </a:xfrm>
          <a:prstGeom prst="wedgeRoundRectCallout">
            <a:avLst>
              <a:gd name="adj1" fmla="val 70083"/>
              <a:gd name="adj2" fmla="val 1812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Set Variable just below the Test Variable</a:t>
            </a:r>
          </a:p>
        </p:txBody>
      </p:sp>
      <p:sp>
        <p:nvSpPr>
          <p:cNvPr id="192517" name="AutoShape 7"/>
          <p:cNvSpPr>
            <a:spLocks noChangeArrowheads="1"/>
          </p:cNvSpPr>
          <p:nvPr/>
        </p:nvSpPr>
        <p:spPr bwMode="auto">
          <a:xfrm>
            <a:off x="6858000" y="4876800"/>
            <a:ext cx="2133600" cy="838200"/>
          </a:xfrm>
          <a:prstGeom prst="wedgeRoundRectCallout">
            <a:avLst>
              <a:gd name="adj1" fmla="val -74778"/>
              <a:gd name="adj2" fmla="val -52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variable: shield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40</a:t>
            </a:r>
          </a:p>
        </p:txBody>
      </p:sp>
      <p:sp>
        <p:nvSpPr>
          <p:cNvPr id="192518" name="AutoShape 8"/>
          <p:cNvSpPr>
            <a:spLocks noChangeArrowheads="1"/>
          </p:cNvSpPr>
          <p:nvPr/>
        </p:nvSpPr>
        <p:spPr bwMode="auto">
          <a:xfrm>
            <a:off x="2590800" y="5105400"/>
            <a:ext cx="1600200" cy="838200"/>
          </a:xfrm>
          <a:prstGeom prst="wedgeRoundRectCallout">
            <a:avLst>
              <a:gd name="adj1" fmla="val 31153"/>
              <a:gd name="adj2" fmla="val 890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19251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915FB7-37A1-453C-A621-75C0728C1DEB}" type="slidenum">
              <a:rPr lang="en-US" altLang="en-US">
                <a:solidFill>
                  <a:srgbClr val="000000"/>
                </a:solidFill>
              </a:rPr>
              <a:pPr eaLnBrk="1" hangingPunct="1"/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0101" r="8337" b="17503"/>
          <a:stretch>
            <a:fillRect/>
          </a:stretch>
        </p:blipFill>
        <p:spPr>
          <a:xfrm>
            <a:off x="1828800" y="609601"/>
            <a:ext cx="8610600" cy="5972175"/>
          </a:xfrm>
          <a:noFill/>
        </p:spPr>
      </p:pic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Check for bouncing for obj_tank2</a:t>
            </a:r>
          </a:p>
        </p:txBody>
      </p:sp>
      <p:sp>
        <p:nvSpPr>
          <p:cNvPr id="193540" name="AutoShape 6"/>
          <p:cNvSpPr>
            <a:spLocks noChangeArrowheads="1"/>
          </p:cNvSpPr>
          <p:nvPr/>
        </p:nvSpPr>
        <p:spPr bwMode="auto">
          <a:xfrm>
            <a:off x="2362200" y="762000"/>
            <a:ext cx="2057400" cy="1066800"/>
          </a:xfrm>
          <a:prstGeom prst="wedgeRoundRectCallout">
            <a:avLst>
              <a:gd name="adj1" fmla="val 21375"/>
              <a:gd name="adj2" fmla="val 669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Open obj_tank2</a:t>
            </a:r>
          </a:p>
        </p:txBody>
      </p:sp>
      <p:sp>
        <p:nvSpPr>
          <p:cNvPr id="193541" name="AutoShape 7"/>
          <p:cNvSpPr>
            <a:spLocks noChangeArrowheads="1"/>
          </p:cNvSpPr>
          <p:nvPr/>
        </p:nvSpPr>
        <p:spPr bwMode="auto">
          <a:xfrm>
            <a:off x="5105400" y="762000"/>
            <a:ext cx="2438400" cy="838200"/>
          </a:xfrm>
          <a:prstGeom prst="wedgeRoundRectCallout">
            <a:avLst>
              <a:gd name="adj1" fmla="val -13218"/>
              <a:gd name="adj2" fmla="val 3017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Open the ‘press &lt;Delete&gt; action</a:t>
            </a:r>
          </a:p>
        </p:txBody>
      </p:sp>
      <p:sp>
        <p:nvSpPr>
          <p:cNvPr id="193542" name="AutoShape 8"/>
          <p:cNvSpPr>
            <a:spLocks noChangeArrowheads="1"/>
          </p:cNvSpPr>
          <p:nvPr/>
        </p:nvSpPr>
        <p:spPr bwMode="auto">
          <a:xfrm>
            <a:off x="7543800" y="1219200"/>
            <a:ext cx="2590800" cy="1219200"/>
          </a:xfrm>
          <a:prstGeom prst="wedgeRoundRectCallout">
            <a:avLst>
              <a:gd name="adj1" fmla="val -46935"/>
              <a:gd name="adj2" fmla="val 1518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3) Place a ‘Test Variable’ action </a:t>
            </a:r>
            <a:r>
              <a:rPr lang="en-US" altLang="en-US" b="1" u="sng" dirty="0">
                <a:solidFill>
                  <a:srgbClr val="000000"/>
                </a:solidFill>
              </a:rPr>
              <a:t>just after the ‘Create Instance’</a:t>
            </a:r>
            <a:r>
              <a:rPr lang="en-US" altLang="en-US" dirty="0">
                <a:solidFill>
                  <a:srgbClr val="000000"/>
                </a:solidFill>
              </a:rPr>
              <a:t> action.</a:t>
            </a:r>
          </a:p>
        </p:txBody>
      </p:sp>
      <p:sp>
        <p:nvSpPr>
          <p:cNvPr id="193543" name="AutoShape 12"/>
          <p:cNvSpPr>
            <a:spLocks noChangeArrowheads="1"/>
          </p:cNvSpPr>
          <p:nvPr/>
        </p:nvSpPr>
        <p:spPr bwMode="auto">
          <a:xfrm>
            <a:off x="4648200" y="3733800"/>
            <a:ext cx="2362200" cy="1219200"/>
          </a:xfrm>
          <a:prstGeom prst="wedgeRoundRectCallout">
            <a:avLst>
              <a:gd name="adj1" fmla="val -69690"/>
              <a:gd name="adj2" fmla="val 28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variable: weapon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Operation: equal to</a:t>
            </a:r>
          </a:p>
        </p:txBody>
      </p:sp>
      <p:sp>
        <p:nvSpPr>
          <p:cNvPr id="193544" name="AutoShape 13"/>
          <p:cNvSpPr>
            <a:spLocks noChangeArrowheads="1"/>
          </p:cNvSpPr>
          <p:nvPr/>
        </p:nvSpPr>
        <p:spPr bwMode="auto">
          <a:xfrm>
            <a:off x="2743200" y="5181600"/>
            <a:ext cx="1219200" cy="685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5)OK</a:t>
            </a:r>
          </a:p>
        </p:txBody>
      </p:sp>
      <p:sp>
        <p:nvSpPr>
          <p:cNvPr id="1935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5AC83C-9A33-4C4D-B1CE-3574C0DFB7E9}" type="slidenum">
              <a:rPr lang="en-US" altLang="en-US">
                <a:solidFill>
                  <a:srgbClr val="000000"/>
                </a:solidFill>
              </a:rPr>
              <a:pPr eaLnBrk="1" hangingPunct="1"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0101" r="10863" b="17503"/>
          <a:stretch>
            <a:fillRect/>
          </a:stretch>
        </p:blipFill>
        <p:spPr>
          <a:xfrm>
            <a:off x="2057400" y="762001"/>
            <a:ext cx="8229600" cy="5897563"/>
          </a:xfrm>
          <a:noFill/>
        </p:spPr>
      </p:pic>
      <p:sp>
        <p:nvSpPr>
          <p:cNvPr id="194563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Create Moving</a:t>
            </a:r>
          </a:p>
        </p:txBody>
      </p:sp>
      <p:sp>
        <p:nvSpPr>
          <p:cNvPr id="194564" name="AutoShape 7"/>
          <p:cNvSpPr>
            <a:spLocks noChangeArrowheads="1"/>
          </p:cNvSpPr>
          <p:nvPr/>
        </p:nvSpPr>
        <p:spPr bwMode="auto">
          <a:xfrm>
            <a:off x="4495800" y="1066800"/>
            <a:ext cx="3276600" cy="1219200"/>
          </a:xfrm>
          <a:prstGeom prst="wedgeRoundRectCallout">
            <a:avLst>
              <a:gd name="adj1" fmla="val 31833"/>
              <a:gd name="adj2" fmla="val 1890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1) Place a ‘Create Moving’ action </a:t>
            </a:r>
            <a:r>
              <a:rPr lang="en-US" altLang="en-US" b="1" u="sng" dirty="0">
                <a:solidFill>
                  <a:srgbClr val="000000"/>
                </a:solidFill>
              </a:rPr>
              <a:t>just below the Check Variable</a:t>
            </a:r>
          </a:p>
        </p:txBody>
      </p:sp>
      <p:sp>
        <p:nvSpPr>
          <p:cNvPr id="194565" name="AutoShape 8"/>
          <p:cNvSpPr>
            <a:spLocks noChangeArrowheads="1"/>
          </p:cNvSpPr>
          <p:nvPr/>
        </p:nvSpPr>
        <p:spPr bwMode="auto">
          <a:xfrm>
            <a:off x="5867400" y="4267200"/>
            <a:ext cx="2895600" cy="1066800"/>
          </a:xfrm>
          <a:prstGeom prst="wedgeRoundRectCallout">
            <a:avLst>
              <a:gd name="adj1" fmla="val -67213"/>
              <a:gd name="adj2" fmla="val -142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object: obj_bouncing2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Speed: 16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Direction: direction</a:t>
            </a:r>
          </a:p>
        </p:txBody>
      </p:sp>
      <p:sp>
        <p:nvSpPr>
          <p:cNvPr id="194566" name="AutoShape 9"/>
          <p:cNvSpPr>
            <a:spLocks noChangeArrowheads="1"/>
          </p:cNvSpPr>
          <p:nvPr/>
        </p:nvSpPr>
        <p:spPr bwMode="auto">
          <a:xfrm>
            <a:off x="5181600" y="5486400"/>
            <a:ext cx="3505200" cy="533400"/>
          </a:xfrm>
          <a:prstGeom prst="wedgeRoundRectCallout">
            <a:avLst>
              <a:gd name="adj1" fmla="val -80843"/>
              <a:gd name="adj2" fmla="val 556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Check the relative box.</a:t>
            </a:r>
          </a:p>
        </p:txBody>
      </p:sp>
      <p:sp>
        <p:nvSpPr>
          <p:cNvPr id="194567" name="AutoShape 13"/>
          <p:cNvSpPr>
            <a:spLocks noChangeArrowheads="1"/>
          </p:cNvSpPr>
          <p:nvPr/>
        </p:nvSpPr>
        <p:spPr bwMode="auto">
          <a:xfrm>
            <a:off x="2057400" y="4419600"/>
            <a:ext cx="1066800" cy="762000"/>
          </a:xfrm>
          <a:prstGeom prst="wedgeRoundRectCallout">
            <a:avLst>
              <a:gd name="adj1" fmla="val 9523"/>
              <a:gd name="adj2" fmla="val 1547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1945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946062-B1E5-45DF-8320-0108935B3B25}" type="slidenum">
              <a:rPr lang="en-US" altLang="en-US">
                <a:solidFill>
                  <a:srgbClr val="000000"/>
                </a:solidFill>
              </a:rPr>
              <a:pPr eaLnBrk="1" hangingPunct="1"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Test for the Shield</a:t>
            </a:r>
          </a:p>
        </p:txBody>
      </p:sp>
      <p:pic>
        <p:nvPicPr>
          <p:cNvPr id="1955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1786" r="8337" b="17502"/>
          <a:stretch>
            <a:fillRect/>
          </a:stretch>
        </p:blipFill>
        <p:spPr>
          <a:xfrm>
            <a:off x="1905000" y="685801"/>
            <a:ext cx="8534400" cy="5781675"/>
          </a:xfrm>
          <a:noFill/>
        </p:spPr>
      </p:pic>
      <p:sp>
        <p:nvSpPr>
          <p:cNvPr id="195588" name="AutoShape 6"/>
          <p:cNvSpPr>
            <a:spLocks noChangeArrowheads="1"/>
          </p:cNvSpPr>
          <p:nvPr/>
        </p:nvSpPr>
        <p:spPr bwMode="auto">
          <a:xfrm>
            <a:off x="4191000" y="762000"/>
            <a:ext cx="3429000" cy="1066800"/>
          </a:xfrm>
          <a:prstGeom prst="wedgeRoundRectCallout">
            <a:avLst>
              <a:gd name="adj1" fmla="val 34398"/>
              <a:gd name="adj2" fmla="val 26622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1) Place a ‘Test Variable’ action </a:t>
            </a:r>
            <a:r>
              <a:rPr lang="en-US" altLang="en-US" b="1" u="sng" dirty="0">
                <a:solidFill>
                  <a:srgbClr val="000000"/>
                </a:solidFill>
              </a:rPr>
              <a:t>under the ‘Create Moving’ action</a:t>
            </a:r>
          </a:p>
        </p:txBody>
      </p:sp>
      <p:sp>
        <p:nvSpPr>
          <p:cNvPr id="195589" name="AutoShape 7"/>
          <p:cNvSpPr>
            <a:spLocks noChangeArrowheads="1"/>
          </p:cNvSpPr>
          <p:nvPr/>
        </p:nvSpPr>
        <p:spPr bwMode="auto">
          <a:xfrm>
            <a:off x="1981200" y="2286000"/>
            <a:ext cx="2743200" cy="1219200"/>
          </a:xfrm>
          <a:prstGeom prst="wedgeRoundRectCallout">
            <a:avLst>
              <a:gd name="adj1" fmla="val -1792"/>
              <a:gd name="adj2" fmla="val 11549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Variable: weapon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Operation: equal to</a:t>
            </a:r>
          </a:p>
        </p:txBody>
      </p:sp>
      <p:sp>
        <p:nvSpPr>
          <p:cNvPr id="195590" name="AutoShape 8"/>
          <p:cNvSpPr>
            <a:spLocks noChangeArrowheads="1"/>
          </p:cNvSpPr>
          <p:nvPr/>
        </p:nvSpPr>
        <p:spPr bwMode="auto">
          <a:xfrm>
            <a:off x="2971800" y="4876800"/>
            <a:ext cx="1066800" cy="609600"/>
          </a:xfrm>
          <a:prstGeom prst="wedgeRoundRectCallout">
            <a:avLst>
              <a:gd name="adj1" fmla="val -43750"/>
              <a:gd name="adj2" fmla="val 1010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1955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5555D8-0E0C-4A95-8792-7AA7F9F7942A}" type="slidenum">
              <a:rPr lang="en-US" altLang="en-US">
                <a:solidFill>
                  <a:srgbClr val="000000"/>
                </a:solidFill>
              </a:rPr>
              <a:pPr eaLnBrk="1" hangingPunct="1"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Set the Shield to 40</a:t>
            </a:r>
          </a:p>
        </p:txBody>
      </p:sp>
      <p:pic>
        <p:nvPicPr>
          <p:cNvPr id="1966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0101" r="8337" b="17503"/>
          <a:stretch>
            <a:fillRect/>
          </a:stretch>
        </p:blipFill>
        <p:spPr>
          <a:xfrm>
            <a:off x="1828800" y="687388"/>
            <a:ext cx="8458200" cy="5865812"/>
          </a:xfrm>
          <a:noFill/>
        </p:spPr>
      </p:pic>
      <p:sp>
        <p:nvSpPr>
          <p:cNvPr id="196612" name="AutoShape 6"/>
          <p:cNvSpPr>
            <a:spLocks noChangeArrowheads="1"/>
          </p:cNvSpPr>
          <p:nvPr/>
        </p:nvSpPr>
        <p:spPr bwMode="auto">
          <a:xfrm>
            <a:off x="3886200" y="914400"/>
            <a:ext cx="3048000" cy="990600"/>
          </a:xfrm>
          <a:prstGeom prst="wedgeRoundRectCallout">
            <a:avLst>
              <a:gd name="adj1" fmla="val 51565"/>
              <a:gd name="adj2" fmla="val 3141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1) Place a ‘Set Variable’ action </a:t>
            </a:r>
            <a:r>
              <a:rPr lang="en-US" altLang="en-US" b="1" u="sng" dirty="0">
                <a:solidFill>
                  <a:srgbClr val="000000"/>
                </a:solidFill>
              </a:rPr>
              <a:t>just under the Test Variable </a:t>
            </a:r>
            <a:r>
              <a:rPr lang="en-US" altLang="en-US" dirty="0">
                <a:solidFill>
                  <a:srgbClr val="000000"/>
                </a:solidFill>
              </a:rPr>
              <a:t>action</a:t>
            </a:r>
          </a:p>
        </p:txBody>
      </p:sp>
      <p:sp>
        <p:nvSpPr>
          <p:cNvPr id="196613" name="AutoShape 7"/>
          <p:cNvSpPr>
            <a:spLocks noChangeArrowheads="1"/>
          </p:cNvSpPr>
          <p:nvPr/>
        </p:nvSpPr>
        <p:spPr bwMode="auto">
          <a:xfrm>
            <a:off x="3276600" y="3048000"/>
            <a:ext cx="2590800" cy="685800"/>
          </a:xfrm>
          <a:prstGeom prst="wedgeRoundRectCallout">
            <a:avLst>
              <a:gd name="adj1" fmla="val -28676"/>
              <a:gd name="adj2" fmla="val 1365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Variable: shield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40</a:t>
            </a:r>
          </a:p>
        </p:txBody>
      </p:sp>
      <p:sp>
        <p:nvSpPr>
          <p:cNvPr id="196614" name="AutoShape 8"/>
          <p:cNvSpPr>
            <a:spLocks noChangeArrowheads="1"/>
          </p:cNvSpPr>
          <p:nvPr/>
        </p:nvSpPr>
        <p:spPr bwMode="auto">
          <a:xfrm>
            <a:off x="3352800" y="4800600"/>
            <a:ext cx="1524000" cy="762000"/>
          </a:xfrm>
          <a:prstGeom prst="wedgeRoundRectCallout">
            <a:avLst>
              <a:gd name="adj1" fmla="val -62398"/>
              <a:gd name="adj2" fmla="val 1093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1966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E62E8B-3C8D-4ABD-8F2C-9954009368F4}" type="slidenum">
              <a:rPr lang="en-US" altLang="en-US">
                <a:solidFill>
                  <a:srgbClr val="000000"/>
                </a:solidFill>
              </a:rPr>
              <a:pPr eaLnBrk="1" hangingPunct="1"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Test It!!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game should be fully functional with secondary weapons, repair, ….</a:t>
            </a:r>
          </a:p>
          <a:p>
            <a:pPr eaLnBrk="1" hangingPunct="1"/>
            <a:r>
              <a:rPr lang="en-US" altLang="en-US" smtClean="0"/>
              <a:t>Partner up with someone and play the game for a while to see if everything works.</a:t>
            </a:r>
          </a:p>
          <a:p>
            <a:pPr eaLnBrk="1" hangingPunct="1"/>
            <a:r>
              <a:rPr lang="en-US" altLang="en-US" smtClean="0"/>
              <a:t>Then try to trace down the errors.</a:t>
            </a:r>
          </a:p>
        </p:txBody>
      </p:sp>
      <p:sp>
        <p:nvSpPr>
          <p:cNvPr id="1976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FE4E8F-DD99-4774-9CF8-771B0BFA7193}" type="slidenum">
              <a:rPr lang="en-US" altLang="en-US">
                <a:solidFill>
                  <a:srgbClr val="000000"/>
                </a:solidFill>
              </a:rPr>
              <a:pPr eaLnBrk="1" hangingPunct="1"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Center the Origin</a:t>
            </a:r>
          </a:p>
        </p:txBody>
      </p:sp>
      <p:pic>
        <p:nvPicPr>
          <p:cNvPr id="163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29" b="47807"/>
          <a:stretch>
            <a:fillRect/>
          </a:stretch>
        </p:blipFill>
        <p:spPr>
          <a:xfrm>
            <a:off x="2286000" y="1600201"/>
            <a:ext cx="7696200" cy="4418013"/>
          </a:xfrm>
          <a:noFill/>
        </p:spPr>
      </p:pic>
      <p:sp>
        <p:nvSpPr>
          <p:cNvPr id="163844" name="AutoShape 7"/>
          <p:cNvSpPr>
            <a:spLocks noChangeArrowheads="1"/>
          </p:cNvSpPr>
          <p:nvPr/>
        </p:nvSpPr>
        <p:spPr bwMode="auto">
          <a:xfrm>
            <a:off x="7010400" y="3581400"/>
            <a:ext cx="2667000" cy="914400"/>
          </a:xfrm>
          <a:prstGeom prst="wedgeRoundRectCallout">
            <a:avLst>
              <a:gd name="adj1" fmla="val -54940"/>
              <a:gd name="adj2" fmla="val 321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Center</a:t>
            </a:r>
          </a:p>
        </p:txBody>
      </p:sp>
      <p:sp>
        <p:nvSpPr>
          <p:cNvPr id="1638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AF84BC-6716-4843-904C-17AAAAE77040}" type="slidenum">
              <a:rPr lang="en-US" altLang="en-US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Obj_bouncing_parent</a:t>
            </a:r>
          </a:p>
        </p:txBody>
      </p:sp>
      <p:pic>
        <p:nvPicPr>
          <p:cNvPr id="1648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5" b="27605"/>
          <a:stretch>
            <a:fillRect/>
          </a:stretch>
        </p:blipFill>
        <p:spPr>
          <a:xfrm>
            <a:off x="2057400" y="685801"/>
            <a:ext cx="8229600" cy="6143625"/>
          </a:xfrm>
          <a:noFill/>
        </p:spPr>
      </p:pic>
      <p:sp>
        <p:nvSpPr>
          <p:cNvPr id="164868" name="AutoShape 7"/>
          <p:cNvSpPr>
            <a:spLocks noChangeArrowheads="1"/>
          </p:cNvSpPr>
          <p:nvPr/>
        </p:nvSpPr>
        <p:spPr bwMode="auto">
          <a:xfrm>
            <a:off x="5943600" y="762000"/>
            <a:ext cx="2286000" cy="457200"/>
          </a:xfrm>
          <a:prstGeom prst="wedgeRoundRectCallout">
            <a:avLst>
              <a:gd name="adj1" fmla="val -42153"/>
              <a:gd name="adj2" fmla="val 822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Object</a:t>
            </a:r>
          </a:p>
        </p:txBody>
      </p:sp>
      <p:sp>
        <p:nvSpPr>
          <p:cNvPr id="164869" name="AutoShape 8"/>
          <p:cNvSpPr>
            <a:spLocks noChangeArrowheads="1"/>
          </p:cNvSpPr>
          <p:nvPr/>
        </p:nvSpPr>
        <p:spPr bwMode="auto">
          <a:xfrm>
            <a:off x="1524000" y="838200"/>
            <a:ext cx="2819400" cy="838200"/>
          </a:xfrm>
          <a:prstGeom prst="wedgeRoundRectCallout">
            <a:avLst>
              <a:gd name="adj1" fmla="val 39694"/>
              <a:gd name="adj2" fmla="val 793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obj_bouncing_parent</a:t>
            </a:r>
          </a:p>
        </p:txBody>
      </p:sp>
      <p:sp>
        <p:nvSpPr>
          <p:cNvPr id="164870" name="AutoShape 9"/>
          <p:cNvSpPr>
            <a:spLocks noChangeArrowheads="1"/>
          </p:cNvSpPr>
          <p:nvPr/>
        </p:nvSpPr>
        <p:spPr bwMode="auto">
          <a:xfrm>
            <a:off x="1752600" y="2667000"/>
            <a:ext cx="3657600" cy="914400"/>
          </a:xfrm>
          <a:prstGeom prst="wedgeRoundRectCallout">
            <a:avLst>
              <a:gd name="adj1" fmla="val 40060"/>
              <a:gd name="adj2" fmla="val 906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Parent: obj_shell_parent</a:t>
            </a:r>
          </a:p>
        </p:txBody>
      </p:sp>
      <p:sp>
        <p:nvSpPr>
          <p:cNvPr id="164871" name="AutoShape 10"/>
          <p:cNvSpPr>
            <a:spLocks noChangeArrowheads="1"/>
          </p:cNvSpPr>
          <p:nvPr/>
        </p:nvSpPr>
        <p:spPr bwMode="auto">
          <a:xfrm>
            <a:off x="2438400" y="4267200"/>
            <a:ext cx="2362200" cy="1371600"/>
          </a:xfrm>
          <a:prstGeom prst="wedgeRoundRectCallout">
            <a:avLst>
              <a:gd name="adj1" fmla="val 61088"/>
              <a:gd name="adj2" fmla="val 2175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Collision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Obj_wall1</a:t>
            </a:r>
          </a:p>
        </p:txBody>
      </p:sp>
      <p:sp>
        <p:nvSpPr>
          <p:cNvPr id="164872" name="AutoShape 11"/>
          <p:cNvSpPr>
            <a:spLocks noChangeArrowheads="1"/>
          </p:cNvSpPr>
          <p:nvPr/>
        </p:nvSpPr>
        <p:spPr bwMode="auto">
          <a:xfrm>
            <a:off x="8305800" y="838200"/>
            <a:ext cx="1905000" cy="762000"/>
          </a:xfrm>
          <a:prstGeom prst="wedgeRoundRectCallout">
            <a:avLst>
              <a:gd name="adj1" fmla="val 8750"/>
              <a:gd name="adj2" fmla="val 3629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Bounce </a:t>
            </a:r>
          </a:p>
        </p:txBody>
      </p:sp>
      <p:sp>
        <p:nvSpPr>
          <p:cNvPr id="164873" name="AutoShape 12"/>
          <p:cNvSpPr>
            <a:spLocks noChangeArrowheads="1"/>
          </p:cNvSpPr>
          <p:nvPr/>
        </p:nvSpPr>
        <p:spPr bwMode="auto">
          <a:xfrm>
            <a:off x="6781800" y="2743200"/>
            <a:ext cx="1600200" cy="990600"/>
          </a:xfrm>
          <a:prstGeom prst="wedgeRoundRectCallout">
            <a:avLst>
              <a:gd name="adj1" fmla="val 26190"/>
              <a:gd name="adj2" fmla="val 1097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Precisely</a:t>
            </a:r>
          </a:p>
        </p:txBody>
      </p:sp>
      <p:sp>
        <p:nvSpPr>
          <p:cNvPr id="164874" name="AutoShape 13"/>
          <p:cNvSpPr>
            <a:spLocks noChangeArrowheads="1"/>
          </p:cNvSpPr>
          <p:nvPr/>
        </p:nvSpPr>
        <p:spPr bwMode="auto">
          <a:xfrm>
            <a:off x="8534400" y="4191000"/>
            <a:ext cx="1600200" cy="685800"/>
          </a:xfrm>
          <a:prstGeom prst="wedgeRoundRectCallout">
            <a:avLst>
              <a:gd name="adj1" fmla="val -79264"/>
              <a:gd name="adj2" fmla="val 238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7) Solid Objects</a:t>
            </a:r>
          </a:p>
        </p:txBody>
      </p:sp>
      <p:sp>
        <p:nvSpPr>
          <p:cNvPr id="164875" name="AutoShape 14"/>
          <p:cNvSpPr>
            <a:spLocks noChangeArrowheads="1"/>
          </p:cNvSpPr>
          <p:nvPr/>
        </p:nvSpPr>
        <p:spPr bwMode="auto">
          <a:xfrm>
            <a:off x="5562600" y="5105400"/>
            <a:ext cx="1600200" cy="685800"/>
          </a:xfrm>
          <a:prstGeom prst="wedgeRoundRectCallout">
            <a:avLst>
              <a:gd name="adj1" fmla="val -37796"/>
              <a:gd name="adj2" fmla="val 12037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8) OK</a:t>
            </a:r>
          </a:p>
        </p:txBody>
      </p:sp>
      <p:sp>
        <p:nvSpPr>
          <p:cNvPr id="1648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5A596E-F589-463A-B33B-56FC497AAA49}" type="slidenum">
              <a:rPr lang="en-US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Also Collision with obj_wall2</a:t>
            </a:r>
          </a:p>
        </p:txBody>
      </p:sp>
      <p:pic>
        <p:nvPicPr>
          <p:cNvPr id="1658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5" b="29288"/>
          <a:stretch>
            <a:fillRect/>
          </a:stretch>
        </p:blipFill>
        <p:spPr>
          <a:xfrm>
            <a:off x="1828800" y="688976"/>
            <a:ext cx="8382000" cy="6111875"/>
          </a:xfrm>
          <a:noFill/>
        </p:spPr>
      </p:pic>
      <p:sp>
        <p:nvSpPr>
          <p:cNvPr id="165892" name="AutoShape 6"/>
          <p:cNvSpPr>
            <a:spLocks noChangeArrowheads="1"/>
          </p:cNvSpPr>
          <p:nvPr/>
        </p:nvSpPr>
        <p:spPr bwMode="auto">
          <a:xfrm>
            <a:off x="1981200" y="3200400"/>
            <a:ext cx="2362200" cy="1524000"/>
          </a:xfrm>
          <a:prstGeom prst="wedgeRoundRectCallout">
            <a:avLst>
              <a:gd name="adj1" fmla="val 81722"/>
              <a:gd name="adj2" fmla="val 5969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Collision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Obj_wall2</a:t>
            </a:r>
          </a:p>
        </p:txBody>
      </p:sp>
      <p:sp>
        <p:nvSpPr>
          <p:cNvPr id="165893" name="AutoShape 7"/>
          <p:cNvSpPr>
            <a:spLocks noChangeArrowheads="1"/>
          </p:cNvSpPr>
          <p:nvPr/>
        </p:nvSpPr>
        <p:spPr bwMode="auto">
          <a:xfrm>
            <a:off x="7162800" y="990600"/>
            <a:ext cx="2209800" cy="914400"/>
          </a:xfrm>
          <a:prstGeom prst="wedgeRoundRectCallout">
            <a:avLst>
              <a:gd name="adj1" fmla="val 50431"/>
              <a:gd name="adj2" fmla="val 2836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bounce</a:t>
            </a:r>
          </a:p>
        </p:txBody>
      </p:sp>
      <p:sp>
        <p:nvSpPr>
          <p:cNvPr id="165894" name="AutoShape 8"/>
          <p:cNvSpPr>
            <a:spLocks noChangeArrowheads="1"/>
          </p:cNvSpPr>
          <p:nvPr/>
        </p:nvSpPr>
        <p:spPr bwMode="auto">
          <a:xfrm>
            <a:off x="6248400" y="2895600"/>
            <a:ext cx="1676400" cy="762000"/>
          </a:xfrm>
          <a:prstGeom prst="wedgeRoundRectCallout">
            <a:avLst>
              <a:gd name="adj1" fmla="val 58713"/>
              <a:gd name="adj2" fmla="val 17770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Precisely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Solid Objects</a:t>
            </a:r>
          </a:p>
        </p:txBody>
      </p:sp>
      <p:sp>
        <p:nvSpPr>
          <p:cNvPr id="165895" name="AutoShape 9"/>
          <p:cNvSpPr>
            <a:spLocks noChangeArrowheads="1"/>
          </p:cNvSpPr>
          <p:nvPr/>
        </p:nvSpPr>
        <p:spPr bwMode="auto">
          <a:xfrm>
            <a:off x="5867400" y="5334000"/>
            <a:ext cx="1981200" cy="762000"/>
          </a:xfrm>
          <a:prstGeom prst="wedgeRoundRectCallout">
            <a:avLst>
              <a:gd name="adj1" fmla="val -33412"/>
              <a:gd name="adj2" fmla="val 968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OK</a:t>
            </a:r>
          </a:p>
        </p:txBody>
      </p:sp>
      <p:sp>
        <p:nvSpPr>
          <p:cNvPr id="1658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2345D8-5183-410A-AC3C-9E2ECB5D45AD}" type="slidenum">
              <a:rPr lang="en-US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End Step for Direction</a:t>
            </a:r>
          </a:p>
        </p:txBody>
      </p:sp>
      <p:pic>
        <p:nvPicPr>
          <p:cNvPr id="1669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5" b="25920"/>
          <a:stretch>
            <a:fillRect/>
          </a:stretch>
        </p:blipFill>
        <p:spPr>
          <a:xfrm>
            <a:off x="1752600" y="587376"/>
            <a:ext cx="8077200" cy="6170613"/>
          </a:xfrm>
          <a:noFill/>
        </p:spPr>
      </p:pic>
      <p:sp>
        <p:nvSpPr>
          <p:cNvPr id="166916" name="AutoShape 6"/>
          <p:cNvSpPr>
            <a:spLocks noChangeArrowheads="1"/>
          </p:cNvSpPr>
          <p:nvPr/>
        </p:nvSpPr>
        <p:spPr bwMode="auto">
          <a:xfrm>
            <a:off x="2209800" y="2286000"/>
            <a:ext cx="2514600" cy="1371600"/>
          </a:xfrm>
          <a:prstGeom prst="wedgeRoundRectCallout">
            <a:avLst>
              <a:gd name="adj1" fmla="val 65343"/>
              <a:gd name="adj2" fmla="val 1091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Step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End step</a:t>
            </a:r>
          </a:p>
        </p:txBody>
      </p:sp>
      <p:sp>
        <p:nvSpPr>
          <p:cNvPr id="166917" name="AutoShape 7"/>
          <p:cNvSpPr>
            <a:spLocks noChangeArrowheads="1"/>
          </p:cNvSpPr>
          <p:nvPr/>
        </p:nvSpPr>
        <p:spPr bwMode="auto">
          <a:xfrm>
            <a:off x="7315200" y="1066800"/>
            <a:ext cx="1905000" cy="762000"/>
          </a:xfrm>
          <a:prstGeom prst="wedgeRoundRectCallout">
            <a:avLst>
              <a:gd name="adj1" fmla="val -25500"/>
              <a:gd name="adj2" fmla="val 908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Change Sprite</a:t>
            </a:r>
          </a:p>
        </p:txBody>
      </p:sp>
      <p:sp>
        <p:nvSpPr>
          <p:cNvPr id="166918" name="AutoShape 8"/>
          <p:cNvSpPr>
            <a:spLocks noChangeArrowheads="1"/>
          </p:cNvSpPr>
          <p:nvPr/>
        </p:nvSpPr>
        <p:spPr bwMode="auto">
          <a:xfrm>
            <a:off x="7010400" y="2667000"/>
            <a:ext cx="2667000" cy="1524000"/>
          </a:xfrm>
          <a:prstGeom prst="wedgeRoundRectCallout">
            <a:avLst>
              <a:gd name="adj1" fmla="val -7856"/>
              <a:gd name="adj2" fmla="val 7427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sprite: spr_bouncing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Subimage: direction/6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Speed: 0</a:t>
            </a:r>
          </a:p>
        </p:txBody>
      </p:sp>
      <p:sp>
        <p:nvSpPr>
          <p:cNvPr id="166919" name="AutoShape 9"/>
          <p:cNvSpPr>
            <a:spLocks noChangeArrowheads="1"/>
          </p:cNvSpPr>
          <p:nvPr/>
        </p:nvSpPr>
        <p:spPr bwMode="auto">
          <a:xfrm>
            <a:off x="5334000" y="5257800"/>
            <a:ext cx="1447800" cy="685800"/>
          </a:xfrm>
          <a:prstGeom prst="wedgeRoundRectCallout">
            <a:avLst>
              <a:gd name="adj1" fmla="val -23028"/>
              <a:gd name="adj2" fmla="val 102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OK</a:t>
            </a:r>
          </a:p>
        </p:txBody>
      </p:sp>
      <p:sp>
        <p:nvSpPr>
          <p:cNvPr id="1669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D13719-4267-4BF5-91DF-8E26F62ED487}" type="slidenum">
              <a:rPr lang="en-US" altLang="en-US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Obj_bouncing1</a:t>
            </a:r>
          </a:p>
        </p:txBody>
      </p:sp>
      <p:pic>
        <p:nvPicPr>
          <p:cNvPr id="1679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3" b="27605"/>
          <a:stretch>
            <a:fillRect/>
          </a:stretch>
        </p:blipFill>
        <p:spPr>
          <a:xfrm>
            <a:off x="1752600" y="582614"/>
            <a:ext cx="8610600" cy="6275387"/>
          </a:xfrm>
          <a:noFill/>
        </p:spPr>
      </p:pic>
      <p:sp>
        <p:nvSpPr>
          <p:cNvPr id="167940" name="AutoShape 7"/>
          <p:cNvSpPr>
            <a:spLocks noChangeArrowheads="1"/>
          </p:cNvSpPr>
          <p:nvPr/>
        </p:nvSpPr>
        <p:spPr bwMode="auto">
          <a:xfrm>
            <a:off x="6400800" y="685800"/>
            <a:ext cx="2895600" cy="533400"/>
          </a:xfrm>
          <a:prstGeom prst="wedgeRoundRectCallout">
            <a:avLst>
              <a:gd name="adj1" fmla="val -64472"/>
              <a:gd name="adj2" fmla="val 559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Object</a:t>
            </a:r>
          </a:p>
        </p:txBody>
      </p:sp>
      <p:sp>
        <p:nvSpPr>
          <p:cNvPr id="167941" name="AutoShape 8"/>
          <p:cNvSpPr>
            <a:spLocks noChangeArrowheads="1"/>
          </p:cNvSpPr>
          <p:nvPr/>
        </p:nvSpPr>
        <p:spPr bwMode="auto">
          <a:xfrm>
            <a:off x="2133600" y="457200"/>
            <a:ext cx="2286000" cy="457200"/>
          </a:xfrm>
          <a:prstGeom prst="wedgeRoundRectCallout">
            <a:avLst>
              <a:gd name="adj1" fmla="val 34861"/>
              <a:gd name="adj2" fmla="val 2381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obj_bouncing</a:t>
            </a:r>
          </a:p>
        </p:txBody>
      </p:sp>
      <p:sp>
        <p:nvSpPr>
          <p:cNvPr id="167942" name="AutoShape 9"/>
          <p:cNvSpPr>
            <a:spLocks noChangeArrowheads="1"/>
          </p:cNvSpPr>
          <p:nvPr/>
        </p:nvSpPr>
        <p:spPr bwMode="auto">
          <a:xfrm>
            <a:off x="5029200" y="1447800"/>
            <a:ext cx="2514600" cy="381000"/>
          </a:xfrm>
          <a:prstGeom prst="wedgeRoundRectCallout">
            <a:avLst>
              <a:gd name="adj1" fmla="val -53282"/>
              <a:gd name="adj2" fmla="val 2025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spr_bouncing</a:t>
            </a:r>
          </a:p>
        </p:txBody>
      </p:sp>
      <p:sp>
        <p:nvSpPr>
          <p:cNvPr id="167943" name="AutoShape 10"/>
          <p:cNvSpPr>
            <a:spLocks noChangeArrowheads="1"/>
          </p:cNvSpPr>
          <p:nvPr/>
        </p:nvSpPr>
        <p:spPr bwMode="auto">
          <a:xfrm>
            <a:off x="1828800" y="5486400"/>
            <a:ext cx="3352800" cy="914400"/>
          </a:xfrm>
          <a:prstGeom prst="wedgeRoundRectCallout">
            <a:avLst>
              <a:gd name="adj1" fmla="val 46968"/>
              <a:gd name="adj2" fmla="val -21024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parent:obj_bouncing_parent</a:t>
            </a:r>
          </a:p>
        </p:txBody>
      </p:sp>
      <p:sp>
        <p:nvSpPr>
          <p:cNvPr id="167944" name="AutoShape 11"/>
          <p:cNvSpPr>
            <a:spLocks noChangeArrowheads="1"/>
          </p:cNvSpPr>
          <p:nvPr/>
        </p:nvSpPr>
        <p:spPr bwMode="auto">
          <a:xfrm>
            <a:off x="2057400" y="2057400"/>
            <a:ext cx="1600200" cy="1371600"/>
          </a:xfrm>
          <a:prstGeom prst="wedgeRoundRectCallout">
            <a:avLst>
              <a:gd name="adj1" fmla="val 56847"/>
              <a:gd name="adj2" fmla="val 805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Collision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Obj_tank2</a:t>
            </a:r>
          </a:p>
        </p:txBody>
      </p:sp>
      <p:sp>
        <p:nvSpPr>
          <p:cNvPr id="167945" name="AutoShape 12"/>
          <p:cNvSpPr>
            <a:spLocks noChangeArrowheads="1"/>
          </p:cNvSpPr>
          <p:nvPr/>
        </p:nvSpPr>
        <p:spPr bwMode="auto">
          <a:xfrm>
            <a:off x="8534400" y="1447800"/>
            <a:ext cx="1676400" cy="609600"/>
          </a:xfrm>
          <a:prstGeom prst="wedgeRoundRectCallout">
            <a:avLst>
              <a:gd name="adj1" fmla="val -11741"/>
              <a:gd name="adj2" fmla="val 4658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Set Variable</a:t>
            </a:r>
          </a:p>
        </p:txBody>
      </p:sp>
      <p:sp>
        <p:nvSpPr>
          <p:cNvPr id="167946" name="AutoShape 13"/>
          <p:cNvSpPr>
            <a:spLocks noChangeArrowheads="1"/>
          </p:cNvSpPr>
          <p:nvPr/>
        </p:nvSpPr>
        <p:spPr bwMode="auto">
          <a:xfrm>
            <a:off x="8077200" y="5105400"/>
            <a:ext cx="1981200" cy="1447800"/>
          </a:xfrm>
          <a:prstGeom prst="wedgeRoundRectCallout">
            <a:avLst>
              <a:gd name="adj1" fmla="val -66505"/>
              <a:gd name="adj2" fmla="val -11589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Applies to: Other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Variable: damage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10</a:t>
            </a:r>
          </a:p>
        </p:txBody>
      </p:sp>
      <p:sp>
        <p:nvSpPr>
          <p:cNvPr id="167947" name="AutoShape 14"/>
          <p:cNvSpPr>
            <a:spLocks noChangeArrowheads="1"/>
          </p:cNvSpPr>
          <p:nvPr/>
        </p:nvSpPr>
        <p:spPr bwMode="auto">
          <a:xfrm>
            <a:off x="5334000" y="4876800"/>
            <a:ext cx="1828800" cy="685800"/>
          </a:xfrm>
          <a:prstGeom prst="wedgeRoundRectCallout">
            <a:avLst>
              <a:gd name="adj1" fmla="val 29602"/>
              <a:gd name="adj2" fmla="val 928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7) Check the relative box</a:t>
            </a:r>
          </a:p>
        </p:txBody>
      </p:sp>
      <p:sp>
        <p:nvSpPr>
          <p:cNvPr id="167948" name="AutoShape 15"/>
          <p:cNvSpPr>
            <a:spLocks noChangeArrowheads="1"/>
          </p:cNvSpPr>
          <p:nvPr/>
        </p:nvSpPr>
        <p:spPr bwMode="auto">
          <a:xfrm>
            <a:off x="6858000" y="6248400"/>
            <a:ext cx="1066800" cy="609600"/>
          </a:xfrm>
          <a:prstGeom prst="wedgeRoundRectCallout">
            <a:avLst>
              <a:gd name="adj1" fmla="val -93153"/>
              <a:gd name="adj2" fmla="val -101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8) OK</a:t>
            </a:r>
          </a:p>
        </p:txBody>
      </p:sp>
      <p:sp>
        <p:nvSpPr>
          <p:cNvPr id="1679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22AFDE-6F8C-4555-BBDC-14E5CE277CAD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Create a Small Explosion</a:t>
            </a:r>
          </a:p>
        </p:txBody>
      </p:sp>
      <p:pic>
        <p:nvPicPr>
          <p:cNvPr id="1689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7" b="29288"/>
          <a:stretch>
            <a:fillRect/>
          </a:stretch>
        </p:blipFill>
        <p:spPr>
          <a:xfrm>
            <a:off x="1981200" y="1219200"/>
            <a:ext cx="7696200" cy="5710238"/>
          </a:xfrm>
          <a:noFill/>
        </p:spPr>
      </p:pic>
      <p:sp>
        <p:nvSpPr>
          <p:cNvPr id="168964" name="AutoShape 6"/>
          <p:cNvSpPr>
            <a:spLocks noChangeArrowheads="1"/>
          </p:cNvSpPr>
          <p:nvPr/>
        </p:nvSpPr>
        <p:spPr bwMode="auto">
          <a:xfrm>
            <a:off x="6934200" y="1371600"/>
            <a:ext cx="2895600" cy="838200"/>
          </a:xfrm>
          <a:prstGeom prst="wedgeRoundRectCallout">
            <a:avLst>
              <a:gd name="adj1" fmla="val 8880"/>
              <a:gd name="adj2" fmla="val 812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1)Create Instance</a:t>
            </a:r>
          </a:p>
        </p:txBody>
      </p:sp>
      <p:sp>
        <p:nvSpPr>
          <p:cNvPr id="168965" name="AutoShape 7"/>
          <p:cNvSpPr>
            <a:spLocks noChangeArrowheads="1"/>
          </p:cNvSpPr>
          <p:nvPr/>
        </p:nvSpPr>
        <p:spPr bwMode="auto">
          <a:xfrm>
            <a:off x="6553200" y="3124200"/>
            <a:ext cx="3733800" cy="533400"/>
          </a:xfrm>
          <a:prstGeom prst="wedgeRoundRectCallout">
            <a:avLst>
              <a:gd name="adj1" fmla="val -30444"/>
              <a:gd name="adj2" fmla="val 2303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 obj_explosion_small</a:t>
            </a:r>
          </a:p>
        </p:txBody>
      </p:sp>
      <p:sp>
        <p:nvSpPr>
          <p:cNvPr id="168966" name="AutoShape 8"/>
          <p:cNvSpPr>
            <a:spLocks noChangeArrowheads="1"/>
          </p:cNvSpPr>
          <p:nvPr/>
        </p:nvSpPr>
        <p:spPr bwMode="auto">
          <a:xfrm>
            <a:off x="4572000" y="5486400"/>
            <a:ext cx="3276600" cy="533400"/>
          </a:xfrm>
          <a:prstGeom prst="wedgeRoundRectCallout">
            <a:avLst>
              <a:gd name="adj1" fmla="val -2421"/>
              <a:gd name="adj2" fmla="val 610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Check the relative box</a:t>
            </a:r>
          </a:p>
        </p:txBody>
      </p:sp>
      <p:sp>
        <p:nvSpPr>
          <p:cNvPr id="168967" name="AutoShape 9"/>
          <p:cNvSpPr>
            <a:spLocks noChangeArrowheads="1"/>
          </p:cNvSpPr>
          <p:nvPr/>
        </p:nvSpPr>
        <p:spPr bwMode="auto">
          <a:xfrm>
            <a:off x="2743200" y="6019800"/>
            <a:ext cx="1295400" cy="457200"/>
          </a:xfrm>
          <a:prstGeom prst="wedgeRoundRectCallout">
            <a:avLst>
              <a:gd name="adj1" fmla="val 125491"/>
              <a:gd name="adj2" fmla="val 5972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1689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681DA1-C625-4515-8A8B-15DF80D6463E}" type="slidenum">
              <a:rPr lang="en-US" altLang="en-US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979</Words>
  <Application>Microsoft Office PowerPoint</Application>
  <PresentationFormat>Widescreen</PresentationFormat>
  <Paragraphs>224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Default Design</vt:lpstr>
      <vt:lpstr>Tank Game</vt:lpstr>
      <vt:lpstr>Bouncing Bomb Objects</vt:lpstr>
      <vt:lpstr>Create Bouncing Sprite</vt:lpstr>
      <vt:lpstr>Center the Origin</vt:lpstr>
      <vt:lpstr>Obj_bouncing_parent</vt:lpstr>
      <vt:lpstr>Also Collision with obj_wall2</vt:lpstr>
      <vt:lpstr>End Step for Direction</vt:lpstr>
      <vt:lpstr>Obj_bouncing1</vt:lpstr>
      <vt:lpstr>Create a Small Explosion</vt:lpstr>
      <vt:lpstr>Destroy Instance</vt:lpstr>
      <vt:lpstr>Repeat for obj_bouncing2</vt:lpstr>
      <vt:lpstr>The Shield</vt:lpstr>
      <vt:lpstr>Create Shield1 Sprite</vt:lpstr>
      <vt:lpstr>Shield2 Sprite</vt:lpstr>
      <vt:lpstr>Open the obj_tank_parent</vt:lpstr>
      <vt:lpstr>Modify the step method</vt:lpstr>
      <vt:lpstr>Obj_shell1 Collision with obj__tank2</vt:lpstr>
      <vt:lpstr>Repeat</vt:lpstr>
      <vt:lpstr>Obj_shell2</vt:lpstr>
      <vt:lpstr>Obj_rocket1</vt:lpstr>
      <vt:lpstr>Obj_rocket2</vt:lpstr>
      <vt:lpstr>Obj_bouncing1</vt:lpstr>
      <vt:lpstr>Obj_bouncing2</vt:lpstr>
      <vt:lpstr>Show Shield on Tank1</vt:lpstr>
      <vt:lpstr>Draw the Shield</vt:lpstr>
      <vt:lpstr>Now to repeat for Tank2</vt:lpstr>
      <vt:lpstr>Draw Shield2 Sprite</vt:lpstr>
      <vt:lpstr>Now…</vt:lpstr>
      <vt:lpstr>Test for a bouncing weapon</vt:lpstr>
      <vt:lpstr>Create obj_bouncing1</vt:lpstr>
      <vt:lpstr>Checking for a shield</vt:lpstr>
      <vt:lpstr>Set the Shield Variable</vt:lpstr>
      <vt:lpstr>Check for bouncing for obj_tank2</vt:lpstr>
      <vt:lpstr>Create Moving</vt:lpstr>
      <vt:lpstr>Test for the Shield</vt:lpstr>
      <vt:lpstr>Set the Shield to 40</vt:lpstr>
      <vt:lpstr>Test It!!</vt:lpstr>
    </vt:vector>
  </TitlesOfParts>
  <Company>Salem-Keizer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Tank Game</dc:title>
  <dc:creator>Greg Smith</dc:creator>
  <cp:lastModifiedBy>Greg Smith</cp:lastModifiedBy>
  <cp:revision>6</cp:revision>
  <dcterms:created xsi:type="dcterms:W3CDTF">2015-11-05T15:18:30Z</dcterms:created>
  <dcterms:modified xsi:type="dcterms:W3CDTF">2018-05-18T14:16:12Z</dcterms:modified>
</cp:coreProperties>
</file>