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7" r:id="rId3"/>
    <p:sldId id="258" r:id="rId4"/>
    <p:sldId id="265" r:id="rId5"/>
    <p:sldId id="266" r:id="rId6"/>
    <p:sldId id="267" r:id="rId7"/>
    <p:sldId id="268" r:id="rId8"/>
    <p:sldId id="271" r:id="rId9"/>
    <p:sldId id="272" r:id="rId10"/>
    <p:sldId id="273" r:id="rId11"/>
    <p:sldId id="274" r:id="rId12"/>
    <p:sldId id="275" r:id="rId13"/>
  </p:sldIdLst>
  <p:sldSz cx="12192000" cy="6858000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21AC58-135C-4BB9-A77B-77DB2D9C7F4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5586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F01EE3-5920-4C5E-A512-BF699DACCD6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31028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F2FFCA-7057-4CDE-9FD4-1341302628F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65887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baseline="-25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aseline="-25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aseline="-250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F7A967A2-FFC8-4344-BDB0-4CAF850A2A4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86348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baseline="-25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aseline="-25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aseline="-250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58B72559-261F-48D4-B951-B15F95B0DB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55964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baseline="-25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aseline="-25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aseline="-250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5A4D7593-2B02-424E-9A69-7173B5531B6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3352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baseline="-25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aseline="-25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aseline="-250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541A245-E021-4145-9BE8-51327FF879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29902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baseline="-25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aseline="-25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aseline="-250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5168EBB6-26D2-4BA8-AF44-D250625F677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71128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baseline="-25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aseline="-25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aseline="-250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011F6994-DA67-4F55-98E9-4B96AB22560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09521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baseline="-25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aseline="-25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aseline="-250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610F85EC-08CB-4696-8757-352067FD910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222375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baseline="-25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aseline="-25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aseline="-250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14F94498-EE65-46E7-846D-2D9D87215D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1476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CF20D1-4505-4449-99B8-9397BE61361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715620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baseline="-25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aseline="-25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aseline="-250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58BE2D6C-186E-48F7-9A23-30E976790E7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905666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baseline="-25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aseline="-25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aseline="-250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5F96AE99-820A-41B9-B0EE-D824AD6A908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50633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baseline="-25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aseline="-25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aseline="-250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CA30007A-C51B-46FC-9A5B-FBF6DD99048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3635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FA18A5-19CC-4779-9AAC-5E3D44B1537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7715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FDF710-20C1-4694-AA51-C46DB14FC8A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6328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38CAF-0FED-4138-8821-B2E427D9A21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1682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CAE7CE-B96D-40B3-8A89-F1FED45F74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7349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92DCEF-8A56-4F3D-B447-530A459EC18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6914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55C7C9-8FB1-468B-9118-07303981112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350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836870-3185-494E-9929-8EC5B535095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3713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aseline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aseline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aseline="0"/>
            </a:lvl1pPr>
          </a:lstStyle>
          <a:p>
            <a:pPr>
              <a:defRPr/>
            </a:pPr>
            <a:fld id="{92F395C1-D259-487B-BE9D-31FED7F2E4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0404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aseline="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aseline="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aseline="0"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DD7497CD-4199-401C-AA41-F00D6A1E1FB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1961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1447800"/>
            <a:ext cx="7772400" cy="1752600"/>
          </a:xfrm>
        </p:spPr>
        <p:txBody>
          <a:bodyPr/>
          <a:lstStyle/>
          <a:p>
            <a:pPr eaLnBrk="1" hangingPunct="1"/>
            <a:br>
              <a:rPr lang="en-US" altLang="en-US" sz="3600"/>
            </a:br>
            <a:r>
              <a:rPr lang="en-US" altLang="en-US" sz="3600"/>
              <a:t>Array Review</a:t>
            </a:r>
            <a:br>
              <a:rPr lang="en-US" altLang="en-US" sz="3600"/>
            </a:br>
            <a:r>
              <a:rPr lang="en-US" altLang="en-US" sz="3600"/>
              <a:t>Selection Sort</a:t>
            </a:r>
            <a:endParaRPr lang="en-US" altLang="en-US" sz="400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819400" y="3733800"/>
            <a:ext cx="6705600" cy="2438400"/>
          </a:xfrm>
        </p:spPr>
        <p:txBody>
          <a:bodyPr/>
          <a:lstStyle/>
          <a:p>
            <a:pPr eaLnBrk="1" hangingPunct="1"/>
            <a:endParaRPr lang="en-US" altLang="en-US" sz="2400"/>
          </a:p>
        </p:txBody>
      </p:sp>
      <p:sp>
        <p:nvSpPr>
          <p:cNvPr id="28676" name="Rounded Rectangular Callout 1"/>
          <p:cNvSpPr>
            <a:spLocks noChangeArrowheads="1"/>
          </p:cNvSpPr>
          <p:nvPr/>
        </p:nvSpPr>
        <p:spPr bwMode="auto">
          <a:xfrm>
            <a:off x="1981200" y="381000"/>
            <a:ext cx="3810000" cy="914400"/>
          </a:xfrm>
          <a:prstGeom prst="wedgeRoundRectCallout">
            <a:avLst>
              <a:gd name="adj1" fmla="val -20833"/>
              <a:gd name="adj2" fmla="val 62500"/>
              <a:gd name="adj3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4400" baseline="-25000">
                <a:solidFill>
                  <a:srgbClr val="000000"/>
                </a:solidFill>
                <a:latin typeface="Times New Roman" panose="02020603050405020304" pitchFamily="18" charset="0"/>
              </a:rPr>
              <a:t>Get out your notes.</a:t>
            </a:r>
          </a:p>
        </p:txBody>
      </p:sp>
    </p:spTree>
    <p:extLst>
      <p:ext uri="{BB962C8B-B14F-4D97-AF65-F5344CB8AC3E}">
        <p14:creationId xmlns:p14="http://schemas.microsoft.com/office/powerpoint/2010/main" val="35123551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>
          <a:xfrm>
            <a:off x="1984375" y="0"/>
            <a:ext cx="8229600" cy="990600"/>
          </a:xfrm>
        </p:spPr>
        <p:txBody>
          <a:bodyPr/>
          <a:lstStyle/>
          <a:p>
            <a:r>
              <a:rPr lang="en-US" altLang="en-US"/>
              <a:t>Selection Sort Program </a:t>
            </a:r>
          </a:p>
        </p:txBody>
      </p:sp>
      <p:sp>
        <p:nvSpPr>
          <p:cNvPr id="46083" name="Content Placeholder 2"/>
          <p:cNvSpPr>
            <a:spLocks noGrp="1"/>
          </p:cNvSpPr>
          <p:nvPr>
            <p:ph idx="1"/>
          </p:nvPr>
        </p:nvSpPr>
        <p:spPr>
          <a:xfrm>
            <a:off x="1984375" y="838200"/>
            <a:ext cx="8229600" cy="6019800"/>
          </a:xfrm>
        </p:spPr>
        <p:txBody>
          <a:bodyPr/>
          <a:lstStyle/>
          <a:p>
            <a:r>
              <a:rPr lang="en-US" altLang="en-US" sz="2400"/>
              <a:t>Input 11 scores in main body</a:t>
            </a:r>
          </a:p>
          <a:p>
            <a:r>
              <a:rPr lang="en-US" altLang="en-US" sz="2400"/>
              <a:t>Output: </a:t>
            </a:r>
          </a:p>
          <a:p>
            <a:pPr lvl="1"/>
            <a:r>
              <a:rPr lang="en-US" altLang="en-US" sz="2000"/>
              <a:t>Numbers in sorted order (Low to High): Method </a:t>
            </a:r>
          </a:p>
          <a:p>
            <a:pPr lvl="1"/>
            <a:r>
              <a:rPr lang="en-US" altLang="en-US" sz="2000"/>
              <a:t>Mean (average): Method </a:t>
            </a:r>
          </a:p>
          <a:p>
            <a:pPr lvl="1"/>
            <a:r>
              <a:rPr lang="en-US" altLang="en-US" sz="2000"/>
              <a:t>Median (Middle number after sorting): Method</a:t>
            </a:r>
          </a:p>
          <a:p>
            <a:r>
              <a:rPr lang="en-US" altLang="en-US" sz="2400"/>
              <a:t>Push:	</a:t>
            </a:r>
          </a:p>
          <a:p>
            <a:pPr lvl="1"/>
            <a:r>
              <a:rPr lang="en-US" altLang="en-US" sz="2000"/>
              <a:t>Find the mode: The most often occurring value.  Multiple modes? No mode?</a:t>
            </a:r>
          </a:p>
          <a:p>
            <a:pPr lvl="1"/>
            <a:r>
              <a:rPr lang="en-US" altLang="en-US" sz="2000"/>
              <a:t>Let the user tell you how many scores prior to entering the scores</a:t>
            </a:r>
          </a:p>
          <a:p>
            <a:pPr lvl="1"/>
            <a:r>
              <a:rPr lang="en-US" altLang="en-US" sz="2000"/>
              <a:t>Add a method that will return an array of the 5 highest scores.</a:t>
            </a:r>
          </a:p>
          <a:p>
            <a:pPr lvl="1"/>
            <a:r>
              <a:rPr lang="en-US" altLang="en-US" sz="2000"/>
              <a:t>Add a method that will return the modified average.</a:t>
            </a:r>
          </a:p>
          <a:p>
            <a:pPr lvl="2"/>
            <a:r>
              <a:rPr lang="en-US" altLang="en-US" sz="1800"/>
              <a:t>If the pre-sorted scores are in increasing order (continual improvement), it will return the average of the top 3 scores, otherwise with will return the entire average.</a:t>
            </a:r>
          </a:p>
          <a:p>
            <a:pPr lvl="2"/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10221813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Content Placeholder 2"/>
          <p:cNvSpPr>
            <a:spLocks noGrp="1"/>
          </p:cNvSpPr>
          <p:nvPr>
            <p:ph idx="1"/>
          </p:nvPr>
        </p:nvSpPr>
        <p:spPr>
          <a:xfrm>
            <a:off x="1828800" y="228600"/>
            <a:ext cx="8229600" cy="6477000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1800"/>
              <a:t>import java.util.Scanner;</a:t>
            </a:r>
          </a:p>
          <a:p>
            <a:pPr marL="0" indent="0">
              <a:buNone/>
            </a:pPr>
            <a:r>
              <a:rPr lang="en-US" altLang="en-US" sz="1800"/>
              <a:t>public class SortOfFun</a:t>
            </a:r>
          </a:p>
          <a:p>
            <a:pPr marL="0" indent="0">
              <a:buNone/>
            </a:pPr>
            <a:r>
              <a:rPr lang="en-US" altLang="en-US" sz="1800"/>
              <a:t>{</a:t>
            </a:r>
          </a:p>
          <a:p>
            <a:pPr marL="0" indent="0">
              <a:buNone/>
            </a:pPr>
            <a:r>
              <a:rPr lang="en-US" altLang="en-US" sz="1800"/>
              <a:t>    public static void main(String [] args)</a:t>
            </a:r>
          </a:p>
          <a:p>
            <a:pPr marL="0" indent="0">
              <a:buNone/>
            </a:pPr>
            <a:r>
              <a:rPr lang="en-US" altLang="en-US" sz="1800"/>
              <a:t>    {</a:t>
            </a:r>
          </a:p>
          <a:p>
            <a:pPr marL="0" indent="0">
              <a:buNone/>
            </a:pPr>
            <a:r>
              <a:rPr lang="en-US" altLang="en-US" sz="1800"/>
              <a:t>    }    </a:t>
            </a:r>
          </a:p>
          <a:p>
            <a:pPr marL="0" indent="0">
              <a:buNone/>
            </a:pPr>
            <a:r>
              <a:rPr lang="en-US" altLang="en-US" sz="1800"/>
              <a:t>    public static void selectionSort(int [] unsortedArray)</a:t>
            </a:r>
          </a:p>
          <a:p>
            <a:pPr marL="0" indent="0">
              <a:buNone/>
            </a:pPr>
            <a:r>
              <a:rPr lang="en-US" altLang="en-US" sz="1800"/>
              <a:t>    {</a:t>
            </a:r>
          </a:p>
          <a:p>
            <a:pPr marL="0" indent="0">
              <a:buNone/>
            </a:pPr>
            <a:r>
              <a:rPr lang="en-US" altLang="en-US" sz="1800"/>
              <a:t>    } </a:t>
            </a:r>
          </a:p>
          <a:p>
            <a:pPr marL="0" indent="0">
              <a:buNone/>
            </a:pPr>
            <a:r>
              <a:rPr lang="en-US" altLang="en-US" sz="1800"/>
              <a:t>    public static void show(int [] arrayToShow)</a:t>
            </a:r>
          </a:p>
          <a:p>
            <a:pPr marL="0" indent="0">
              <a:buNone/>
            </a:pPr>
            <a:r>
              <a:rPr lang="en-US" altLang="en-US" sz="1800"/>
              <a:t>    {</a:t>
            </a:r>
          </a:p>
          <a:p>
            <a:pPr marL="0" indent="0">
              <a:buNone/>
            </a:pPr>
            <a:r>
              <a:rPr lang="en-US" altLang="en-US" sz="1800"/>
              <a:t>    }</a:t>
            </a:r>
          </a:p>
          <a:p>
            <a:pPr marL="0" indent="0">
              <a:buNone/>
            </a:pPr>
            <a:r>
              <a:rPr lang="en-US" altLang="en-US" sz="1800"/>
              <a:t>    public static int meany(int [] theArray)</a:t>
            </a:r>
          </a:p>
          <a:p>
            <a:pPr marL="0" indent="0">
              <a:buNone/>
            </a:pPr>
            <a:r>
              <a:rPr lang="en-US" altLang="en-US" sz="1800"/>
              <a:t>    {</a:t>
            </a:r>
          </a:p>
          <a:p>
            <a:pPr marL="0" indent="0">
              <a:buNone/>
            </a:pPr>
            <a:r>
              <a:rPr lang="en-US" altLang="en-US" sz="1800"/>
              <a:t>    }</a:t>
            </a:r>
          </a:p>
          <a:p>
            <a:pPr marL="0" indent="0">
              <a:buNone/>
            </a:pPr>
            <a:r>
              <a:rPr lang="en-US" altLang="en-US" sz="1800"/>
              <a:t>    public static int medianfinder(int [] theArray)</a:t>
            </a:r>
          </a:p>
          <a:p>
            <a:pPr marL="0" indent="0">
              <a:buNone/>
            </a:pPr>
            <a:r>
              <a:rPr lang="en-US" altLang="en-US" sz="1800"/>
              <a:t>    {</a:t>
            </a:r>
          </a:p>
          <a:p>
            <a:pPr marL="0" indent="0">
              <a:buNone/>
            </a:pPr>
            <a:r>
              <a:rPr lang="en-US" altLang="en-US" sz="1800"/>
              <a:t>    }</a:t>
            </a:r>
          </a:p>
          <a:p>
            <a:pPr marL="0" indent="0">
              <a:buNone/>
            </a:pPr>
            <a:r>
              <a:rPr lang="en-US" altLang="en-US" sz="1800"/>
              <a:t>}</a:t>
            </a:r>
          </a:p>
          <a:p>
            <a:pPr marL="0" indent="0">
              <a:buNone/>
            </a:pPr>
            <a:endParaRPr lang="en-US" altLang="en-US" sz="1800"/>
          </a:p>
        </p:txBody>
      </p:sp>
      <p:sp>
        <p:nvSpPr>
          <p:cNvPr id="4" name="Rounded Rectangular Callout 3"/>
          <p:cNvSpPr/>
          <p:nvPr/>
        </p:nvSpPr>
        <p:spPr>
          <a:xfrm>
            <a:off x="7467600" y="304800"/>
            <a:ext cx="2438400" cy="1066800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aseline="-25000" dirty="0">
                <a:solidFill>
                  <a:srgbClr val="FFFFFF"/>
                </a:solidFill>
                <a:latin typeface="Arial"/>
              </a:rPr>
              <a:t>Shell for the Selection</a:t>
            </a:r>
            <a:r>
              <a:rPr lang="en-US" sz="2400" dirty="0">
                <a:solidFill>
                  <a:srgbClr val="FFFFFF"/>
                </a:solidFill>
                <a:latin typeface="Arial"/>
              </a:rPr>
              <a:t> Sort program.</a:t>
            </a:r>
            <a:endParaRPr lang="en-US" sz="2400" baseline="-25000" dirty="0">
              <a:solidFill>
                <a:srgbClr val="FFFFFF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755461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Learning Objectives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Be able to dry run programs that use arrays</a:t>
            </a:r>
          </a:p>
          <a:p>
            <a:pPr eaLnBrk="1" hangingPunct="1"/>
            <a:r>
              <a:rPr lang="en-US" altLang="en-US" sz="2800"/>
              <a:t>Be able to dry run programs that use arrays.</a:t>
            </a:r>
          </a:p>
          <a:p>
            <a:pPr eaLnBrk="1" hangingPunct="1"/>
            <a:r>
              <a:rPr lang="en-US" altLang="en-US" sz="2800"/>
              <a:t>Understand and be able to implement a Selection Sort.</a:t>
            </a:r>
          </a:p>
        </p:txBody>
      </p:sp>
    </p:spTree>
    <p:extLst>
      <p:ext uri="{BB962C8B-B14F-4D97-AF65-F5344CB8AC3E}">
        <p14:creationId xmlns:p14="http://schemas.microsoft.com/office/powerpoint/2010/main" val="2030929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>
          <a:xfrm>
            <a:off x="2209800" y="381000"/>
            <a:ext cx="7772400" cy="1143000"/>
          </a:xfrm>
        </p:spPr>
        <p:txBody>
          <a:bodyPr/>
          <a:lstStyle/>
          <a:p>
            <a:r>
              <a:rPr lang="en-US" altLang="en-US" dirty="0"/>
              <a:t>Dry Run 1</a:t>
            </a:r>
          </a:p>
        </p:txBody>
      </p:sp>
      <p:sp>
        <p:nvSpPr>
          <p:cNvPr id="36867" name="Rectangle 1"/>
          <p:cNvSpPr>
            <a:spLocks noGrp="1" noChangeArrowheads="1"/>
          </p:cNvSpPr>
          <p:nvPr>
            <p:ph idx="1"/>
          </p:nvPr>
        </p:nvSpPr>
        <p:spPr>
          <a:xfrm>
            <a:off x="265602" y="1577211"/>
            <a:ext cx="11711861" cy="3703578"/>
          </a:xfrm>
          <a:solidFill>
            <a:srgbClr val="F5F5FF"/>
          </a:solidFill>
        </p:spPr>
        <p:txBody>
          <a:bodyPr wrap="none" anchor="ctr">
            <a:spAutoFit/>
          </a:bodyPr>
          <a:lstStyle/>
          <a:p>
            <a:pPr marL="0" indent="0">
              <a:spcBef>
                <a:spcPct val="0"/>
              </a:spcBef>
              <a:buNone/>
            </a:pPr>
            <a:r>
              <a:rPr lang="en-US" altLang="en-US" sz="4400" baseline="-25000" dirty="0">
                <a:solidFill>
                  <a:srgbClr val="000000"/>
                </a:solidFill>
                <a:latin typeface="courier-new"/>
              </a:rPr>
              <a:t>int[] array = { 1, 4, 3, 6 }; 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altLang="en-US" sz="4400" baseline="-25000" dirty="0">
                <a:solidFill>
                  <a:srgbClr val="000000"/>
                </a:solidFill>
                <a:latin typeface="courier-new"/>
              </a:rPr>
              <a:t>int what = 0; 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altLang="en-US" sz="4400" baseline="-25000" dirty="0">
                <a:solidFill>
                  <a:srgbClr val="000000"/>
                </a:solidFill>
                <a:latin typeface="courier-new"/>
              </a:rPr>
              <a:t>// scan the array 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altLang="en-US" sz="4400" baseline="-25000" dirty="0">
                <a:solidFill>
                  <a:srgbClr val="000000"/>
                </a:solidFill>
                <a:latin typeface="courier-new"/>
              </a:rPr>
              <a:t>for ( int index=0; index &lt; </a:t>
            </a:r>
            <a:r>
              <a:rPr lang="en-US" altLang="en-US" sz="4400" baseline="-25000" dirty="0" err="1">
                <a:solidFill>
                  <a:srgbClr val="000000"/>
                </a:solidFill>
                <a:latin typeface="courier-new"/>
              </a:rPr>
              <a:t>array.length</a:t>
            </a:r>
            <a:r>
              <a:rPr lang="en-US" altLang="en-US" sz="4400" baseline="-25000" dirty="0">
                <a:solidFill>
                  <a:srgbClr val="000000"/>
                </a:solidFill>
                <a:latin typeface="courier-new"/>
              </a:rPr>
              <a:t>; index++ ) 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altLang="en-US" sz="4400" baseline="-25000" dirty="0">
                <a:solidFill>
                  <a:srgbClr val="000000"/>
                </a:solidFill>
                <a:latin typeface="courier-new"/>
              </a:rPr>
              <a:t>{ 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altLang="en-US" sz="4400" baseline="-25000" dirty="0">
                <a:solidFill>
                  <a:srgbClr val="000000"/>
                </a:solidFill>
                <a:latin typeface="courier-new"/>
              </a:rPr>
              <a:t>    what = what + array[ index ] ; 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altLang="en-US" sz="4400" baseline="-25000" dirty="0">
                <a:solidFill>
                  <a:srgbClr val="000000"/>
                </a:solidFill>
                <a:latin typeface="courier-new"/>
              </a:rPr>
              <a:t>} 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altLang="en-US" sz="4400" baseline="-25000" dirty="0" err="1">
                <a:solidFill>
                  <a:srgbClr val="000000"/>
                </a:solidFill>
                <a:latin typeface="courier-new"/>
              </a:rPr>
              <a:t>System.out.println</a:t>
            </a:r>
            <a:r>
              <a:rPr lang="en-US" altLang="en-US" sz="4400" baseline="-25000" dirty="0">
                <a:solidFill>
                  <a:srgbClr val="000000"/>
                </a:solidFill>
                <a:latin typeface="courier-new"/>
              </a:rPr>
              <a:t>( what );</a:t>
            </a:r>
            <a:r>
              <a:rPr lang="en-US" altLang="en-US" sz="1800" baseline="-25000" dirty="0">
                <a:latin typeface="Times New Roman" panose="02020603050405020304" pitchFamily="18" charset="0"/>
              </a:rPr>
              <a:t> </a:t>
            </a:r>
            <a:endParaRPr lang="en-US" altLang="en-US" sz="7200" baseline="-250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42078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>
          <a:xfrm>
            <a:off x="2117725" y="533400"/>
            <a:ext cx="7772400" cy="2362200"/>
          </a:xfrm>
        </p:spPr>
        <p:txBody>
          <a:bodyPr/>
          <a:lstStyle/>
          <a:p>
            <a:r>
              <a:rPr lang="en-US" altLang="en-US" sz="3600" dirty="0"/>
              <a:t>2) Fill in the blank in the following code fragment so that each element of the array is assigned twice the value of its index.</a:t>
            </a:r>
          </a:p>
        </p:txBody>
      </p:sp>
      <p:sp>
        <p:nvSpPr>
          <p:cNvPr id="37891" name="Rectangle 1"/>
          <p:cNvSpPr>
            <a:spLocks noGrp="1" noChangeArrowheads="1"/>
          </p:cNvSpPr>
          <p:nvPr>
            <p:ph idx="1"/>
          </p:nvPr>
        </p:nvSpPr>
        <p:spPr>
          <a:xfrm>
            <a:off x="238570" y="2785770"/>
            <a:ext cx="11313070" cy="3252172"/>
          </a:xfrm>
          <a:solidFill>
            <a:srgbClr val="F5F5FF"/>
          </a:solidFill>
        </p:spPr>
        <p:txBody>
          <a:bodyPr wrap="square" anchor="ctr">
            <a:spAutoFit/>
          </a:bodyPr>
          <a:lstStyle/>
          <a:p>
            <a:pPr marL="0" indent="0">
              <a:spcBef>
                <a:spcPct val="0"/>
              </a:spcBef>
              <a:buNone/>
            </a:pPr>
            <a:r>
              <a:rPr lang="en-US" altLang="en-US" sz="4400" baseline="-25000" dirty="0">
                <a:solidFill>
                  <a:srgbClr val="000000"/>
                </a:solidFill>
                <a:latin typeface="courier-new"/>
              </a:rPr>
              <a:t>int[] array = new int[10]; 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altLang="en-US" sz="4400" baseline="-25000" dirty="0">
                <a:solidFill>
                  <a:srgbClr val="000000"/>
                </a:solidFill>
                <a:latin typeface="courier-new"/>
              </a:rPr>
              <a:t>// scan the array 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altLang="en-US" sz="4400" baseline="-25000" dirty="0">
                <a:solidFill>
                  <a:srgbClr val="000000"/>
                </a:solidFill>
                <a:latin typeface="courier-new"/>
              </a:rPr>
              <a:t>for ( int index=0; index &lt; </a:t>
            </a:r>
            <a:r>
              <a:rPr lang="en-US" altLang="en-US" sz="4400" baseline="-25000" dirty="0" err="1">
                <a:solidFill>
                  <a:srgbClr val="000000"/>
                </a:solidFill>
                <a:latin typeface="courier-new"/>
              </a:rPr>
              <a:t>array.length</a:t>
            </a:r>
            <a:r>
              <a:rPr lang="en-US" altLang="en-US" sz="4400" baseline="-25000" dirty="0">
                <a:solidFill>
                  <a:srgbClr val="000000"/>
                </a:solidFill>
                <a:latin typeface="courier-new"/>
              </a:rPr>
              <a:t>; index++ ) 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altLang="en-US" sz="4400" baseline="-25000" dirty="0">
                <a:solidFill>
                  <a:srgbClr val="000000"/>
                </a:solidFill>
                <a:latin typeface="courier-new"/>
              </a:rPr>
              <a:t>{ 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altLang="en-US" sz="4400" baseline="-25000" dirty="0">
                <a:solidFill>
                  <a:srgbClr val="000000"/>
                </a:solidFill>
                <a:latin typeface="courier-new"/>
              </a:rPr>
              <a:t>	_______________________ 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altLang="en-US" sz="4400" baseline="-25000" dirty="0">
                <a:solidFill>
                  <a:srgbClr val="000000"/>
                </a:solidFill>
                <a:latin typeface="courier-new"/>
              </a:rPr>
              <a:t>}</a:t>
            </a:r>
            <a:r>
              <a:rPr lang="en-US" altLang="en-US" sz="1800" baseline="-25000" dirty="0">
                <a:latin typeface="Times New Roman" panose="02020603050405020304" pitchFamily="18" charset="0"/>
              </a:rPr>
              <a:t> </a:t>
            </a:r>
            <a:endParaRPr lang="en-US" altLang="en-US" sz="7200" baseline="-250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15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887913" y="14288"/>
            <a:ext cx="57912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Dry Run 3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533400"/>
            <a:ext cx="8229600" cy="6019800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sz="2000" dirty="0" err="1"/>
              <a:t>int</a:t>
            </a:r>
            <a:r>
              <a:rPr lang="en-US" sz="2000" dirty="0"/>
              <a:t> [] list = { 10, 11, 4, 8, 2 } ;</a:t>
            </a:r>
          </a:p>
          <a:p>
            <a:pPr marL="0" indent="0">
              <a:buNone/>
              <a:defRPr/>
            </a:pPr>
            <a:r>
              <a:rPr lang="en-US" sz="2000" dirty="0"/>
              <a:t>for(</a:t>
            </a:r>
            <a:r>
              <a:rPr lang="en-US" sz="2000" dirty="0" err="1"/>
              <a:t>int</a:t>
            </a:r>
            <a:r>
              <a:rPr lang="en-US" sz="2000" dirty="0"/>
              <a:t> start = 1; start &lt; </a:t>
            </a:r>
            <a:r>
              <a:rPr lang="en-US" sz="2000" dirty="0" err="1"/>
              <a:t>list.length</a:t>
            </a:r>
            <a:r>
              <a:rPr lang="en-US" sz="2000" dirty="0"/>
              <a:t>; start++)</a:t>
            </a:r>
          </a:p>
          <a:p>
            <a:pPr marL="0" indent="0">
              <a:buNone/>
              <a:defRPr/>
            </a:pPr>
            <a:r>
              <a:rPr lang="en-US" sz="2000" dirty="0"/>
              <a:t>  {</a:t>
            </a:r>
          </a:p>
          <a:p>
            <a:pPr marL="0" indent="0">
              <a:buNone/>
              <a:defRPr/>
            </a:pPr>
            <a:r>
              <a:rPr lang="en-US" sz="2000" dirty="0"/>
              <a:t>    </a:t>
            </a:r>
            <a:r>
              <a:rPr lang="en-US" sz="2000" dirty="0" err="1"/>
              <a:t>int</a:t>
            </a:r>
            <a:r>
              <a:rPr lang="en-US" sz="2000" dirty="0"/>
              <a:t> temp = list[start];</a:t>
            </a:r>
          </a:p>
          <a:p>
            <a:pPr marL="0" indent="0">
              <a:buNone/>
              <a:defRPr/>
            </a:pPr>
            <a:r>
              <a:rPr lang="en-US" sz="2000" dirty="0"/>
              <a:t>    </a:t>
            </a:r>
            <a:r>
              <a:rPr lang="en-US" sz="2000" dirty="0" err="1"/>
              <a:t>int</a:t>
            </a:r>
            <a:r>
              <a:rPr lang="en-US" sz="2000" dirty="0"/>
              <a:t> k = start;</a:t>
            </a:r>
          </a:p>
          <a:p>
            <a:pPr marL="0" indent="0">
              <a:buNone/>
              <a:defRPr/>
            </a:pPr>
            <a:r>
              <a:rPr lang="en-US" sz="2000" dirty="0"/>
              <a:t>    while(k &gt; 0 &amp;&amp; list[k-1] &gt; temp)</a:t>
            </a:r>
          </a:p>
          <a:p>
            <a:pPr marL="0" indent="0">
              <a:buNone/>
              <a:defRPr/>
            </a:pPr>
            <a:r>
              <a:rPr lang="en-US" sz="2000" dirty="0"/>
              <a:t>    {</a:t>
            </a:r>
          </a:p>
          <a:p>
            <a:pPr marL="0" indent="0">
              <a:buNone/>
              <a:defRPr/>
            </a:pPr>
            <a:r>
              <a:rPr lang="en-US" sz="2000" dirty="0"/>
              <a:t>      list[k] = list[k-1];</a:t>
            </a:r>
          </a:p>
          <a:p>
            <a:pPr marL="0" indent="0">
              <a:buNone/>
              <a:defRPr/>
            </a:pPr>
            <a:r>
              <a:rPr lang="en-US" sz="2000" dirty="0"/>
              <a:t>      k--;</a:t>
            </a:r>
          </a:p>
          <a:p>
            <a:pPr marL="0" indent="0">
              <a:buNone/>
              <a:defRPr/>
            </a:pPr>
            <a:r>
              <a:rPr lang="en-US" sz="2000" dirty="0"/>
              <a:t>    }</a:t>
            </a:r>
          </a:p>
          <a:p>
            <a:pPr marL="0" indent="0">
              <a:buNone/>
              <a:defRPr/>
            </a:pPr>
            <a:r>
              <a:rPr lang="en-US" sz="2000" dirty="0"/>
              <a:t>    list[k] = temp;</a:t>
            </a:r>
          </a:p>
          <a:p>
            <a:pPr marL="0" indent="0">
              <a:buNone/>
              <a:defRPr/>
            </a:pPr>
            <a:r>
              <a:rPr lang="en-US" sz="2000" dirty="0"/>
              <a:t>  }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dirty="0"/>
              <a:t>for (</a:t>
            </a:r>
            <a:r>
              <a:rPr lang="en-US" sz="2000" dirty="0" err="1"/>
              <a:t>int</a:t>
            </a:r>
            <a:r>
              <a:rPr lang="en-US" sz="2000" dirty="0"/>
              <a:t> s:list)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dirty="0"/>
              <a:t>                </a:t>
            </a:r>
            <a:r>
              <a:rPr lang="en-US" sz="2000" dirty="0" err="1"/>
              <a:t>System.out.print</a:t>
            </a:r>
            <a:r>
              <a:rPr lang="en-US" sz="2000" dirty="0"/>
              <a:t>(s +" ");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dirty="0" err="1"/>
              <a:t>System.out.println</a:t>
            </a:r>
            <a:r>
              <a:rPr lang="en-US" sz="2000" dirty="0"/>
              <a:t>();</a:t>
            </a:r>
          </a:p>
          <a:p>
            <a:pPr marL="0" indent="0">
              <a:buNone/>
              <a:defRPr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572017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6629400" y="274638"/>
            <a:ext cx="3581400" cy="1143000"/>
          </a:xfrm>
        </p:spPr>
        <p:txBody>
          <a:bodyPr/>
          <a:lstStyle/>
          <a:p>
            <a:pPr eaLnBrk="1" hangingPunct="1"/>
            <a:r>
              <a:rPr lang="en-US" altLang="en-US" sz="4000" dirty="0"/>
              <a:t>Dry Run 4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457200"/>
            <a:ext cx="5715000" cy="6400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/>
              <a:t>    public static void main (String [] args)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/>
              <a:t>    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/>
              <a:t>        int [] a = { 10, 11, 4, 8, 2 } 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/>
              <a:t>        int out, in, min;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/>
              <a:t>        int dummy;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/>
              <a:t>        for (out=0; out&lt;a.length-1; out++)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/>
              <a:t>        {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/>
              <a:t>            min = out;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/>
              <a:t>            for(in=out+1; in&lt;a.length; in++)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/>
              <a:t>                if(a[in] &lt; a[min] )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/>
              <a:t>                    min = in;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/>
              <a:t>            dummy = a[out];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/>
              <a:t>            a[out] = a[min];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/>
              <a:t>            a[min] = dummy;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/>
              <a:t>            for (int s:a)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/>
              <a:t>                System.out.print(s +" ");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/>
              <a:t>            System.out.println();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/>
              <a:t>        } // end for(out)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/>
              <a:t>    }</a:t>
            </a:r>
          </a:p>
        </p:txBody>
      </p:sp>
    </p:spTree>
    <p:extLst>
      <p:ext uri="{BB962C8B-B14F-4D97-AF65-F5344CB8AC3E}">
        <p14:creationId xmlns:p14="http://schemas.microsoft.com/office/powerpoint/2010/main" val="40747328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Selection sort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How it works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Example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Low		High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2  6  8  3  15  1  7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Stability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Speed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Your turn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High		Low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8  2  5  3  9  4  6  1  7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Check, mark, switch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Not stable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O(n</a:t>
            </a:r>
            <a:r>
              <a:rPr lang="en-US" altLang="en-US" baseline="30000"/>
              <a:t>2</a:t>
            </a:r>
            <a:r>
              <a:rPr lang="en-US" altLang="en-US"/>
              <a:t>)</a:t>
            </a:r>
          </a:p>
          <a:p>
            <a:pPr eaLnBrk="1" hangingPunct="1">
              <a:lnSpc>
                <a:spcPct val="90000"/>
              </a:lnSpc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5139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  <p:bldP spid="717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Selection Sort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143000"/>
            <a:ext cx="8229600" cy="5486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/>
              <a:t>	//a is the array name,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/>
              <a:t>	// nElems = the number of elements being sorted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/>
              <a:t>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/>
              <a:t>	int out, in, min;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/>
              <a:t>	int dummy; // If sorting an array of ints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/>
              <a:t>	for(out=0; out&lt;nElems-1; out++) // outer loop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/>
              <a:t>	{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/>
              <a:t>		min = out; // minimum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/>
              <a:t>		for(in=out+1; in&lt;nElems; in++) // inner loop 				if(a[in] &lt; a[min] ) // Check if min greater,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/>
              <a:t>				min = in; // Mark,  we have a new min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/>
              <a:t>		dummy = a[out]; //Switch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/>
              <a:t>		a[out] = a[min];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/>
              <a:t>		a[min] = dummy;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/>
              <a:t>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/>
              <a:t>	} // end for(out)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18387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0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0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0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0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07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07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07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07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07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07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7162800" y="838200"/>
            <a:ext cx="3048000" cy="2057400"/>
          </a:xfrm>
        </p:spPr>
        <p:txBody>
          <a:bodyPr/>
          <a:lstStyle/>
          <a:p>
            <a:pPr eaLnBrk="1" hangingPunct="1"/>
            <a:r>
              <a:rPr lang="en-US" altLang="en-US" sz="3200"/>
              <a:t>First Program Check for Understanding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381000"/>
            <a:ext cx="7620000" cy="6324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600"/>
              <a:t>import java.util.Scanner; // program uses class Scanner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600"/>
              <a:t>public class SelectionSort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600"/>
              <a:t>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600"/>
              <a:t>    public static void main(String args[])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600"/>
              <a:t>    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600"/>
              <a:t>        String[] names = new String[5];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600"/>
              <a:t>        String name;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600"/>
              <a:t>        // create Scanner to obtain input from command window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600"/>
              <a:t>        Scanner input = new Scanner( System.in );   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600"/>
              <a:t>     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600"/>
              <a:t>        for (int count = 0 ; count &lt; names.length; count++)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600"/>
              <a:t>        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600"/>
              <a:t>            System.out.println("Please enter a name");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600"/>
              <a:t>            names[count] = input.next();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600"/>
              <a:t>        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600"/>
              <a:t>        for (int j=0; j&lt;names.length; j++)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600"/>
              <a:t>        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600"/>
              <a:t>            System.out.println(names[j]);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600"/>
              <a:t>        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600" b="1"/>
              <a:t>       //Insert Sort Code here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160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600"/>
              <a:t>        System.out.println("The names ...");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600"/>
              <a:t>        for (String temp: names) // For each String temp in the array names.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600"/>
              <a:t>            System.out.println(temp);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600"/>
              <a:t>    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600"/>
              <a:t>}</a:t>
            </a:r>
          </a:p>
        </p:txBody>
      </p:sp>
      <p:sp>
        <p:nvSpPr>
          <p:cNvPr id="45060" name="AutoShape 4"/>
          <p:cNvSpPr>
            <a:spLocks noChangeArrowheads="1"/>
          </p:cNvSpPr>
          <p:nvPr/>
        </p:nvSpPr>
        <p:spPr bwMode="auto">
          <a:xfrm>
            <a:off x="6972300" y="2900363"/>
            <a:ext cx="3429000" cy="2381250"/>
          </a:xfrm>
          <a:prstGeom prst="wedgeRoundRectCallout">
            <a:avLst>
              <a:gd name="adj1" fmla="val -63949"/>
              <a:gd name="adj2" fmla="val 18505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800">
                <a:solidFill>
                  <a:srgbClr val="000000"/>
                </a:solidFill>
              </a:rPr>
              <a:t>Enter this into BlueJ and test to make sure it is sorting.</a:t>
            </a:r>
          </a:p>
        </p:txBody>
      </p:sp>
    </p:spTree>
    <p:extLst>
      <p:ext uri="{BB962C8B-B14F-4D97-AF65-F5344CB8AC3E}">
        <p14:creationId xmlns:p14="http://schemas.microsoft.com/office/powerpoint/2010/main" val="2196082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22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22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22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22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229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229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229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229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229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229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229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229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229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229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2291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2291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2291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2291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12291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12291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12291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12291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12291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12291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12291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12291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12291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12291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 nodeType="clickPar">
                      <p:stCondLst>
                        <p:cond delay="indefinite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12291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12291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1057</Words>
  <Application>Microsoft Office PowerPoint</Application>
  <PresentationFormat>Widescreen</PresentationFormat>
  <Paragraphs>148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courier-new</vt:lpstr>
      <vt:lpstr>Times New Roman</vt:lpstr>
      <vt:lpstr>Default Design</vt:lpstr>
      <vt:lpstr>1_Default Design</vt:lpstr>
      <vt:lpstr> Array Review Selection Sort</vt:lpstr>
      <vt:lpstr>Learning Objectives</vt:lpstr>
      <vt:lpstr>Dry Run 1</vt:lpstr>
      <vt:lpstr>2) Fill in the blank in the following code fragment so that each element of the array is assigned twice the value of its index.</vt:lpstr>
      <vt:lpstr>Dry Run 3</vt:lpstr>
      <vt:lpstr>Dry Run 4</vt:lpstr>
      <vt:lpstr>Selection sort</vt:lpstr>
      <vt:lpstr>Selection Sort</vt:lpstr>
      <vt:lpstr>First Program Check for Understanding</vt:lpstr>
      <vt:lpstr>Selection Sort Program </vt:lpstr>
      <vt:lpstr>PowerPoint Presentation</vt:lpstr>
    </vt:vector>
  </TitlesOfParts>
  <Company>SKPS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Array Review Selection Sort</dc:title>
  <dc:creator>Greg Smith</dc:creator>
  <cp:lastModifiedBy>Greg Smith</cp:lastModifiedBy>
  <cp:revision>3</cp:revision>
  <cp:lastPrinted>2020-01-14T18:46:41Z</cp:lastPrinted>
  <dcterms:created xsi:type="dcterms:W3CDTF">2019-01-07T18:50:21Z</dcterms:created>
  <dcterms:modified xsi:type="dcterms:W3CDTF">2020-01-14T18:54:16Z</dcterms:modified>
</cp:coreProperties>
</file>