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  <p:sldMasterId id="2147483749" r:id="rId3"/>
    <p:sldMasterId id="2147483762" r:id="rId4"/>
  </p:sldMasterIdLst>
  <p:notesMasterIdLst>
    <p:notesMasterId r:id="rId44"/>
  </p:notesMasterIdLst>
  <p:handoutMasterIdLst>
    <p:handoutMasterId r:id="rId45"/>
  </p:handoutMasterIdLst>
  <p:sldIdLst>
    <p:sldId id="256" r:id="rId5"/>
    <p:sldId id="319" r:id="rId6"/>
    <p:sldId id="321" r:id="rId7"/>
    <p:sldId id="322" r:id="rId8"/>
    <p:sldId id="323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24" r:id="rId18"/>
    <p:sldId id="315" r:id="rId19"/>
    <p:sldId id="316" r:id="rId20"/>
    <p:sldId id="325" r:id="rId21"/>
    <p:sldId id="326" r:id="rId22"/>
    <p:sldId id="257" r:id="rId23"/>
    <p:sldId id="258" r:id="rId24"/>
    <p:sldId id="329" r:id="rId25"/>
    <p:sldId id="334" r:id="rId26"/>
    <p:sldId id="335" r:id="rId27"/>
    <p:sldId id="331" r:id="rId28"/>
    <p:sldId id="332" r:id="rId29"/>
    <p:sldId id="333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70BE6-323E-4ABC-99F2-073C252197A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9C714-C23C-4B4D-B628-7D0C6E10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3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E7F29-993B-49D6-9943-4ACCFA660BF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A2F9-FC2A-4EF7-99ED-D148B29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Science/Engineering: ETS1A: Defining and Delimiting an Engineering Problem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Literacy: Summarizing the required specifications and constraints.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57995-32F6-48A2-A5D6-0A7B795239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53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Science/Engineering: ETS1B: Developing Possible Solutions.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DF9BE-18B3-4C37-9258-4558FC4A1B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1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Science/Engineering: ETS1B: Developing Possible Solutions.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Technology: ISTE 1: Creativity and Innovation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0F5EE-F1C8-48CF-8BD2-02F37F812C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7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Science/Engineering: ETS1B: Developing Possible Solutions.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Technology: ISTE 3: Research and information fluency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3DE6E-3726-4D62-AD3A-59E725228A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90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Science/Engineering: ETS1B: Developing Possible Solutions.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A75A8-C292-4B03-9BF8-2B01CC97E3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4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7100"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Science/Engineering: ETS1B: Developing Possible Solutions</a:t>
            </a:r>
          </a:p>
          <a:p>
            <a:pPr defTabSz="927100"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Science/Engineering:  ETS1C: Optimizing the Design Solution</a:t>
            </a:r>
          </a:p>
          <a:p>
            <a:pPr defTabSz="927100"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Technology: Critical thinking, problem solving and decision making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6DC65-07DF-4C95-8C78-26935B0873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49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Science/Engineering: ETS1B/C.  Developing Possible Solutions/ Optimizing the Design Solution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Technology: ISTE 6.  Technology operations and concepts.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E1BEC-7B9B-48A9-9DEF-8B3E255C22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07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Science/Engineering: ETS1B/C.  Developing Possible Solutions/ Optimizing the Design Solution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Technology: ISTE 6.  Technology operations and concepts.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Math: Number and quantity, algebra (Formulas in spreadsheet)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2CF0D-7B3F-4C52-8EF0-C936F5EC36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44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Science/Engineering: ETS1B/C.  Developing Possible Solutions/ Optimizing the Design Solution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Technology: ISTE 4. Critical thinking, problem solving and decision making.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7F757-417A-440D-B1CF-938AE5217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4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97E9B-D996-49EC-B555-785DD64C948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4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0D5AA-78BA-476B-A241-273422FF4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2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A76A-DBB4-40BC-B567-384A1CDA5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36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D1B27-9DBF-47D2-8435-F00CF44C4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39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8D83-CCE7-448B-B20F-43EEAF1E9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082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C515-16F5-4A75-B170-1B9396C96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9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85EDE-8997-4428-9D41-0028F8251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7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3786-9879-469A-AD7E-48AC7DECB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79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12DA-31D1-4775-A492-6C3AD869E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53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F741D-1CF4-4872-AD00-E6633E128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71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5B5A-1E8B-479C-9D28-C583C643B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279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4ABD-E368-4A46-9635-7F3B6C7A8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099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41C3-1C60-4542-9AE9-3752BA9B3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060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511D-08FC-4ECA-8E45-76B36ADA5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690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5999-2D47-4F1B-8B65-164260BE31CC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0CAE-067A-4E71-B89C-C1BC71786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40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8936-6A82-42BF-BD84-B02C054C5123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005A-F0F0-4621-B58A-54FA0624E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846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8D37-9FB2-4D1B-949C-8C74465C34D0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B931-D63D-458F-A6B5-6513900FA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165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1FBA-B31C-4EEE-A277-8AA92EF72114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C35D-27C6-4053-8E23-160FFC77C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88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BC50-5769-465D-BED8-54694266976E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22FF-53E8-4769-A9BE-5062CEEC7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475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EDED-F0B1-4915-BFE5-36A1708D74B8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43D1-4C57-4959-8DB1-DF7C0241C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482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EB00-B4F3-4618-B002-C0A944324250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7EC2-BD61-483C-8825-4EE29B07E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45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BEEC-CAA9-4856-B928-33DECCCC971C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88E6-110B-4DD0-BFA0-CE73FE054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182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4A5D-59C3-4FC8-8452-050179FC7449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778F-385A-44CC-9D90-292D77A15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065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0749-F708-4DEF-A08F-4C0899ECA319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43DB-9696-4D6B-A1FD-132F9F7B8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692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3CE7-C7C8-4CEB-86AC-E247B4712F3A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7DA6-1E69-4292-8C29-7771F9CDD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016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0AE5-503D-46E7-A34C-B2561129BA02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C058-4253-46E2-9F69-5D54EDC47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54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49DF-4E19-4BDF-A4C9-15B9E8B0370E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96EE-6A32-47E6-9FA7-51D35D883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48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878A-5EBB-4DFA-8438-8B840656E70C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2E07-3CA5-4310-88B6-06F81595A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48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8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DA6-9D40-4E9A-8AB9-FE694A758710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BA86-9BDD-40EE-96C6-5CBCC26F6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037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45DE-4919-447D-A674-25366D35E850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04E3-3F54-4736-BC7C-5F5EA2082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20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9D3C-4348-4AB1-B4B1-F69C7021EF93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F702-D73D-41CB-8855-E01BE230B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636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00B6-0C24-4B5A-872C-2B3701E1CAF7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2C40-548D-41E1-B40B-2D5B560CC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585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9C30-BA30-4724-BCCA-E0F80F2C1670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0852-22B6-4BD4-B512-04B155565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67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AEF8-0EB9-4F79-BF48-0DC6EB9EE061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A4B2-2E8D-4CB1-A80D-3CEB0AD47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722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E7D7-6BED-4F52-8AEF-E3ABD0779C7C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CA25-DFDD-4AC0-81B3-0C89F4AD5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472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9AE3-6499-49EC-900C-B881D5EDD466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9261-AE51-417D-854B-C47D70A86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345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6B55-50D9-416D-AB70-C362FB34E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28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6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0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88DE-7A4F-4C21-A661-FA480713CB1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F743-9CE1-4811-9425-8926E9C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6CCE54-61C5-4BD9-BDAD-72889C69B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5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C12FE7-D2A9-40E2-91E4-114A1BCD593D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909485-8CC8-4050-9352-A0E14A1C6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5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3583A4-1780-411B-BF10-44088D972F62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C88318D-5D45-4875-96BC-7D745974B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6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A8daR6qBw3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mithcsrobot.weebly.com/" TargetMode="Externa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38" y="279215"/>
            <a:ext cx="6826122" cy="110211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Robotics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621" y="3602037"/>
            <a:ext cx="4933566" cy="2397929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Introductions</a:t>
            </a:r>
          </a:p>
          <a:p>
            <a:r>
              <a:rPr lang="en-US" sz="2800" dirty="0" smtClean="0"/>
              <a:t>Vision for the Course</a:t>
            </a:r>
          </a:p>
          <a:p>
            <a:r>
              <a:rPr lang="en-US" sz="2800" dirty="0" smtClean="0"/>
              <a:t>Schedule for the Year</a:t>
            </a:r>
          </a:p>
          <a:p>
            <a:r>
              <a:rPr lang="en-US" sz="2800" dirty="0" smtClean="0"/>
              <a:t>Grading</a:t>
            </a:r>
          </a:p>
          <a:p>
            <a:r>
              <a:rPr lang="en-US" sz="2800" dirty="0" smtClean="0"/>
              <a:t>Setup Engineering Notebooks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725" y="636376"/>
            <a:ext cx="3797844" cy="23146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2793" y="1468438"/>
            <a:ext cx="6142607" cy="45315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Introductions: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Name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Goal </a:t>
            </a:r>
            <a:r>
              <a:rPr lang="en-US" sz="2400" dirty="0">
                <a:solidFill>
                  <a:schemeClr val="tx1"/>
                </a:solidFill>
              </a:rPr>
              <a:t>for the </a:t>
            </a:r>
            <a:r>
              <a:rPr lang="en-US" sz="2400" dirty="0" smtClean="0">
                <a:solidFill>
                  <a:schemeClr val="tx1"/>
                </a:solidFill>
              </a:rPr>
              <a:t>year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Roles you would like to have on a team(Mechanical Engineer, Software Engineer, Electrical Engineer, Engineering Manager, Anything the team needs),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Time you can and are willing to work on the Robot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Autonomous Score Achievement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8026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Autonomous score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Incorporate </a:t>
            </a:r>
            <a:r>
              <a:rPr lang="en-US" altLang="en-US" sz="2400" b="1" dirty="0" smtClean="0"/>
              <a:t>training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in programming in </a:t>
            </a:r>
            <a:r>
              <a:rPr lang="en-US" altLang="en-US" sz="2400" dirty="0" err="1"/>
              <a:t>RobotC</a:t>
            </a:r>
            <a:endParaRPr lang="en-US" altLang="en-US" sz="24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Some for 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More for programmers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Have </a:t>
            </a:r>
            <a:r>
              <a:rPr lang="en-US" altLang="en-US" sz="2400" b="1" dirty="0"/>
              <a:t>running drive trains</a:t>
            </a:r>
            <a:r>
              <a:rPr lang="en-US" altLang="en-US" sz="2400" dirty="0"/>
              <a:t> for the programmers by the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 week of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VEX </a:t>
            </a:r>
            <a:r>
              <a:rPr lang="en-US" altLang="en-US" sz="1800" dirty="0" err="1" smtClean="0"/>
              <a:t>Squarebot</a:t>
            </a:r>
            <a:r>
              <a:rPr lang="en-US" altLang="en-US" sz="1800" dirty="0" smtClean="0"/>
              <a:t> or </a:t>
            </a:r>
            <a:r>
              <a:rPr lang="en-US" altLang="en-US" sz="1800" dirty="0" err="1" smtClean="0"/>
              <a:t>Clawbot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for rookie teams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/>
              <a:t>Always</a:t>
            </a:r>
            <a:r>
              <a:rPr lang="en-US" altLang="en-US" sz="2400" dirty="0"/>
              <a:t> have a running test bed for programmers and drivers!!!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Create in-house challenges based on this years challenge.</a:t>
            </a:r>
          </a:p>
        </p:txBody>
      </p:sp>
    </p:spTree>
    <p:extLst>
      <p:ext uri="{BB962C8B-B14F-4D97-AF65-F5344CB8AC3E}">
        <p14:creationId xmlns:p14="http://schemas.microsoft.com/office/powerpoint/2010/main" val="18073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2788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To be Captain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" y="762000"/>
            <a:ext cx="11313622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Incorporating </a:t>
            </a:r>
            <a:r>
              <a:rPr lang="en-US" altLang="en-US" sz="2400" b="1" u="sng" dirty="0"/>
              <a:t>Scrum</a:t>
            </a:r>
            <a:r>
              <a:rPr lang="en-US" altLang="en-US" sz="2400" dirty="0"/>
              <a:t> (an Agile Product Development strategy) into the engineering design cycle this season to help create quality products more rapidly.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Maintain an excellent Engineering Journal.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Document the journey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Update at least twice a week: Monday’s and Fridays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At least one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Have teams create </a:t>
            </a:r>
            <a:r>
              <a:rPr lang="en-US" altLang="en-US" sz="2400" b="1" dirty="0"/>
              <a:t>a rigorous method for evaluating their design that can also be used for scouting</a:t>
            </a:r>
            <a:r>
              <a:rPr lang="en-US" altLang="en-US" sz="2400" dirty="0"/>
              <a:t> other teams.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Practice, practice, practice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Plan for anything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Take advantage of open lab times.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/>
              <a:t>Always</a:t>
            </a:r>
            <a:r>
              <a:rPr lang="en-US" altLang="en-US" sz="2400" dirty="0"/>
              <a:t> have a running test bed for programmers and drivers!!!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826" y="-239713"/>
            <a:ext cx="8054975" cy="1143001"/>
          </a:xfrm>
        </p:spPr>
        <p:txBody>
          <a:bodyPr/>
          <a:lstStyle/>
          <a:p>
            <a:pPr eaLnBrk="1" hangingPunct="1"/>
            <a:r>
              <a:rPr lang="en-US" altLang="en-US" smtClean="0"/>
              <a:t>Grading for Robotics Projects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389" y="685800"/>
            <a:ext cx="9568411" cy="5943600"/>
          </a:xfrm>
        </p:spPr>
        <p:txBody>
          <a:bodyPr/>
          <a:lstStyle/>
          <a:p>
            <a:pPr lvl="0"/>
            <a:r>
              <a:rPr lang="en-US" sz="1800" u="sng" dirty="0"/>
              <a:t>To get a ‘B’ in the class complete the following</a:t>
            </a:r>
            <a:endParaRPr lang="en-US" sz="2800" dirty="0"/>
          </a:p>
          <a:p>
            <a:pPr lvl="1"/>
            <a:r>
              <a:rPr lang="en-US" sz="1600" dirty="0"/>
              <a:t>Engineering Notebooks (10 points / week)</a:t>
            </a:r>
            <a:endParaRPr lang="en-US" sz="2400" dirty="0"/>
          </a:p>
          <a:p>
            <a:pPr lvl="2"/>
            <a:r>
              <a:rPr lang="en-US" sz="1400" dirty="0"/>
              <a:t>Tasks, activities, pictures, reflections for the week.</a:t>
            </a:r>
            <a:endParaRPr lang="en-US" sz="2000" dirty="0"/>
          </a:p>
          <a:p>
            <a:pPr lvl="1"/>
            <a:r>
              <a:rPr lang="en-US" sz="1600" dirty="0"/>
              <a:t>Add Value/Participation (10 points per week)</a:t>
            </a:r>
            <a:endParaRPr lang="en-US" sz="2400" dirty="0"/>
          </a:p>
          <a:p>
            <a:pPr lvl="1"/>
            <a:r>
              <a:rPr lang="en-US" sz="1600" dirty="0"/>
              <a:t>Activities ( 5 – 50 points each)</a:t>
            </a:r>
            <a:endParaRPr lang="en-US" sz="2400" dirty="0"/>
          </a:p>
          <a:p>
            <a:pPr lvl="1"/>
            <a:r>
              <a:rPr lang="en-US" sz="1600" dirty="0" smtClean="0"/>
              <a:t>Setup Dec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(</a:t>
            </a:r>
            <a:r>
              <a:rPr lang="en-US" sz="1600" dirty="0"/>
              <a:t>10) Dec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tournament </a:t>
            </a:r>
            <a:r>
              <a:rPr lang="en-US" sz="1600" dirty="0"/>
              <a:t>(20) and Dec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 </a:t>
            </a:r>
            <a:r>
              <a:rPr lang="en-US" sz="1600" dirty="0"/>
              <a:t>Cleanup (10) points)</a:t>
            </a:r>
            <a:endParaRPr lang="en-US" sz="2400" dirty="0"/>
          </a:p>
          <a:p>
            <a:pPr lvl="1"/>
            <a:r>
              <a:rPr lang="en-US" sz="1600" dirty="0"/>
              <a:t>January </a:t>
            </a:r>
            <a:r>
              <a:rPr lang="en-US" sz="1600" dirty="0" smtClean="0"/>
              <a:t>26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Setup and Host (10), January </a:t>
            </a:r>
            <a:r>
              <a:rPr lang="en-US" sz="1600" dirty="0" smtClean="0"/>
              <a:t>27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Tournament (20), January 28</a:t>
            </a:r>
            <a:r>
              <a:rPr lang="en-US" sz="1600" baseline="30000" dirty="0"/>
              <a:t>th</a:t>
            </a:r>
            <a:r>
              <a:rPr lang="en-US" sz="1600" dirty="0"/>
              <a:t> Cleanup (10)</a:t>
            </a:r>
            <a:endParaRPr lang="en-US" sz="2400" dirty="0"/>
          </a:p>
          <a:p>
            <a:pPr lvl="0"/>
            <a:r>
              <a:rPr lang="en-US" sz="1800" u="sng" dirty="0"/>
              <a:t>To get an ‘A’ in class you will need to complete one of the following ‘Above and Beyond’ activities </a:t>
            </a:r>
            <a:r>
              <a:rPr lang="en-US" sz="1800" b="1" u="sng" dirty="0" smtClean="0"/>
              <a:t>every </a:t>
            </a:r>
            <a:r>
              <a:rPr lang="en-US" sz="1800" b="1" u="sng" dirty="0"/>
              <a:t>six weeks</a:t>
            </a:r>
            <a:r>
              <a:rPr lang="en-US" sz="1800" u="sng" dirty="0"/>
              <a:t>.</a:t>
            </a:r>
            <a:endParaRPr lang="en-US" sz="2800" dirty="0"/>
          </a:p>
          <a:p>
            <a:pPr lvl="1"/>
            <a:r>
              <a:rPr lang="en-US" sz="1600" dirty="0" smtClean="0"/>
              <a:t>Outreach</a:t>
            </a:r>
            <a:endParaRPr lang="en-US" sz="2400" dirty="0"/>
          </a:p>
          <a:p>
            <a:pPr lvl="1"/>
            <a:r>
              <a:rPr lang="en-US" sz="1600" dirty="0"/>
              <a:t>Help at October In-service</a:t>
            </a:r>
            <a:endParaRPr lang="en-US" sz="2400" dirty="0"/>
          </a:p>
          <a:p>
            <a:pPr lvl="1"/>
            <a:r>
              <a:rPr lang="en-US" sz="1600" dirty="0"/>
              <a:t>Help at Concessions/Fund raising activity.</a:t>
            </a:r>
            <a:endParaRPr lang="en-US" sz="2400" dirty="0"/>
          </a:p>
          <a:p>
            <a:pPr lvl="1"/>
            <a:r>
              <a:rPr lang="en-US" sz="1600" dirty="0"/>
              <a:t>Help with new VEX Team(s) outside of West High.</a:t>
            </a:r>
            <a:endParaRPr lang="en-US" sz="2400" dirty="0"/>
          </a:p>
          <a:p>
            <a:pPr lvl="1"/>
            <a:r>
              <a:rPr lang="en-US" sz="1600" dirty="0"/>
              <a:t>Help FIRST LEGO League/ </a:t>
            </a:r>
            <a:r>
              <a:rPr lang="en-US" sz="1600" dirty="0" err="1"/>
              <a:t>VEXiQ</a:t>
            </a:r>
            <a:r>
              <a:rPr lang="en-US" sz="1600" dirty="0"/>
              <a:t> team(s)</a:t>
            </a:r>
            <a:endParaRPr lang="en-US" sz="2400" dirty="0"/>
          </a:p>
          <a:p>
            <a:pPr lvl="0"/>
            <a:r>
              <a:rPr lang="en-US" sz="1800" dirty="0"/>
              <a:t>Time spent outside of class on robot, Three hours per 6 weeks. </a:t>
            </a:r>
            <a:endParaRPr lang="en-US" sz="2800" dirty="0"/>
          </a:p>
          <a:p>
            <a:pPr lvl="0"/>
            <a:r>
              <a:rPr lang="en-US" sz="1800" dirty="0"/>
              <a:t>Submit a quality VEX ‘Online Challenge’ entry.</a:t>
            </a:r>
            <a:endParaRPr lang="en-US" sz="2800" dirty="0"/>
          </a:p>
          <a:p>
            <a:pPr lvl="0"/>
            <a:r>
              <a:rPr lang="en-US" sz="1800" dirty="0"/>
              <a:t>WORK MUST BE DOCUMENTED IN </a:t>
            </a:r>
            <a:r>
              <a:rPr lang="en-US" sz="1800" dirty="0" smtClean="0"/>
              <a:t>YOUR </a:t>
            </a:r>
            <a:r>
              <a:rPr lang="en-US" sz="1800" dirty="0"/>
              <a:t>ENGINEERING NOTEBOOK.</a:t>
            </a:r>
            <a:endParaRPr lang="en-US" sz="2800" dirty="0"/>
          </a:p>
          <a:p>
            <a:pPr lvl="0"/>
            <a:r>
              <a:rPr lang="en-US" sz="1800" dirty="0"/>
              <a:t>… If you have a proposal, check with Smith.</a:t>
            </a:r>
            <a:endParaRPr lang="en-US" sz="2800" dirty="0"/>
          </a:p>
          <a:p>
            <a:pPr eaLnBrk="1" hangingPunct="1"/>
            <a:endParaRPr lang="en-US" altLang="en-US" sz="14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866313" y="685800"/>
            <a:ext cx="4654636" cy="115405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Everyone needs to have a journal!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Once teams are determined, if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you are updating the ‘Team’ journal you do not need a separate individual journal.</a:t>
            </a:r>
          </a:p>
        </p:txBody>
      </p:sp>
    </p:spTree>
    <p:extLst>
      <p:ext uri="{BB962C8B-B14F-4D97-AF65-F5344CB8AC3E}">
        <p14:creationId xmlns:p14="http://schemas.microsoft.com/office/powerpoint/2010/main" val="1594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Grading Scale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‘A’		90%+</a:t>
            </a:r>
          </a:p>
          <a:p>
            <a:pPr eaLnBrk="1" hangingPunct="1"/>
            <a:r>
              <a:rPr lang="en-US" altLang="en-US" smtClean="0"/>
              <a:t>‘B’		80 – 89 %</a:t>
            </a:r>
          </a:p>
          <a:p>
            <a:pPr eaLnBrk="1" hangingPunct="1"/>
            <a:r>
              <a:rPr lang="en-US" altLang="en-US" smtClean="0"/>
              <a:t>‘C’		70 – 79%</a:t>
            </a:r>
          </a:p>
          <a:p>
            <a:pPr eaLnBrk="1" hangingPunct="1"/>
            <a:r>
              <a:rPr lang="en-US" altLang="en-US" smtClean="0"/>
              <a:t>‘D’		60 – 69 %</a:t>
            </a:r>
          </a:p>
          <a:p>
            <a:pPr eaLnBrk="1" hangingPunct="1"/>
            <a:r>
              <a:rPr lang="en-US" altLang="en-US" smtClean="0"/>
              <a:t>‘F’		Below 60%</a:t>
            </a:r>
          </a:p>
        </p:txBody>
      </p:sp>
    </p:spTree>
    <p:extLst>
      <p:ext uri="{BB962C8B-B14F-4D97-AF65-F5344CB8AC3E}">
        <p14:creationId xmlns:p14="http://schemas.microsoft.com/office/powerpoint/2010/main" val="3585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7086600" cy="1295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Log in and Create  Class Folder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62150" y="1447800"/>
            <a:ext cx="8477250" cy="5105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 onto the network</a:t>
            </a:r>
          </a:p>
          <a:p>
            <a:pPr lvl="1" eaLnBrk="1" hangingPunct="1"/>
            <a:r>
              <a:rPr lang="en-US" altLang="en-US" sz="2000" dirty="0"/>
              <a:t>Your </a:t>
            </a:r>
            <a:r>
              <a:rPr lang="en-US" altLang="en-US" sz="2000" b="1" dirty="0"/>
              <a:t>log in number</a:t>
            </a:r>
            <a:r>
              <a:rPr lang="en-US" altLang="en-US" sz="2000" dirty="0"/>
              <a:t> is on your </a:t>
            </a:r>
            <a:r>
              <a:rPr lang="en-US" altLang="en-US" sz="2000" b="1" dirty="0"/>
              <a:t>student ID number</a:t>
            </a:r>
          </a:p>
          <a:p>
            <a:pPr lvl="1" eaLnBrk="1" hangingPunct="1"/>
            <a:r>
              <a:rPr lang="en-US" altLang="en-US" sz="2000" dirty="0"/>
              <a:t>Your password is your </a:t>
            </a:r>
            <a:r>
              <a:rPr lang="en-US" altLang="en-US" sz="2000" b="1" dirty="0"/>
              <a:t>First Initial Last Initial Birthdate</a:t>
            </a:r>
            <a:r>
              <a:rPr lang="en-US" altLang="en-US" sz="2000" dirty="0"/>
              <a:t>.</a:t>
            </a:r>
          </a:p>
          <a:p>
            <a:pPr lvl="1" eaLnBrk="1" hangingPunct="1"/>
            <a:r>
              <a:rPr lang="en-US" altLang="en-US" sz="2000" dirty="0"/>
              <a:t>Example</a:t>
            </a:r>
          </a:p>
          <a:p>
            <a:pPr lvl="2" eaLnBrk="1" hangingPunct="1"/>
            <a:r>
              <a:rPr lang="en-US" altLang="en-US" sz="1600" dirty="0"/>
              <a:t>Susie </a:t>
            </a:r>
            <a:r>
              <a:rPr lang="en-US" altLang="en-US" sz="1600" dirty="0" err="1"/>
              <a:t>Kalahan</a:t>
            </a:r>
            <a:r>
              <a:rPr lang="en-US" altLang="en-US" sz="1600" dirty="0"/>
              <a:t> 1/1/2002</a:t>
            </a:r>
          </a:p>
          <a:p>
            <a:pPr lvl="2" eaLnBrk="1" hangingPunct="1"/>
            <a:r>
              <a:rPr lang="en-US" altLang="en-US" sz="1600" dirty="0"/>
              <a:t>sk112002</a:t>
            </a:r>
          </a:p>
          <a:p>
            <a:pPr lvl="2" eaLnBrk="1" hangingPunct="1"/>
            <a:r>
              <a:rPr lang="en-US" altLang="en-US" sz="1600" dirty="0"/>
              <a:t>Jose Mahindra  10/15/2001</a:t>
            </a:r>
          </a:p>
          <a:p>
            <a:pPr lvl="2" eaLnBrk="1" hangingPunct="1"/>
            <a:r>
              <a:rPr lang="en-US" altLang="en-US" sz="1600" dirty="0"/>
              <a:t>jm10152001</a:t>
            </a:r>
          </a:p>
          <a:p>
            <a:pPr eaLnBrk="1" hangingPunct="1"/>
            <a:r>
              <a:rPr lang="en-US" altLang="en-US" sz="2400" dirty="0"/>
              <a:t>Open </a:t>
            </a:r>
            <a:r>
              <a:rPr lang="en-US" altLang="en-US" sz="2400" dirty="0" err="1"/>
              <a:t>YourName</a:t>
            </a:r>
            <a:r>
              <a:rPr lang="en-US" altLang="en-US" sz="2400" dirty="0"/>
              <a:t> Folder</a:t>
            </a:r>
          </a:p>
          <a:p>
            <a:pPr lvl="1" eaLnBrk="1" hangingPunct="1"/>
            <a:r>
              <a:rPr lang="en-US" altLang="en-US" sz="2000" dirty="0"/>
              <a:t>In to top left of the desktop</a:t>
            </a:r>
          </a:p>
          <a:p>
            <a:pPr lvl="1" eaLnBrk="1" hangingPunct="1"/>
            <a:r>
              <a:rPr lang="en-US" altLang="en-US" dirty="0" smtClean="0"/>
              <a:t>Make a new folder called </a:t>
            </a:r>
            <a:r>
              <a:rPr lang="en-US" altLang="en-US" b="1" dirty="0" err="1" smtClean="0"/>
              <a:t>RoboticsProjects</a:t>
            </a:r>
            <a:endParaRPr lang="en-US" altLang="en-US" b="1" dirty="0" smtClean="0"/>
          </a:p>
          <a:p>
            <a:pPr eaLnBrk="1" hangingPunct="1"/>
            <a:r>
              <a:rPr lang="en-US" altLang="en-US" sz="2400" dirty="0"/>
              <a:t>Keep your </a:t>
            </a:r>
            <a:r>
              <a:rPr lang="en-US" altLang="en-US" sz="2400" b="1" dirty="0" err="1" smtClean="0"/>
              <a:t>RoboticsProjects</a:t>
            </a:r>
            <a:r>
              <a:rPr lang="en-US" altLang="en-US" sz="2400" b="1" dirty="0" smtClean="0"/>
              <a:t> </a:t>
            </a:r>
            <a:r>
              <a:rPr lang="en-US" altLang="en-US" sz="2400" dirty="0"/>
              <a:t>Folder open </a:t>
            </a:r>
          </a:p>
        </p:txBody>
      </p:sp>
    </p:spTree>
    <p:extLst>
      <p:ext uri="{BB962C8B-B14F-4D97-AF65-F5344CB8AC3E}">
        <p14:creationId xmlns:p14="http://schemas.microsoft.com/office/powerpoint/2010/main" val="20679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/>
      <p:bldP spid="84996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Creating Shortcuts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3"/>
          <a:stretch>
            <a:fillRect/>
          </a:stretch>
        </p:blipFill>
        <p:spPr bwMode="auto">
          <a:xfrm>
            <a:off x="2514600" y="1260475"/>
            <a:ext cx="6400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978026" y="5562600"/>
            <a:ext cx="3013075" cy="990600"/>
          </a:xfrm>
          <a:prstGeom prst="wedgeRoundRectCallout">
            <a:avLst>
              <a:gd name="adj1" fmla="val 2425"/>
              <a:gd name="adj2" fmla="val -185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1) Double Click on SMITH_GREG-Shortcut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467600" y="1901825"/>
            <a:ext cx="3048000" cy="1066800"/>
          </a:xfrm>
          <a:prstGeom prst="wedgeRoundRectCallout">
            <a:avLst>
              <a:gd name="adj1" fmla="val -85776"/>
              <a:gd name="adj2" fmla="val 149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2) Double Click on the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‘</a:t>
            </a:r>
            <a:r>
              <a:rPr lang="en-US" dirty="0" err="1" smtClean="0">
                <a:solidFill>
                  <a:prstClr val="white"/>
                </a:solidFill>
                <a:latin typeface="Calibri"/>
              </a:rPr>
              <a:t>RoboticsProjects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’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Folder</a:t>
            </a:r>
          </a:p>
        </p:txBody>
      </p:sp>
    </p:spTree>
    <p:extLst>
      <p:ext uri="{BB962C8B-B14F-4D97-AF65-F5344CB8AC3E}">
        <p14:creationId xmlns:p14="http://schemas.microsoft.com/office/powerpoint/2010/main" val="8945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Drag and Drop into your ‘Engineering Design’ Folder.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1"/>
            <a:ext cx="83058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 rot="18508703">
            <a:off x="5056982" y="1693069"/>
            <a:ext cx="4900613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Drag and Drop Into Your  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‘Robotics Projects’ 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Folder</a:t>
            </a:r>
          </a:p>
        </p:txBody>
      </p:sp>
      <p:sp>
        <p:nvSpPr>
          <p:cNvPr id="7" name="Left Arrow 6"/>
          <p:cNvSpPr/>
          <p:nvPr/>
        </p:nvSpPr>
        <p:spPr>
          <a:xfrm rot="2020135">
            <a:off x="4489450" y="3236914"/>
            <a:ext cx="1447800" cy="4016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Drop</a:t>
            </a:r>
          </a:p>
        </p:txBody>
      </p:sp>
    </p:spTree>
    <p:extLst>
      <p:ext uri="{BB962C8B-B14F-4D97-AF65-F5344CB8AC3E}">
        <p14:creationId xmlns:p14="http://schemas.microsoft.com/office/powerpoint/2010/main" val="18516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to Class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www.smithcsrobot.weebly.com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563" r="24712"/>
          <a:stretch/>
        </p:blipFill>
        <p:spPr>
          <a:xfrm>
            <a:off x="6076951" y="2622818"/>
            <a:ext cx="4073169" cy="423518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895600" y="3276601"/>
            <a:ext cx="2819400" cy="586581"/>
          </a:xfrm>
          <a:prstGeom prst="wedgeRoundRectCallout">
            <a:avLst>
              <a:gd name="adj1" fmla="val 163399"/>
              <a:gd name="adj2" fmla="val 16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Click on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‘Robotics Projects’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9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984" y="274638"/>
            <a:ext cx="6763816" cy="649193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3123028"/>
            <a:ext cx="2977662" cy="1631852"/>
          </a:xfrm>
          <a:prstGeom prst="wedgeRoundRectCallout">
            <a:avLst>
              <a:gd name="adj1" fmla="val 93498"/>
              <a:gd name="adj2" fmla="val 35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 out the Syllabus at Home, get it signed and returned.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52400"/>
            <a:ext cx="4953000" cy="1143000"/>
          </a:xfrm>
        </p:spPr>
        <p:txBody>
          <a:bodyPr/>
          <a:lstStyle/>
          <a:p>
            <a:r>
              <a:rPr lang="en-US" altLang="en-US" smtClean="0"/>
              <a:t>Today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37" y="990600"/>
            <a:ext cx="8410864" cy="5651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Create a </a:t>
            </a:r>
            <a:r>
              <a:rPr lang="en-US" altLang="en-US" b="1" u="sng" dirty="0" err="1"/>
              <a:t>gmail</a:t>
            </a:r>
            <a:r>
              <a:rPr lang="en-US" altLang="en-US" dirty="0"/>
              <a:t> account if you do not have one.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Create a </a:t>
            </a:r>
            <a:r>
              <a:rPr lang="en-US" altLang="en-US" dirty="0" smtClean="0"/>
              <a:t>Google ‘Slides’ document for </a:t>
            </a:r>
            <a:r>
              <a:rPr lang="en-US" altLang="en-US" dirty="0"/>
              <a:t>your engineering notebook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Log in (create if needed) to your </a:t>
            </a:r>
            <a:r>
              <a:rPr lang="en-US" altLang="en-US" dirty="0" err="1" smtClean="0"/>
              <a:t>gmail</a:t>
            </a:r>
            <a:r>
              <a:rPr lang="en-US" altLang="en-US" dirty="0" smtClean="0"/>
              <a:t> account</a:t>
            </a: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dirty="0"/>
              <a:t>Name it ‘</a:t>
            </a:r>
            <a:r>
              <a:rPr lang="en-US" altLang="en-US" dirty="0" smtClean="0"/>
              <a:t>YourNameEngineeringNotebook2017-2018’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Share it with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‘</a:t>
            </a:r>
            <a:r>
              <a:rPr lang="en-US" altLang="en-US" b="1" dirty="0"/>
              <a:t>SmithTitanRobotics@gmail.com’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When teams are </a:t>
            </a:r>
            <a:r>
              <a:rPr lang="en-US" altLang="en-US" dirty="0" smtClean="0"/>
              <a:t>finalized you will </a:t>
            </a:r>
            <a:r>
              <a:rPr lang="en-US" altLang="en-US" dirty="0"/>
              <a:t>need to share it with your teammates as well.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603"/>
          <a:stretch/>
        </p:blipFill>
        <p:spPr>
          <a:xfrm>
            <a:off x="8826501" y="295892"/>
            <a:ext cx="3124200" cy="402210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6467571">
            <a:off x="10312401" y="4291621"/>
            <a:ext cx="1435100" cy="52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7126">
            <a:off x="9217314" y="730250"/>
            <a:ext cx="1435100" cy="52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 to Engineering Design</a:t>
            </a:r>
            <a:br>
              <a:rPr lang="en-US" dirty="0" smtClean="0"/>
            </a:br>
            <a:r>
              <a:rPr lang="en-US" dirty="0" smtClean="0"/>
              <a:t>Today’s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Student Expectations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Lab Rules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Course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Log in /Set up Shortcuts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29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06334" y="285244"/>
            <a:ext cx="8204662" cy="7921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Individual Engineering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30" y="1163464"/>
            <a:ext cx="8546605" cy="5237335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Page 1:Introduction</a:t>
            </a:r>
          </a:p>
          <a:p>
            <a:pPr lvl="1"/>
            <a:r>
              <a:rPr lang="en-US" altLang="en-US" sz="2000" dirty="0"/>
              <a:t>Name, age,  Picture of you, year in school</a:t>
            </a:r>
          </a:p>
          <a:p>
            <a:pPr lvl="1"/>
            <a:r>
              <a:rPr lang="en-US" altLang="en-US" sz="2000" dirty="0"/>
              <a:t>Hobbies interests, If you had to pick a career, what would it be?</a:t>
            </a:r>
          </a:p>
          <a:p>
            <a:r>
              <a:rPr lang="en-US" altLang="en-US" sz="2000" dirty="0"/>
              <a:t>Page 2</a:t>
            </a:r>
          </a:p>
          <a:p>
            <a:pPr lvl="1"/>
            <a:r>
              <a:rPr lang="en-US" altLang="en-US" sz="2000" dirty="0"/>
              <a:t>Table of Contents</a:t>
            </a:r>
          </a:p>
          <a:p>
            <a:r>
              <a:rPr lang="en-US" altLang="en-US" sz="2000" dirty="0"/>
              <a:t>Page 3</a:t>
            </a:r>
          </a:p>
          <a:p>
            <a:pPr lvl="1"/>
            <a:r>
              <a:rPr lang="en-US" altLang="en-US" sz="2000" dirty="0"/>
              <a:t>The time commitment you are willing to put into your team</a:t>
            </a:r>
            <a:r>
              <a:rPr lang="en-US" altLang="en-US" sz="2000" dirty="0" smtClean="0"/>
              <a:t>.</a:t>
            </a:r>
          </a:p>
          <a:p>
            <a:pPr lvl="1"/>
            <a:r>
              <a:rPr lang="en-US" altLang="en-US" sz="2000" dirty="0" smtClean="0"/>
              <a:t>Are you taking this class one, or both semesters</a:t>
            </a:r>
            <a:endParaRPr lang="en-US" altLang="en-US" sz="2000" dirty="0"/>
          </a:p>
          <a:p>
            <a:pPr lvl="1"/>
            <a:r>
              <a:rPr lang="en-US" altLang="en-US" sz="2000" dirty="0"/>
              <a:t>Skill Set: Classes, abilities, skills that you bring to the robotics team.</a:t>
            </a:r>
          </a:p>
          <a:p>
            <a:pPr lvl="1"/>
            <a:r>
              <a:rPr lang="en-US" altLang="en-US" sz="2000" dirty="0"/>
              <a:t>Roles you would like to take: Builder, programmer, captain, driver, research, promotions, fund raising, product owner, Scrum master…</a:t>
            </a:r>
          </a:p>
          <a:p>
            <a:r>
              <a:rPr lang="en-US" altLang="en-US" sz="2000" dirty="0"/>
              <a:t>Page </a:t>
            </a:r>
            <a:r>
              <a:rPr lang="en-US" altLang="en-US" sz="2000" dirty="0" smtClean="0"/>
              <a:t>4 (Delete names from the page) </a:t>
            </a:r>
            <a:endParaRPr lang="en-US" altLang="en-US" sz="2000" dirty="0"/>
          </a:p>
          <a:p>
            <a:pPr lvl="1"/>
            <a:r>
              <a:rPr lang="en-US" altLang="en-US" sz="2000" dirty="0"/>
              <a:t>Describe a ‘Dream Team’.  </a:t>
            </a:r>
            <a:r>
              <a:rPr lang="en-US" altLang="en-US" sz="2000" b="1" dirty="0" smtClean="0"/>
              <a:t>Focus on skill sets, not names.  </a:t>
            </a:r>
            <a:r>
              <a:rPr lang="en-US" altLang="en-US" sz="2000" dirty="0" smtClean="0"/>
              <a:t>I will talk individually with you about people you are willing to have on your team.  </a:t>
            </a:r>
            <a:r>
              <a:rPr lang="en-US" altLang="en-US" sz="2000" dirty="0"/>
              <a:t>No guarantees, but it will help me in finalizing the teams.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488" y="889461"/>
            <a:ext cx="3743860" cy="36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4" y="0"/>
            <a:ext cx="10515600" cy="1325563"/>
          </a:xfrm>
        </p:spPr>
        <p:txBody>
          <a:bodyPr/>
          <a:lstStyle/>
          <a:p>
            <a:r>
              <a:rPr lang="en-US" dirty="0" smtClean="0"/>
              <a:t>Page 5: 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858"/>
            <a:ext cx="10515600" cy="4351338"/>
          </a:xfrm>
        </p:spPr>
        <p:txBody>
          <a:bodyPr/>
          <a:lstStyle/>
          <a:p>
            <a:r>
              <a:rPr lang="en-US" dirty="0" smtClean="0"/>
              <a:t>Research and describe the Challenge for this season</a:t>
            </a:r>
          </a:p>
          <a:p>
            <a:pPr lvl="1"/>
            <a:r>
              <a:rPr lang="en-US" dirty="0" smtClean="0"/>
              <a:t>You can work solo or in groups of up to two. Each person will document their description in their notebook.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Smithcsrobot.weebly.com</a:t>
            </a:r>
          </a:p>
          <a:p>
            <a:pPr lvl="2"/>
            <a:r>
              <a:rPr lang="en-US" dirty="0" smtClean="0"/>
              <a:t>Robotics Projects</a:t>
            </a:r>
          </a:p>
          <a:p>
            <a:pPr lvl="3"/>
            <a:r>
              <a:rPr lang="en-US" dirty="0" smtClean="0"/>
              <a:t>Watch the Video</a:t>
            </a:r>
          </a:p>
          <a:p>
            <a:pPr lvl="3"/>
            <a:r>
              <a:rPr lang="en-US" dirty="0" smtClean="0"/>
              <a:t>‘Link to In The Zone Documents’</a:t>
            </a:r>
          </a:p>
          <a:p>
            <a:r>
              <a:rPr lang="en-US" dirty="0" smtClean="0"/>
              <a:t>Be prepared to share your description of the challenge, and your goals toward completing the challenge with another group.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84" t="31612" r="52390" b="62949"/>
          <a:stretch/>
        </p:blipFill>
        <p:spPr>
          <a:xfrm>
            <a:off x="284839" y="5712196"/>
            <a:ext cx="11239550" cy="9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 at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your teammates</a:t>
            </a:r>
          </a:p>
          <a:p>
            <a:r>
              <a:rPr lang="en-US" dirty="0" smtClean="0"/>
              <a:t>Share each team members description of the challenge</a:t>
            </a:r>
          </a:p>
          <a:p>
            <a:r>
              <a:rPr lang="en-US" dirty="0" smtClean="0"/>
              <a:t>Pick two people to coordinate the notebook.  This will eventually move down to one person</a:t>
            </a:r>
          </a:p>
          <a:p>
            <a:r>
              <a:rPr lang="en-US" dirty="0" smtClean="0"/>
              <a:t>As a team put together an outstanding description of the challenge.</a:t>
            </a:r>
          </a:p>
          <a:p>
            <a:pPr lvl="1"/>
            <a:r>
              <a:rPr lang="en-US" dirty="0" smtClean="0"/>
              <a:t>Your team will share it with Mr. Nelson or Mr. Smith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84" t="31612" r="52390" b="62949"/>
          <a:stretch/>
        </p:blipFill>
        <p:spPr>
          <a:xfrm>
            <a:off x="284839" y="5712196"/>
            <a:ext cx="11239550" cy="9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96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080" r="58228" b="16350"/>
          <a:stretch/>
        </p:blipFill>
        <p:spPr>
          <a:xfrm>
            <a:off x="2438401" y="76859"/>
            <a:ext cx="9410700" cy="67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3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23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Page 6: Design Process: Brainstorming Approaches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3176"/>
            <a:ext cx="10515600" cy="4423144"/>
          </a:xfrm>
        </p:spPr>
        <p:txBody>
          <a:bodyPr/>
          <a:lstStyle/>
          <a:p>
            <a:r>
              <a:rPr lang="en-US" dirty="0" smtClean="0"/>
              <a:t>Describe different </a:t>
            </a:r>
            <a:r>
              <a:rPr lang="en-US" b="1" u="sng" dirty="0" smtClean="0"/>
              <a:t>approaches to the </a:t>
            </a:r>
            <a:r>
              <a:rPr lang="en-US" b="1" u="sng" dirty="0" smtClean="0"/>
              <a:t>challenge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Ex.: Control mobile goal, stack on mobile goal, stack on high goal, …</a:t>
            </a:r>
            <a:endParaRPr lang="en-US" dirty="0" smtClean="0"/>
          </a:p>
          <a:p>
            <a:r>
              <a:rPr lang="en-US" dirty="0" smtClean="0"/>
              <a:t>In Teams</a:t>
            </a:r>
            <a:endParaRPr lang="en-US" dirty="0" smtClean="0"/>
          </a:p>
          <a:p>
            <a:pPr lvl="1"/>
            <a:r>
              <a:rPr lang="en-US" dirty="0" smtClean="0"/>
              <a:t>Scribe: Writes all ideas.  (Whiteboard)</a:t>
            </a:r>
          </a:p>
          <a:p>
            <a:pPr lvl="1"/>
            <a:r>
              <a:rPr lang="en-US" dirty="0" smtClean="0"/>
              <a:t>Every idea is a good idea, </a:t>
            </a:r>
            <a:r>
              <a:rPr lang="en-US" sz="4400" b="1" u="sng" dirty="0" smtClean="0"/>
              <a:t>no judging!!!</a:t>
            </a:r>
          </a:p>
          <a:p>
            <a:pPr lvl="1"/>
            <a:r>
              <a:rPr lang="en-US" dirty="0" smtClean="0"/>
              <a:t>Brainstorm: 5 minutes</a:t>
            </a:r>
          </a:p>
          <a:p>
            <a:pPr lvl="1"/>
            <a:r>
              <a:rPr lang="en-US" dirty="0" smtClean="0"/>
              <a:t>Copy the ideas in scribes journal</a:t>
            </a:r>
          </a:p>
          <a:p>
            <a:pPr lvl="1"/>
            <a:r>
              <a:rPr lang="en-US" dirty="0" smtClean="0"/>
              <a:t>Rotate roles</a:t>
            </a:r>
          </a:p>
          <a:p>
            <a:r>
              <a:rPr lang="en-US" dirty="0" smtClean="0"/>
              <a:t>At the end put ideas in your journal (Copy, picture, …)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84" t="37508" r="52390" b="55773"/>
          <a:stretch/>
        </p:blipFill>
        <p:spPr>
          <a:xfrm>
            <a:off x="114250" y="5231216"/>
            <a:ext cx="12077750" cy="12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7: Design Process: Select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7532"/>
          </a:xfrm>
        </p:spPr>
        <p:txBody>
          <a:bodyPr>
            <a:normAutofit/>
          </a:bodyPr>
          <a:lstStyle/>
          <a:p>
            <a:r>
              <a:rPr lang="en-US" dirty="0" smtClean="0"/>
              <a:t>In groups of 1 – 2 (Your first Group?)</a:t>
            </a:r>
          </a:p>
          <a:p>
            <a:r>
              <a:rPr lang="en-US" dirty="0" smtClean="0"/>
              <a:t>Select an approach and describe why this was chosen and others alternatives were not chosen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your approach will be to do several things, prioritize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84" t="43529" r="52390" b="51492"/>
          <a:stretch/>
        </p:blipFill>
        <p:spPr>
          <a:xfrm>
            <a:off x="114250" y="5719763"/>
            <a:ext cx="120777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 your </a:t>
            </a:r>
            <a:r>
              <a:rPr lang="en-US" dirty="0" smtClean="0"/>
              <a:t>Position with Another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 Share : Group 2 listens</a:t>
            </a:r>
          </a:p>
          <a:p>
            <a:pPr lvl="1"/>
            <a:r>
              <a:rPr lang="en-US" dirty="0" smtClean="0"/>
              <a:t>Group 2 ask clarifying questions</a:t>
            </a:r>
          </a:p>
          <a:p>
            <a:r>
              <a:rPr lang="en-US" dirty="0" smtClean="0"/>
              <a:t>Group 2 shares: Group 1 listens</a:t>
            </a:r>
          </a:p>
          <a:p>
            <a:pPr lvl="1"/>
            <a:r>
              <a:rPr lang="en-US" dirty="0" smtClean="0"/>
              <a:t>Group 1 asks clarifying questions</a:t>
            </a:r>
          </a:p>
          <a:p>
            <a:r>
              <a:rPr lang="en-US" dirty="0" smtClean="0"/>
              <a:t>Both groups return and refine their Positions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Day 3: Learning Objectives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Using your team strategy and problem statement develop specifications and constraints for your robot.</a:t>
            </a:r>
          </a:p>
          <a:p>
            <a:r>
              <a:rPr lang="en-US" altLang="en-US" smtClean="0"/>
              <a:t>Begin brainstorming ideas for your robot design.</a:t>
            </a:r>
          </a:p>
        </p:txBody>
      </p:sp>
    </p:spTree>
    <p:extLst>
      <p:ext uri="{BB962C8B-B14F-4D97-AF65-F5344CB8AC3E}">
        <p14:creationId xmlns:p14="http://schemas.microsoft.com/office/powerpoint/2010/main" val="19768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Specifications and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97" y="1143000"/>
            <a:ext cx="11030198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u="sng" dirty="0" smtClean="0"/>
              <a:t>Specifications: What your robot can do/be</a:t>
            </a:r>
          </a:p>
          <a:p>
            <a:pPr lvl="1">
              <a:defRPr/>
            </a:pPr>
            <a:r>
              <a:rPr lang="en-US" dirty="0" smtClean="0"/>
              <a:t>Stable: Will not tip over if placed on a 45 degree angle</a:t>
            </a:r>
          </a:p>
          <a:p>
            <a:pPr lvl="1">
              <a:defRPr/>
            </a:pPr>
            <a:r>
              <a:rPr lang="en-US" dirty="0" smtClean="0"/>
              <a:t>High Traction: Will not slip when pushed with 8 lb. force</a:t>
            </a:r>
          </a:p>
          <a:p>
            <a:pPr lvl="1">
              <a:defRPr/>
            </a:pPr>
            <a:r>
              <a:rPr lang="en-US" dirty="0" smtClean="0"/>
              <a:t>…</a:t>
            </a:r>
          </a:p>
          <a:p>
            <a:pPr>
              <a:defRPr/>
            </a:pPr>
            <a:r>
              <a:rPr lang="en-US" b="1" u="sng" dirty="0" smtClean="0"/>
              <a:t>Constraints: What your robot can’t do/be</a:t>
            </a:r>
          </a:p>
          <a:p>
            <a:pPr lvl="1">
              <a:defRPr/>
            </a:pPr>
            <a:r>
              <a:rPr lang="en-US" dirty="0" smtClean="0"/>
              <a:t>Must fit into an 18”x18”x18” </a:t>
            </a:r>
          </a:p>
          <a:p>
            <a:pPr lvl="1">
              <a:defRPr/>
            </a:pPr>
            <a:r>
              <a:rPr lang="en-US" dirty="0" smtClean="0"/>
              <a:t>May not use more than 12 motors, or 10 with pneumatics</a:t>
            </a:r>
          </a:p>
          <a:p>
            <a:pPr>
              <a:defRPr/>
            </a:pPr>
            <a:r>
              <a:rPr lang="en-US" b="1" dirty="0" smtClean="0"/>
              <a:t>As a team develop at least 8 specifications and 8 constraints for your robot. Use your team strategies to guide the specifications and constraints that you see as important to your design. Record these in your team and individual journals.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8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5038725" cy="1143000"/>
          </a:xfrm>
        </p:spPr>
        <p:txBody>
          <a:bodyPr/>
          <a:lstStyle/>
          <a:p>
            <a:r>
              <a:rPr lang="en-US" altLang="en-US" smtClean="0"/>
              <a:t>Brainstorming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1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The goal is to generate as many ideas as possible to help you develop the best product as early as possible</a:t>
            </a:r>
          </a:p>
          <a:p>
            <a:pPr algn="ctr">
              <a:defRPr/>
            </a:pPr>
            <a:r>
              <a:rPr lang="en-US" sz="3900" b="1" u="sng" dirty="0"/>
              <a:t>Brainstorming Rules </a:t>
            </a:r>
          </a:p>
          <a:p>
            <a:pPr>
              <a:defRPr/>
            </a:pPr>
            <a:r>
              <a:rPr lang="en-US" b="1" u="sng" dirty="0"/>
              <a:t>Every person </a:t>
            </a:r>
            <a:r>
              <a:rPr lang="en-US" dirty="0"/>
              <a:t>and every idea has </a:t>
            </a:r>
            <a:r>
              <a:rPr lang="en-US" b="1" u="sng" dirty="0"/>
              <a:t>equal </a:t>
            </a:r>
            <a:r>
              <a:rPr lang="en-US" b="1" u="sng" dirty="0" smtClean="0"/>
              <a:t>worth</a:t>
            </a:r>
          </a:p>
          <a:p>
            <a:pPr>
              <a:defRPr/>
            </a:pPr>
            <a:r>
              <a:rPr lang="en-US" b="1" u="sng" dirty="0" smtClean="0">
                <a:solidFill>
                  <a:schemeClr val="accent1"/>
                </a:solidFill>
              </a:rPr>
              <a:t>Every</a:t>
            </a:r>
            <a:r>
              <a:rPr lang="en-US" dirty="0" smtClean="0">
                <a:solidFill>
                  <a:schemeClr val="accent1"/>
                </a:solidFill>
              </a:rPr>
              <a:t> (school appropriate) idea is a good idea!</a:t>
            </a:r>
          </a:p>
          <a:p>
            <a:pPr>
              <a:defRPr/>
            </a:pPr>
            <a:r>
              <a:rPr lang="en-US" dirty="0" smtClean="0"/>
              <a:t>Encourage </a:t>
            </a:r>
            <a:r>
              <a:rPr lang="en-US" b="1" u="sng" dirty="0" smtClean="0"/>
              <a:t>wild and exaggerated </a:t>
            </a:r>
            <a:r>
              <a:rPr lang="en-US" dirty="0" smtClean="0"/>
              <a:t>ideas</a:t>
            </a: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Go for </a:t>
            </a:r>
            <a:r>
              <a:rPr lang="en-US" b="1" u="sng" dirty="0" smtClean="0">
                <a:solidFill>
                  <a:schemeClr val="accent1"/>
                </a:solidFill>
              </a:rPr>
              <a:t>quantity</a:t>
            </a:r>
            <a:r>
              <a:rPr lang="en-US" dirty="0" smtClean="0">
                <a:solidFill>
                  <a:schemeClr val="accent1"/>
                </a:solidFill>
              </a:rPr>
              <a:t> at this stage, not quality</a:t>
            </a:r>
          </a:p>
          <a:p>
            <a:pPr>
              <a:defRPr/>
            </a:pPr>
            <a:r>
              <a:rPr lang="en-US" b="1" u="sng" dirty="0" smtClean="0"/>
              <a:t>Build</a:t>
            </a:r>
            <a:r>
              <a:rPr lang="en-US" dirty="0" smtClean="0"/>
              <a:t> on ideas put forward by others</a:t>
            </a:r>
          </a:p>
        </p:txBody>
      </p:sp>
    </p:spTree>
    <p:extLst>
      <p:ext uri="{BB962C8B-B14F-4D97-AF65-F5344CB8AC3E}">
        <p14:creationId xmlns:p14="http://schemas.microsoft.com/office/powerpoint/2010/main" val="23515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Student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Behavior/Discipline Plan:  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Students are expected to be safe, responsible and respectful.  </a:t>
            </a:r>
          </a:p>
          <a:p>
            <a:pPr eaLnBrk="1" hangingPunct="1"/>
            <a:r>
              <a:rPr lang="en-US" altLang="en-US" smtClean="0"/>
              <a:t>Students not following these expectations may expect:  verbal warnings, removal from class pending conference, parent contact, or referral to administration. 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47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altLang="en-US" smtClean="0"/>
              <a:t>Time for the 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altLang="en-US" smtClean="0"/>
              <a:t>Team Roles </a:t>
            </a:r>
          </a:p>
          <a:p>
            <a:pPr lvl="1"/>
            <a:r>
              <a:rPr lang="en-US" altLang="en-US" smtClean="0"/>
              <a:t>Recorder (Into the team Engineering Journal)</a:t>
            </a:r>
          </a:p>
          <a:p>
            <a:pPr lvl="1"/>
            <a:r>
              <a:rPr lang="en-US" altLang="en-US" smtClean="0"/>
              <a:t>Encourager</a:t>
            </a:r>
          </a:p>
          <a:p>
            <a:pPr lvl="1"/>
            <a:r>
              <a:rPr lang="en-US" altLang="en-US" smtClean="0"/>
              <a:t>Thought provoker(s) (Idea generators)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Rotate roles every 3 minutes</a:t>
            </a:r>
          </a:p>
          <a:p>
            <a:r>
              <a:rPr lang="en-US" altLang="en-US" b="1" smtClean="0"/>
              <a:t>Brainstorm and record ideas for your robot I’ll will tell you when to rotate rolls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88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Day 5 Learning Objectives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Research to find options for your design.</a:t>
            </a:r>
          </a:p>
          <a:p>
            <a:r>
              <a:rPr lang="en-US" altLang="en-US" smtClean="0"/>
              <a:t>Continue to brainstorm ideas for your design.</a:t>
            </a:r>
          </a:p>
          <a:p>
            <a:r>
              <a:rPr lang="en-US" altLang="en-US" smtClean="0"/>
              <a:t>Start assembling ideas, specifications and constraints to help in selecting your robot design.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10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Each individual will use the internet to research ideas for your robot designs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Research 5 minutes</a:t>
            </a:r>
          </a:p>
          <a:p>
            <a:r>
              <a:rPr lang="en-US" altLang="en-US" smtClean="0"/>
              <a:t>Share 5 minutes (Every person shares!)</a:t>
            </a:r>
          </a:p>
          <a:p>
            <a:pPr lvl="1"/>
            <a:r>
              <a:rPr lang="en-US" altLang="en-US" smtClean="0"/>
              <a:t>Add ideas to your brainstorm list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Research 5 minutes</a:t>
            </a:r>
          </a:p>
          <a:p>
            <a:r>
              <a:rPr lang="en-US" altLang="en-US" smtClean="0"/>
              <a:t>Share 5 minutes (Every person shares!)</a:t>
            </a:r>
          </a:p>
          <a:p>
            <a:pPr lvl="1"/>
            <a:r>
              <a:rPr lang="en-US" altLang="en-US" smtClean="0"/>
              <a:t>Add ideas to your brainstorm list</a:t>
            </a:r>
          </a:p>
        </p:txBody>
      </p:sp>
    </p:spTree>
    <p:extLst>
      <p:ext uri="{BB962C8B-B14F-4D97-AF65-F5344CB8AC3E}">
        <p14:creationId xmlns:p14="http://schemas.microsoft.com/office/powerpoint/2010/main" val="19376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 of the Storm: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Using your past ideas and ideas from your research, continue to brainstorm solutions for your </a:t>
            </a:r>
            <a:r>
              <a:rPr lang="en-US" b="1" dirty="0" smtClean="0"/>
              <a:t>robot.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ombine some of the previous ideas and what your found in research to create new ideas.</a:t>
            </a:r>
          </a:p>
          <a:p>
            <a:pPr>
              <a:defRPr/>
            </a:pPr>
            <a:r>
              <a:rPr lang="en-US" dirty="0" smtClean="0"/>
              <a:t>Roles</a:t>
            </a:r>
          </a:p>
          <a:p>
            <a:pPr lvl="1">
              <a:defRPr/>
            </a:pPr>
            <a:r>
              <a:rPr lang="en-US" dirty="0" smtClean="0"/>
              <a:t>Recorder</a:t>
            </a:r>
            <a:endParaRPr lang="en-US" dirty="0"/>
          </a:p>
          <a:p>
            <a:pPr lvl="1">
              <a:defRPr/>
            </a:pPr>
            <a:r>
              <a:rPr lang="en-US" dirty="0"/>
              <a:t>Encourager</a:t>
            </a:r>
          </a:p>
          <a:p>
            <a:pPr lvl="1">
              <a:defRPr/>
            </a:pPr>
            <a:r>
              <a:rPr lang="en-US" dirty="0"/>
              <a:t>Thought provoker (random idea)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Rotate roles every 3 minutes</a:t>
            </a:r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3505200"/>
            <a:ext cx="307657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Selecting your Design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team will be using a Decision Matrix to help in determining your direction.</a:t>
            </a:r>
          </a:p>
          <a:p>
            <a:r>
              <a:rPr lang="en-US" altLang="en-US" smtClean="0"/>
              <a:t>Record this in your team journal and copy into your individual journal</a:t>
            </a:r>
          </a:p>
        </p:txBody>
      </p:sp>
    </p:spTree>
    <p:extLst>
      <p:ext uri="{BB962C8B-B14F-4D97-AF65-F5344CB8AC3E}">
        <p14:creationId xmlns:p14="http://schemas.microsoft.com/office/powerpoint/2010/main" val="20510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Prioritize: What is the best idea?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mtClean="0"/>
              <a:t>Weigh the advantages and disadvantages of each alternative?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mtClean="0">
                <a:solidFill>
                  <a:schemeClr val="accent1"/>
                </a:solidFill>
              </a:rPr>
              <a:t>Set up alternatives in a matrix for analysis (See next slide.)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mtClean="0"/>
              <a:t>Mark the grid (Can use other scales)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mtClean="0"/>
              <a:t>+ = 1: Better.  (Above Average)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mtClean="0"/>
              <a:t>0 = 0: No appreciable difference. (Average)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mtClean="0"/>
              <a:t>- = -1: Worse. (Below Average)</a:t>
            </a:r>
          </a:p>
        </p:txBody>
      </p:sp>
    </p:spTree>
    <p:extLst>
      <p:ext uri="{BB962C8B-B14F-4D97-AF65-F5344CB8AC3E}">
        <p14:creationId xmlns:p14="http://schemas.microsoft.com/office/powerpoint/2010/main" val="17769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1750"/>
            <a:ext cx="4267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Simple Decision Matrix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idx="4294967295"/>
          </p:nvPr>
        </p:nvGraphicFramePr>
        <p:xfrm>
          <a:off x="1524000" y="1141414"/>
          <a:ext cx="8820150" cy="4446589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61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Specifications / Constraints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Economical</a:t>
                      </a:r>
                      <a:endParaRPr kumimoji="0" lang="en-A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Feasible</a:t>
                      </a:r>
                      <a:endParaRPr kumimoji="0" lang="en-A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Practical</a:t>
                      </a:r>
                      <a:endParaRPr kumimoji="0" lang="en-A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Reliable</a:t>
                      </a:r>
                      <a:endParaRPr kumimoji="0" lang="en-A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kumimoji="0" lang="en-A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kumimoji="0" lang="en-A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5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Alternatives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Tracts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Dune Buggy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8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Legs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0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Propeller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73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Rack and Pinion+Diff.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15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Helicopter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3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Hoover Craft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73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6-wheel:Banana Split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6858000" y="76200"/>
            <a:ext cx="3200400" cy="1066800"/>
          </a:xfrm>
          <a:prstGeom prst="wedgeRoundRectCallout">
            <a:avLst>
              <a:gd name="adj1" fmla="val -37876"/>
              <a:gd name="adj2" fmla="val 760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 your Specifications and Constraints along the top row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191000" y="5257800"/>
            <a:ext cx="4114800" cy="1219200"/>
          </a:xfrm>
          <a:prstGeom prst="wedgeRoundRectCallout">
            <a:avLst>
              <a:gd name="adj1" fmla="val -68007"/>
              <a:gd name="adj2" fmla="val -1138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 your brainstorm and researched ideas along the first column.  Do not include the ‘off-the-wall’ suggestions.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572000" y="2514600"/>
            <a:ext cx="2971800" cy="1676400"/>
          </a:xfrm>
          <a:prstGeom prst="wedgeRoundRectCallout">
            <a:avLst>
              <a:gd name="adj1" fmla="val -25691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(+, 0, -) each alternative for each specification/constraint in the grid.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001000" y="3429000"/>
            <a:ext cx="2057400" cy="1143000"/>
          </a:xfrm>
          <a:prstGeom prst="wedgeRoundRectCallout">
            <a:avLst>
              <a:gd name="adj1" fmla="val 35307"/>
              <a:gd name="adj2" fmla="val -165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the score for each alternative in the totals column.</a:t>
            </a:r>
          </a:p>
        </p:txBody>
      </p:sp>
    </p:spTree>
    <p:extLst>
      <p:ext uri="{BB962C8B-B14F-4D97-AF65-F5344CB8AC3E}">
        <p14:creationId xmlns:p14="http://schemas.microsoft.com/office/powerpoint/2010/main" val="8513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2288" y="342901"/>
            <a:ext cx="5218112" cy="708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Weighted Decision Matrix Option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ph idx="1"/>
          </p:nvPr>
        </p:nvGraphicFramePr>
        <p:xfrm>
          <a:off x="1752600" y="1573214"/>
          <a:ext cx="8662987" cy="4370387"/>
        </p:xfrm>
        <a:graphic>
          <a:graphicData uri="http://schemas.openxmlformats.org/drawingml/2006/table">
            <a:tbl>
              <a:tblPr/>
              <a:tblGrid>
                <a:gridCol w="215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82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Specifications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Economical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Feasible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Practical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Reliable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1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Weighted  Importance  of specification/ constraint (1 to 5)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4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2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Alternatives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2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Trackbot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with Scissor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5x1=5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5x4=20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4x5=20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4x5=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3x2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=6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3x5=15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2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Omni-bot with 6-bar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4x1=4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4x4=16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4x4=16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3x5=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5x2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=10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3x5=15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76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82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Rack and Pinion + Differential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3x1=3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1x4=4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3x4=12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3x5=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3x2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=6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3x5=15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2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 wheel: Banana Split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4x1=4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3x5=15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5x5=25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5*5=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4x2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=8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5x5=25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102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507" name="Text Box 82"/>
          <p:cNvSpPr txBox="1">
            <a:spLocks noChangeArrowheads="1"/>
          </p:cNvSpPr>
          <p:nvPr/>
        </p:nvSpPr>
        <p:spPr bwMode="auto">
          <a:xfrm>
            <a:off x="1828800" y="1027113"/>
            <a:ext cx="8458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How the alternative rates x Importance of specification = score in grid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2667000" y="6096000"/>
            <a:ext cx="3200400" cy="609600"/>
          </a:xfrm>
          <a:prstGeom prst="wedgeRoundRectCallout">
            <a:avLst>
              <a:gd name="adj1" fmla="val -24679"/>
              <a:gd name="adj2" fmla="val -99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8229600" y="349251"/>
            <a:ext cx="2438400" cy="677863"/>
          </a:xfrm>
          <a:prstGeom prst="wedgeRoundRectCallout">
            <a:avLst>
              <a:gd name="adj1" fmla="val -23718"/>
              <a:gd name="adj2" fmla="val 1377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Specifications and Constraints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248400" y="2133600"/>
            <a:ext cx="3200400" cy="984250"/>
          </a:xfrm>
          <a:prstGeom prst="wedgeRoundRectCallout">
            <a:avLst>
              <a:gd name="adj1" fmla="val -65545"/>
              <a:gd name="adj2" fmla="val -16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Weights based on the importance of the specification/constraint.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257800" y="3886200"/>
            <a:ext cx="2971800" cy="685800"/>
          </a:xfrm>
          <a:prstGeom prst="wedgeRoundRectCallout">
            <a:avLst>
              <a:gd name="adj1" fmla="val -33851"/>
              <a:gd name="adj2" fmla="val 1112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 = Weight x Rating of alternative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543800" y="6096000"/>
            <a:ext cx="2209800" cy="609600"/>
          </a:xfrm>
          <a:prstGeom prst="wedgeRoundRectCallout">
            <a:avLst>
              <a:gd name="adj1" fmla="val 52377"/>
              <a:gd name="adj2" fmla="val -185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Totals</a:t>
            </a:r>
          </a:p>
        </p:txBody>
      </p:sp>
    </p:spTree>
    <p:extLst>
      <p:ext uri="{BB962C8B-B14F-4D97-AF65-F5344CB8AC3E}">
        <p14:creationId xmlns:p14="http://schemas.microsoft.com/office/powerpoint/2010/main" val="31602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Day 6 Learning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 to select your team robot design.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/>
          <a:stretch>
            <a:fillRect/>
          </a:stretch>
        </p:blipFill>
        <p:spPr bwMode="auto">
          <a:xfrm>
            <a:off x="5257800" y="0"/>
            <a:ext cx="5105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3048000" cy="1905000"/>
          </a:xfrm>
        </p:spPr>
        <p:txBody>
          <a:bodyPr/>
          <a:lstStyle/>
          <a:p>
            <a:r>
              <a:rPr lang="en-US" altLang="en-US" smtClean="0"/>
              <a:t>Select your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6963"/>
            <a:ext cx="8229600" cy="375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Use the rating from the Decision Matrix to help you select the design.</a:t>
            </a:r>
          </a:p>
          <a:p>
            <a:pPr>
              <a:defRPr/>
            </a:pPr>
            <a:r>
              <a:rPr lang="en-US" dirty="0" smtClean="0"/>
              <a:t>You do not have to select a particular design that rated highest in the Decision Matrix.</a:t>
            </a:r>
          </a:p>
          <a:p>
            <a:pPr lvl="1">
              <a:defRPr/>
            </a:pPr>
            <a:r>
              <a:rPr lang="en-US" dirty="0" smtClean="0"/>
              <a:t>Sometimes a robot that is OK at everything but good at nothing comes out high in the ranking</a:t>
            </a:r>
          </a:p>
          <a:p>
            <a:pPr>
              <a:defRPr/>
            </a:pPr>
            <a:r>
              <a:rPr lang="en-US" dirty="0" smtClean="0"/>
              <a:t>Your team has the final say in your design direction, but you should be able to justify it.</a:t>
            </a:r>
          </a:p>
          <a:p>
            <a:pPr>
              <a:defRPr/>
            </a:pPr>
            <a:r>
              <a:rPr lang="en-US" b="1" dirty="0" smtClean="0"/>
              <a:t>Record your design choice and why in your engineering journal.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07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To be successful in this course: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Stay focused and productive in the classroom</a:t>
            </a:r>
          </a:p>
          <a:p>
            <a:pPr eaLnBrk="1" hangingPunct="1"/>
            <a:r>
              <a:rPr lang="en-US" altLang="en-US" smtClean="0"/>
              <a:t>Excellent attendance</a:t>
            </a:r>
          </a:p>
          <a:p>
            <a:pPr eaLnBrk="1" hangingPunct="1"/>
            <a:r>
              <a:rPr lang="en-US" altLang="en-US" smtClean="0"/>
              <a:t>Let your projects, daily work, quizzes and tests display your </a:t>
            </a:r>
            <a:r>
              <a:rPr lang="en-US" altLang="en-US" b="1" u="sng" smtClean="0"/>
              <a:t>best effort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Feel free to talk with me about your projects, questions, etc.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57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1219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Computer Lab Rules</a:t>
            </a:r>
            <a:endParaRPr lang="en-US" alt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9868" y="1219200"/>
            <a:ext cx="8766132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No gum in class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No food or drink in the lab</a:t>
            </a:r>
            <a:r>
              <a:rPr lang="en-US" altLang="en-US" sz="2400" dirty="0"/>
              <a:t> (except water with a lid at approved locations)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No headphones or music</a:t>
            </a:r>
            <a:r>
              <a:rPr lang="en-US" altLang="en-US" sz="2400" dirty="0"/>
              <a:t> except on days selected by teacher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Absolutely </a:t>
            </a:r>
            <a:r>
              <a:rPr lang="en-US" altLang="en-US" sz="2400" b="1" dirty="0"/>
              <a:t>no off-task Internet usage</a:t>
            </a:r>
            <a:r>
              <a:rPr lang="en-US" altLang="en-US" sz="2400" dirty="0"/>
              <a:t> (e-mail, games, chat, </a:t>
            </a:r>
            <a:r>
              <a:rPr lang="en-US" altLang="en-US" sz="2400" dirty="0" err="1"/>
              <a:t>etc</a:t>
            </a:r>
            <a:r>
              <a:rPr lang="en-US" altLang="en-US" sz="2400" dirty="0"/>
              <a:t> – anything other than class related)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Absolutely </a:t>
            </a:r>
            <a:r>
              <a:rPr lang="en-US" altLang="en-US" sz="2400" b="1" dirty="0"/>
              <a:t>no off-task Computer usage</a:t>
            </a:r>
            <a:r>
              <a:rPr lang="en-US" altLang="en-US" sz="2400" dirty="0"/>
              <a:t> (ask teacher permission to use equipment for anything other than class assignments)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Do </a:t>
            </a:r>
            <a:r>
              <a:rPr lang="en-US" altLang="en-US" sz="2400" b="1" dirty="0"/>
              <a:t>NOT download any software</a:t>
            </a:r>
            <a:r>
              <a:rPr lang="en-US" altLang="en-US" sz="2400" dirty="0"/>
              <a:t> (games, utilities, music, etc.)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Do </a:t>
            </a:r>
            <a:r>
              <a:rPr lang="en-US" altLang="en-US" sz="2400" b="1" dirty="0"/>
              <a:t>NOT</a:t>
            </a:r>
            <a:r>
              <a:rPr lang="en-US" altLang="en-US" sz="2400" dirty="0"/>
              <a:t> use any “chat” software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No </a:t>
            </a:r>
            <a:r>
              <a:rPr lang="en-US" altLang="en-US" sz="2400" b="1" dirty="0"/>
              <a:t>CELL PHONE</a:t>
            </a:r>
            <a:r>
              <a:rPr lang="en-US" altLang="en-US" sz="2400" dirty="0"/>
              <a:t> use in class without permission of Mr. Smith.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25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Robotics at West 2017-2018: Smith’s Vision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105" y="1289319"/>
            <a:ext cx="11478639" cy="5306033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Have </a:t>
            </a:r>
            <a:r>
              <a:rPr lang="en-US" altLang="en-US" sz="2000" dirty="0"/>
              <a:t>fun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Students design, build, program robots to competed in the VEX Robotics Competitions.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Prototyping with FTC, LEGO, PVC, .. parts available.  Parts could be a little </a:t>
            </a:r>
            <a:r>
              <a:rPr lang="en-US" altLang="en-US" sz="1800" dirty="0" smtClean="0"/>
              <a:t>tight </a:t>
            </a:r>
            <a:r>
              <a:rPr lang="en-US" altLang="en-US" sz="1800" dirty="0"/>
              <a:t>so you might need to be </a:t>
            </a:r>
            <a:r>
              <a:rPr lang="en-US" altLang="en-US" sz="1800" dirty="0" smtClean="0"/>
              <a:t>creative </a:t>
            </a:r>
            <a:r>
              <a:rPr lang="en-US" altLang="en-US" sz="1800" dirty="0"/>
              <a:t>in your designs.</a:t>
            </a:r>
            <a:endParaRPr lang="en-US" altLang="en-US" dirty="0"/>
          </a:p>
          <a:p>
            <a:pPr eaLnBrk="1" hangingPunct="1"/>
            <a:r>
              <a:rPr lang="en-US" altLang="en-US" sz="2000" dirty="0"/>
              <a:t>Sportsmanship</a:t>
            </a:r>
            <a:endParaRPr lang="en-US" altLang="en-US" dirty="0"/>
          </a:p>
          <a:p>
            <a:pPr lvl="1" eaLnBrk="1" hangingPunct="1"/>
            <a:r>
              <a:rPr lang="en-US" altLang="en-US" sz="1800" b="1" dirty="0"/>
              <a:t>Atmosphere where it is OK to make mistakes, ask questions, encourage others, take chances, and make mistakes</a:t>
            </a:r>
            <a:r>
              <a:rPr lang="en-US" altLang="en-US" sz="1800" dirty="0"/>
              <a:t>.</a:t>
            </a:r>
            <a:endParaRPr lang="en-US" altLang="en-US" dirty="0"/>
          </a:p>
          <a:p>
            <a:pPr eaLnBrk="1" hangingPunct="1"/>
            <a:r>
              <a:rPr lang="en-US" altLang="en-US" sz="2000" dirty="0"/>
              <a:t>Hustle</a:t>
            </a:r>
            <a:endParaRPr lang="en-US" altLang="en-US" dirty="0"/>
          </a:p>
          <a:p>
            <a:pPr lvl="1" eaLnBrk="1" hangingPunct="1"/>
            <a:r>
              <a:rPr lang="en-US" altLang="en-US" sz="1800" u="sng" dirty="0"/>
              <a:t>All Teams incorporate the Scrum Framework for developing robots.</a:t>
            </a:r>
          </a:p>
          <a:p>
            <a:pPr lvl="1" eaLnBrk="1" hangingPunct="1"/>
            <a:r>
              <a:rPr lang="en-US" altLang="en-US" sz="1800" dirty="0"/>
              <a:t>All students are actively engaged in training activities and their team’s robot.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Students complete training challenges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Teams create </a:t>
            </a:r>
            <a:r>
              <a:rPr lang="en-US" altLang="en-US" sz="1800" b="1" i="1" u="sng" dirty="0"/>
              <a:t>quality engineering notebooks</a:t>
            </a:r>
            <a:endParaRPr lang="en-US" altLang="en-US" b="1" i="1" u="sng" dirty="0"/>
          </a:p>
          <a:p>
            <a:pPr lvl="1" eaLnBrk="1" hangingPunct="1"/>
            <a:r>
              <a:rPr lang="en-US" altLang="en-US" sz="1800" dirty="0"/>
              <a:t>Teams maximize their time to meet the goals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Students take advantage of open lab times.</a:t>
            </a:r>
            <a:endParaRPr lang="en-US" altLang="en-US" dirty="0"/>
          </a:p>
          <a:p>
            <a:pPr lvl="1" eaLnBrk="1" hangingPunct="1"/>
            <a:r>
              <a:rPr lang="en-US" altLang="en-US" sz="1800" b="1" dirty="0"/>
              <a:t>Students willing to do what it takes to keep the team successful</a:t>
            </a:r>
            <a:r>
              <a:rPr lang="en-US" altLang="en-US" sz="1800" dirty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0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662" y="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Smith’s Performance Goals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646" y="1143000"/>
            <a:ext cx="10291157" cy="49530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Teams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Six + teams compete in VEX Robotics Challenge</a:t>
            </a:r>
          </a:p>
          <a:p>
            <a:pPr lvl="1" eaLnBrk="1" hangingPunct="1"/>
            <a:r>
              <a:rPr lang="en-US" altLang="en-US" sz="1800" dirty="0"/>
              <a:t>Two + teams submit an Online Challenge entry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Four + teams compete in the Platinum Division at the State Championship.</a:t>
            </a:r>
          </a:p>
          <a:p>
            <a:pPr lvl="1" eaLnBrk="1" hangingPunct="1"/>
            <a:r>
              <a:rPr lang="en-US" altLang="en-US" sz="1800" dirty="0"/>
              <a:t>Dream … Win the State Championship</a:t>
            </a:r>
          </a:p>
          <a:p>
            <a:pPr lvl="1" eaLnBrk="1" hangingPunct="1"/>
            <a:r>
              <a:rPr lang="en-US" altLang="en-US" sz="1800" dirty="0"/>
              <a:t>Dream… Qualify at least one team for VEX Words!</a:t>
            </a:r>
          </a:p>
          <a:p>
            <a:pPr lvl="1" eaLnBrk="1" hangingPunct="1"/>
            <a:r>
              <a:rPr lang="en-US" altLang="en-US" sz="1800" dirty="0"/>
              <a:t>Dream… Division </a:t>
            </a:r>
            <a:r>
              <a:rPr lang="en-US" altLang="en-US" sz="1800" dirty="0" smtClean="0"/>
              <a:t>Quarterfinalist </a:t>
            </a:r>
            <a:r>
              <a:rPr lang="en-US" altLang="en-US" sz="1800" dirty="0"/>
              <a:t>at Worlds!!!!!!!!</a:t>
            </a:r>
          </a:p>
          <a:p>
            <a:pPr eaLnBrk="1" hangingPunct="1"/>
            <a:r>
              <a:rPr lang="en-US" altLang="en-US" sz="2400" dirty="0"/>
              <a:t>Autonomous score </a:t>
            </a:r>
            <a:endParaRPr lang="en-US" altLang="en-US" sz="3600" dirty="0" smtClean="0"/>
          </a:p>
          <a:p>
            <a:pPr lvl="1" eaLnBrk="1" hangingPunct="1"/>
            <a:r>
              <a:rPr lang="en-US" altLang="en-US" sz="1800" dirty="0"/>
              <a:t>All robots score points in autonomous mode. 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Dream… to win a match in autonomous mode!!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Dream … to qualify for Worlds based on the Programming Skills Challenge.</a:t>
            </a:r>
            <a:endParaRPr lang="en-US" altLang="en-US" dirty="0"/>
          </a:p>
          <a:p>
            <a:pPr eaLnBrk="1" hangingPunct="1"/>
            <a:r>
              <a:rPr lang="en-US" altLang="en-US" sz="2000" dirty="0"/>
              <a:t>Captain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Have every team be in a position to be an alliance captain at some point in the season.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Dream…Captain the State Champion Alliance</a:t>
            </a:r>
            <a:endParaRPr lang="en-US" altLang="en-US" dirty="0"/>
          </a:p>
          <a:p>
            <a:pPr eaLnBrk="1" hangingPunct="1"/>
            <a:r>
              <a:rPr lang="en-US" altLang="en-US" sz="2000" dirty="0"/>
              <a:t>Students can add individual goals.</a:t>
            </a:r>
            <a:endParaRPr lang="en-US" altLang="en-US" dirty="0"/>
          </a:p>
          <a:p>
            <a:pPr eaLnBrk="1" hangingPunct="1"/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24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Team Goal Attainment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359132"/>
            <a:ext cx="10972800" cy="5266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Six + Vex Robotics Teams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Attain funding (Need $$ for this year to compete at State)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Concessions help (Can sign up now to get on the list)</a:t>
            </a:r>
            <a:endParaRPr lang="en-US" sz="2000" b="1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/>
              <a:t>Hosting VEX Tournaments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/>
              <a:t>Networking computers for Titan Auction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Letter writing and visiting campaign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Pursue student contacts.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Build quality robots with quality team members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Incorporate the Scrum Framework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Do the little things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Be creative in prototyping/testing when parts are not available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Encourage others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Improve another’s idea if the team so decides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Do your team role with excellence!!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279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724150" y="0"/>
            <a:ext cx="6871855" cy="1143000"/>
          </a:xfrm>
        </p:spPr>
        <p:txBody>
          <a:bodyPr/>
          <a:lstStyle/>
          <a:p>
            <a:r>
              <a:rPr lang="en-US" altLang="en-US" dirty="0" smtClean="0"/>
              <a:t>VEX Events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90945" y="992188"/>
            <a:ext cx="9919855" cy="5181600"/>
          </a:xfrm>
        </p:spPr>
        <p:txBody>
          <a:bodyPr/>
          <a:lstStyle/>
          <a:p>
            <a:r>
              <a:rPr lang="en-US" altLang="en-US" sz="2400" dirty="0" smtClean="0"/>
              <a:t>10/14 </a:t>
            </a:r>
            <a:r>
              <a:rPr lang="en-US" altLang="en-US" sz="2400" dirty="0"/>
              <a:t>VEX Idea Factory (Host)</a:t>
            </a:r>
          </a:p>
          <a:p>
            <a:r>
              <a:rPr lang="en-US" altLang="en-US" sz="2400" dirty="0" smtClean="0"/>
              <a:t>10/28 Sandy</a:t>
            </a:r>
          </a:p>
          <a:p>
            <a:r>
              <a:rPr lang="en-US" altLang="en-US" sz="2400" dirty="0" smtClean="0"/>
              <a:t>11/11 Redmond</a:t>
            </a:r>
            <a:endParaRPr lang="en-US" altLang="en-US" sz="2400" dirty="0"/>
          </a:p>
          <a:p>
            <a:r>
              <a:rPr lang="en-US" altLang="en-US" sz="2400" b="1" dirty="0" smtClean="0"/>
              <a:t>12/2 </a:t>
            </a:r>
            <a:r>
              <a:rPr lang="en-US" altLang="en-US" sz="2400" b="1" dirty="0"/>
              <a:t>Tournament at West (</a:t>
            </a:r>
            <a:r>
              <a:rPr lang="en-US" altLang="en-US" sz="2400" b="1" dirty="0" smtClean="0"/>
              <a:t>Host – All compete)</a:t>
            </a:r>
            <a:endParaRPr lang="en-US" altLang="en-US" sz="2400" b="1" dirty="0"/>
          </a:p>
          <a:p>
            <a:r>
              <a:rPr lang="en-US" altLang="en-US" sz="2400" dirty="0" smtClean="0"/>
              <a:t>1/13 Sandy</a:t>
            </a:r>
            <a:endParaRPr lang="en-US" altLang="en-US" sz="2400" dirty="0"/>
          </a:p>
          <a:p>
            <a:r>
              <a:rPr lang="en-US" altLang="en-US" sz="2400" dirty="0" smtClean="0"/>
              <a:t>1/13 Toledo</a:t>
            </a:r>
          </a:p>
          <a:p>
            <a:r>
              <a:rPr lang="en-US" altLang="en-US" sz="2400" dirty="0" smtClean="0"/>
              <a:t>1/20 Bend</a:t>
            </a:r>
            <a:endParaRPr lang="en-US" altLang="en-US" sz="2400" dirty="0"/>
          </a:p>
          <a:p>
            <a:r>
              <a:rPr lang="en-US" altLang="en-US" sz="2400" b="1" dirty="0" smtClean="0"/>
              <a:t>1/26 Tournament </a:t>
            </a:r>
            <a:r>
              <a:rPr lang="en-US" altLang="en-US" sz="2400" b="1" dirty="0"/>
              <a:t>at West (</a:t>
            </a:r>
            <a:r>
              <a:rPr lang="en-US" altLang="en-US" sz="2400" b="1" dirty="0" smtClean="0"/>
              <a:t>Host – All help)</a:t>
            </a:r>
          </a:p>
          <a:p>
            <a:r>
              <a:rPr lang="en-US" altLang="en-US" sz="2400" b="1" dirty="0" smtClean="0"/>
              <a:t>1/27 Tournament at West (Host – All Compete)</a:t>
            </a:r>
            <a:endParaRPr lang="en-US" altLang="en-US" sz="2400" b="1" dirty="0"/>
          </a:p>
          <a:p>
            <a:r>
              <a:rPr lang="en-US" altLang="en-US" sz="2400" dirty="0" smtClean="0"/>
              <a:t>2/17 North Marion</a:t>
            </a:r>
            <a:endParaRPr lang="en-US" altLang="en-US" sz="2400" dirty="0"/>
          </a:p>
          <a:p>
            <a:r>
              <a:rPr lang="en-US" altLang="en-US" sz="2400" b="1" dirty="0" smtClean="0"/>
              <a:t>3/9-3/10 State All compete</a:t>
            </a:r>
          </a:p>
          <a:p>
            <a:r>
              <a:rPr lang="en-US" altLang="en-US" sz="2400" b="1" dirty="0" smtClean="0"/>
              <a:t>4/20-21 </a:t>
            </a:r>
            <a:r>
              <a:rPr lang="en-US" altLang="en-US" sz="2400" b="1" dirty="0" err="1" smtClean="0"/>
              <a:t>SkillsUSA</a:t>
            </a:r>
            <a:r>
              <a:rPr lang="en-US" altLang="en-US" sz="2400" b="1" dirty="0" smtClean="0"/>
              <a:t> Student Leadership Conference</a:t>
            </a:r>
            <a:endParaRPr lang="en-US" altLang="en-US" sz="2400" b="1" dirty="0"/>
          </a:p>
          <a:p>
            <a:r>
              <a:rPr lang="en-US" altLang="en-US" sz="2400" dirty="0" smtClean="0"/>
              <a:t>4/25-4/28/2018 </a:t>
            </a:r>
            <a:r>
              <a:rPr lang="en-US" altLang="en-US" sz="2400" dirty="0"/>
              <a:t>VEX World Championship, Louisville, KY.</a:t>
            </a:r>
          </a:p>
        </p:txBody>
      </p:sp>
    </p:spTree>
    <p:extLst>
      <p:ext uri="{BB962C8B-B14F-4D97-AF65-F5344CB8AC3E}">
        <p14:creationId xmlns:p14="http://schemas.microsoft.com/office/powerpoint/2010/main" val="24482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2672</Words>
  <Application>Microsoft Office PowerPoint</Application>
  <PresentationFormat>Widescreen</PresentationFormat>
  <Paragraphs>407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Tahoma</vt:lpstr>
      <vt:lpstr>Office Theme</vt:lpstr>
      <vt:lpstr>Default Design</vt:lpstr>
      <vt:lpstr>3_Office Theme</vt:lpstr>
      <vt:lpstr>4_Office Theme</vt:lpstr>
      <vt:lpstr>Robotics Projects</vt:lpstr>
      <vt:lpstr>Introduction to Engineering Design Today’s Schedule</vt:lpstr>
      <vt:lpstr>Student Expectations</vt:lpstr>
      <vt:lpstr>To be successful in this course:</vt:lpstr>
      <vt:lpstr>Computer Lab Rules</vt:lpstr>
      <vt:lpstr>Robotics at West 2017-2018: Smith’s Vision</vt:lpstr>
      <vt:lpstr>Smith’s Performance Goals</vt:lpstr>
      <vt:lpstr>Team Goal Attainment</vt:lpstr>
      <vt:lpstr>VEX Events</vt:lpstr>
      <vt:lpstr>Autonomous Score Achievement</vt:lpstr>
      <vt:lpstr>To be Captain</vt:lpstr>
      <vt:lpstr>Grading for Robotics Projects</vt:lpstr>
      <vt:lpstr>Grading Scale</vt:lpstr>
      <vt:lpstr>Log in and Create  Class Folder</vt:lpstr>
      <vt:lpstr>Creating Shortcuts</vt:lpstr>
      <vt:lpstr>Drag and Drop into your ‘Engineering Design’ Folder.</vt:lpstr>
      <vt:lpstr>Shortcut to Class Website</vt:lpstr>
      <vt:lpstr>PowerPoint Presentation</vt:lpstr>
      <vt:lpstr>Today</vt:lpstr>
      <vt:lpstr>Individual Engineering Notebook</vt:lpstr>
      <vt:lpstr>Page 5: The Challenge</vt:lpstr>
      <vt:lpstr>First Attempt at Teams</vt:lpstr>
      <vt:lpstr>PowerPoint Presentation</vt:lpstr>
      <vt:lpstr>Page 6: Design Process: Brainstorming Approaches</vt:lpstr>
      <vt:lpstr>Slide 7: Design Process: Select Approach</vt:lpstr>
      <vt:lpstr>Defend your Position with Another Team</vt:lpstr>
      <vt:lpstr>Day 3: Learning Objectives</vt:lpstr>
      <vt:lpstr>Specifications and Constraints</vt:lpstr>
      <vt:lpstr>Brainstorming</vt:lpstr>
      <vt:lpstr>Time for the Storm</vt:lpstr>
      <vt:lpstr>Day 5 Learning Objectives</vt:lpstr>
      <vt:lpstr>Research </vt:lpstr>
      <vt:lpstr>Return of the Storm:</vt:lpstr>
      <vt:lpstr>Selecting your Design Direction</vt:lpstr>
      <vt:lpstr>Prioritize: What is the best idea?</vt:lpstr>
      <vt:lpstr>Simple Decision Matrix</vt:lpstr>
      <vt:lpstr>Weighted Decision Matrix Option</vt:lpstr>
      <vt:lpstr>Day 6 Learning Objective</vt:lpstr>
      <vt:lpstr>Select your design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Projects</dc:title>
  <dc:creator>Greg Smith</dc:creator>
  <cp:lastModifiedBy>Greg Smith</cp:lastModifiedBy>
  <cp:revision>68</cp:revision>
  <cp:lastPrinted>2016-09-07T16:41:28Z</cp:lastPrinted>
  <dcterms:created xsi:type="dcterms:W3CDTF">2015-09-14T13:48:54Z</dcterms:created>
  <dcterms:modified xsi:type="dcterms:W3CDTF">2017-09-11T14:13:49Z</dcterms:modified>
</cp:coreProperties>
</file>