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DA8DA-F0DA-42C3-B9AF-27476B2833EF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740D0-34DA-42A5-B904-DAEABB9E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Teamwork: Working together to develop a strategy for the season.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4608A4-22D0-4ECB-887A-7FB89562A33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2732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ETS1B/C.  Developing Possible Solutions/ Optimizing the Design Solution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Technology: ISTE 6.  Technology operations and concepts.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Math: Number and quantity, algebra (Formulas in spreadsheet)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2CF0D-7B3F-4C52-8EF0-C936F5EC362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222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ETS1B/C.  Developing Possible Solutions/ Optimizing the Design Solution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Technology: ISTE 4. Critical thinking, problem solving and decision making.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E7F757-417A-440D-B1CF-938AE52176DA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129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Literacy and Teamwork.  Summarizing the problem.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Science/Engineering: Engineering Design Cycle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6EC4A2-57F6-4F4D-984C-AAF026A7335A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736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ETS1A: Defining and Delimiting an Engineering Problem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Literacy: Summarizing the required specifications and constraints.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157995-32F6-48A2-A5D6-0A7B7952394A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30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ETS1B: Developing Possible Solutions.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9DF9BE-18B3-4C37-9258-4558FC4A1BA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3837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ETS1B: Developing Possible Solutions.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Technology: ISTE 1: Creativity and Innovation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00F5EE-F1C8-48CF-8BD2-02F37F812CD1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1886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ETS1B: Developing Possible Solutions.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Technology: ISTE 3: Research and information fluency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3DE6E-3726-4D62-AD3A-59E725228AE1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29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ETS1B: Developing Possible Solutions.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DA75A8-C292-4B03-9BF8-2B01CC97E3F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631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27100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Science/Engineering: ETS1B: Developing Possible Solutions</a:t>
            </a:r>
          </a:p>
          <a:p>
            <a:pPr defTabSz="927100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Science/Engineering:  ETS1C: Optimizing the Design Solution</a:t>
            </a:r>
          </a:p>
          <a:p>
            <a:pPr defTabSz="927100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Technology: Critical thinking, problem solving and decision making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6DC65-07DF-4C95-8C78-26935B0873EF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9338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Science/Engineering: ETS1B/C.  Developing Possible Solutions/ Optimizing the Design Solution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Technology: ISTE 6.  Technology operations and concepts.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1E1BEC-7B9B-48A9-9DEF-8B3E255C22B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329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8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0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3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97E9B-D996-49EC-B555-785DD64C9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1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5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4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4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5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3799-27C5-4F79-8CD4-E60F0719952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2F1E-C6EC-41AC-B36C-B4D5259CB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5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Robotics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Attempt at Creating Teams </a:t>
            </a:r>
          </a:p>
          <a:p>
            <a:r>
              <a:rPr lang="en-US" dirty="0" smtClean="0"/>
              <a:t>Take a Closer Look at the Game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Each individual will use the internet to research ideas for your robot designs</a:t>
            </a:r>
          </a:p>
          <a:p>
            <a:r>
              <a:rPr lang="en-US" altLang="en-US" smtClean="0">
                <a:solidFill>
                  <a:schemeClr val="accent1"/>
                </a:solidFill>
              </a:rPr>
              <a:t>Research 5 minutes</a:t>
            </a:r>
          </a:p>
          <a:p>
            <a:r>
              <a:rPr lang="en-US" altLang="en-US" smtClean="0"/>
              <a:t>Share 5 minutes (Every person shares!)</a:t>
            </a:r>
          </a:p>
          <a:p>
            <a:pPr lvl="1"/>
            <a:r>
              <a:rPr lang="en-US" altLang="en-US" smtClean="0"/>
              <a:t>Add ideas to your brainstorm list</a:t>
            </a:r>
          </a:p>
          <a:p>
            <a:r>
              <a:rPr lang="en-US" altLang="en-US" smtClean="0">
                <a:solidFill>
                  <a:schemeClr val="accent1"/>
                </a:solidFill>
              </a:rPr>
              <a:t>Research 5 minutes</a:t>
            </a:r>
          </a:p>
          <a:p>
            <a:r>
              <a:rPr lang="en-US" altLang="en-US" smtClean="0"/>
              <a:t>Share 5 minutes (Every person shares!)</a:t>
            </a:r>
          </a:p>
          <a:p>
            <a:pPr lvl="1"/>
            <a:r>
              <a:rPr lang="en-US" altLang="en-US" smtClean="0"/>
              <a:t>Add ideas to your brainstorm list</a:t>
            </a:r>
          </a:p>
        </p:txBody>
      </p:sp>
    </p:spTree>
    <p:extLst>
      <p:ext uri="{BB962C8B-B14F-4D97-AF65-F5344CB8AC3E}">
        <p14:creationId xmlns:p14="http://schemas.microsoft.com/office/powerpoint/2010/main" val="29656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Return of the Storm: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/>
              <a:t>Using your past ideas and ideas from your research, continue to brainstorm solutions for your </a:t>
            </a:r>
            <a:r>
              <a:rPr lang="en-US" b="1" dirty="0" smtClean="0"/>
              <a:t>robot.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ombine some of the previous ideas and what your found in research to create new ideas.</a:t>
            </a:r>
          </a:p>
          <a:p>
            <a:pPr>
              <a:defRPr/>
            </a:pPr>
            <a:r>
              <a:rPr lang="en-US" dirty="0" smtClean="0"/>
              <a:t>Roles</a:t>
            </a:r>
          </a:p>
          <a:p>
            <a:pPr lvl="1">
              <a:defRPr/>
            </a:pPr>
            <a:r>
              <a:rPr lang="en-US" dirty="0" smtClean="0"/>
              <a:t>Recorder</a:t>
            </a:r>
            <a:endParaRPr lang="en-US" dirty="0"/>
          </a:p>
          <a:p>
            <a:pPr lvl="1">
              <a:defRPr/>
            </a:pPr>
            <a:r>
              <a:rPr lang="en-US" dirty="0"/>
              <a:t>Encourager</a:t>
            </a:r>
          </a:p>
          <a:p>
            <a:pPr lvl="1">
              <a:defRPr/>
            </a:pPr>
            <a:r>
              <a:rPr lang="en-US" dirty="0"/>
              <a:t>Thought provoker (random idea)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Rotate roles every 3 minutes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6" y="3505200"/>
            <a:ext cx="30765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14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Selecting your Design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team will be using a Decision Matrix to help in determining your direction.</a:t>
            </a:r>
          </a:p>
          <a:p>
            <a:r>
              <a:rPr lang="en-US" altLang="en-US" smtClean="0"/>
              <a:t>Record this in your team journal and copy into your individual journal</a:t>
            </a:r>
          </a:p>
        </p:txBody>
      </p:sp>
    </p:spTree>
    <p:extLst>
      <p:ext uri="{BB962C8B-B14F-4D97-AF65-F5344CB8AC3E}">
        <p14:creationId xmlns:p14="http://schemas.microsoft.com/office/powerpoint/2010/main" val="360149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Prioritize: What is the best idea?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en-US" altLang="en-US" smtClean="0"/>
              <a:t>Weigh the advantages and disadvantages of each alternative?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en-US" altLang="en-US" smtClean="0">
                <a:solidFill>
                  <a:schemeClr val="accent1"/>
                </a:solidFill>
              </a:rPr>
              <a:t>Set up alternatives in a matrix for analysis (See next slide.)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en-US" altLang="en-US" smtClean="0"/>
              <a:t>Mark the grid (Can use other scales)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mtClean="0"/>
              <a:t>+ = 1: Better.  (Above Average)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mtClean="0"/>
              <a:t>0 = 0: No appreciable difference. (Average)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mtClean="0"/>
              <a:t>- = -1: Worse. (Below Average)</a:t>
            </a:r>
          </a:p>
        </p:txBody>
      </p:sp>
    </p:spTree>
    <p:extLst>
      <p:ext uri="{BB962C8B-B14F-4D97-AF65-F5344CB8AC3E}">
        <p14:creationId xmlns:p14="http://schemas.microsoft.com/office/powerpoint/2010/main" val="12462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31750"/>
            <a:ext cx="4267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Simple Decision Matrix</a:t>
            </a: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>
            <p:ph idx="4294967295"/>
          </p:nvPr>
        </p:nvGraphicFramePr>
        <p:xfrm>
          <a:off x="1524000" y="1141414"/>
          <a:ext cx="8820150" cy="4446589"/>
        </p:xfrm>
        <a:graphic>
          <a:graphicData uri="http://schemas.openxmlformats.org/drawingml/2006/table">
            <a:tbl>
              <a:tblPr/>
              <a:tblGrid>
                <a:gridCol w="2195513"/>
                <a:gridCol w="1152525"/>
                <a:gridCol w="936625"/>
                <a:gridCol w="935037"/>
                <a:gridCol w="801688"/>
                <a:gridCol w="711200"/>
                <a:gridCol w="1195387"/>
                <a:gridCol w="892175"/>
              </a:tblGrid>
              <a:tr h="7761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Specifications / Constraints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Economical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Feasible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Practical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Reliable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kumimoji="0" lang="en-A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A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5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Alternatives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Tracts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Dune Buggy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8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Legs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0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Propeller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73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Rack and Pinion+Diff.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15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Helicopter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73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Hoover Craft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73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6-wheel:Banana Split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ounded Rectangular Callout 1"/>
          <p:cNvSpPr/>
          <p:nvPr/>
        </p:nvSpPr>
        <p:spPr>
          <a:xfrm>
            <a:off x="6858000" y="76200"/>
            <a:ext cx="3200400" cy="1066800"/>
          </a:xfrm>
          <a:prstGeom prst="wedgeRoundRectCallout">
            <a:avLst>
              <a:gd name="adj1" fmla="val -37876"/>
              <a:gd name="adj2" fmla="val 760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Put your Specifications and Constraints along the top row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4191000" y="5257800"/>
            <a:ext cx="4114800" cy="1219200"/>
          </a:xfrm>
          <a:prstGeom prst="wedgeRoundRectCallout">
            <a:avLst>
              <a:gd name="adj1" fmla="val -68007"/>
              <a:gd name="adj2" fmla="val -1138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Place your brainstorm and researched ideas along the first column.  Do not include the ‘off-the-wall’ suggestions.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572000" y="2514600"/>
            <a:ext cx="2971800" cy="1676400"/>
          </a:xfrm>
          <a:prstGeom prst="wedgeRoundRectCallout">
            <a:avLst>
              <a:gd name="adj1" fmla="val -25691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Rate (+, 0, -) each alternative for each specification/constraint in the grid.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8001000" y="3429000"/>
            <a:ext cx="2057400" cy="1143000"/>
          </a:xfrm>
          <a:prstGeom prst="wedgeRoundRectCallout">
            <a:avLst>
              <a:gd name="adj1" fmla="val 35307"/>
              <a:gd name="adj2" fmla="val -1652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Total the score for each alternative in the totals column.</a:t>
            </a:r>
          </a:p>
        </p:txBody>
      </p:sp>
    </p:spTree>
    <p:extLst>
      <p:ext uri="{BB962C8B-B14F-4D97-AF65-F5344CB8AC3E}">
        <p14:creationId xmlns:p14="http://schemas.microsoft.com/office/powerpoint/2010/main" val="3017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2288" y="342901"/>
            <a:ext cx="5218112" cy="708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/>
              <a:t>Weighted Decision Matrix Option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idx="1"/>
          </p:nvPr>
        </p:nvGraphicFramePr>
        <p:xfrm>
          <a:off x="1752600" y="1573214"/>
          <a:ext cx="8662987" cy="4370387"/>
        </p:xfrm>
        <a:graphic>
          <a:graphicData uri="http://schemas.openxmlformats.org/drawingml/2006/table">
            <a:tbl>
              <a:tblPr/>
              <a:tblGrid>
                <a:gridCol w="2155825"/>
                <a:gridCol w="1131887"/>
                <a:gridCol w="889000"/>
                <a:gridCol w="936625"/>
                <a:gridCol w="863600"/>
                <a:gridCol w="576263"/>
                <a:gridCol w="1233487"/>
                <a:gridCol w="876300"/>
              </a:tblGrid>
              <a:tr h="3658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Specifications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Economical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Feasible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Practical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Reliable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Size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Weighted  Importance  of specification/ constraint (1 to 5)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1 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4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Alternatives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Trackbot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with Scissor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5x1=5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5x4=20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4x5=20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4x5=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3x2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=6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3x5=15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86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Omni-bot with 6-bar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4x1=4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4x4=16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4x4=16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3x5=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5x2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=10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3x5=15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82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Rack and Pinion + Differential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3x1=3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1x4=4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3x4=12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3x5=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3x2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=6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3x5=15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wheel: Banana Split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4x1=4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3x5=15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5x5=25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5*5=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4x2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=8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5x5=25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102</a:t>
                      </a:r>
                    </a:p>
                  </a:txBody>
                  <a:tcPr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507" name="Text Box 82"/>
          <p:cNvSpPr txBox="1">
            <a:spLocks noChangeArrowheads="1"/>
          </p:cNvSpPr>
          <p:nvPr/>
        </p:nvSpPr>
        <p:spPr bwMode="auto">
          <a:xfrm>
            <a:off x="1828800" y="1027113"/>
            <a:ext cx="8458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How the alternative rates x Importance of specification = score in grid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2667000" y="6096000"/>
            <a:ext cx="3200400" cy="609600"/>
          </a:xfrm>
          <a:prstGeom prst="wedgeRoundRectCallout">
            <a:avLst>
              <a:gd name="adj1" fmla="val -24679"/>
              <a:gd name="adj2" fmla="val -990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Alternatives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8229600" y="349251"/>
            <a:ext cx="2438400" cy="677863"/>
          </a:xfrm>
          <a:prstGeom prst="wedgeRoundRectCallout">
            <a:avLst>
              <a:gd name="adj1" fmla="val -23718"/>
              <a:gd name="adj2" fmla="val 1377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Specifications and Constraints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248400" y="2133600"/>
            <a:ext cx="3200400" cy="984250"/>
          </a:xfrm>
          <a:prstGeom prst="wedgeRoundRectCallout">
            <a:avLst>
              <a:gd name="adj1" fmla="val -65545"/>
              <a:gd name="adj2" fmla="val -1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Weights based on the importance of the specification/constraint.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257800" y="3886200"/>
            <a:ext cx="2971800" cy="685800"/>
          </a:xfrm>
          <a:prstGeom prst="wedgeRoundRectCallout">
            <a:avLst>
              <a:gd name="adj1" fmla="val -33851"/>
              <a:gd name="adj2" fmla="val 1112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Score = Weight x Rating of alternative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543800" y="6096000"/>
            <a:ext cx="2209800" cy="609600"/>
          </a:xfrm>
          <a:prstGeom prst="wedgeRoundRectCallout">
            <a:avLst>
              <a:gd name="adj1" fmla="val 52377"/>
              <a:gd name="adj2" fmla="val -1855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Totals</a:t>
            </a:r>
          </a:p>
        </p:txBody>
      </p:sp>
    </p:spTree>
    <p:extLst>
      <p:ext uri="{BB962C8B-B14F-4D97-AF65-F5344CB8AC3E}">
        <p14:creationId xmlns:p14="http://schemas.microsoft.com/office/powerpoint/2010/main" val="320676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Day 6 Learning Objective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to select your team robot design.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1"/>
          <a:stretch>
            <a:fillRect/>
          </a:stretch>
        </p:blipFill>
        <p:spPr bwMode="auto">
          <a:xfrm>
            <a:off x="5257800" y="0"/>
            <a:ext cx="5105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1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3048000" cy="1905000"/>
          </a:xfrm>
        </p:spPr>
        <p:txBody>
          <a:bodyPr/>
          <a:lstStyle/>
          <a:p>
            <a:r>
              <a:rPr lang="en-US" altLang="en-US" smtClean="0"/>
              <a:t>Select your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6963"/>
            <a:ext cx="8229600" cy="375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Use the rating from the Decision Matrix to help you select the design.</a:t>
            </a:r>
          </a:p>
          <a:p>
            <a:pPr>
              <a:defRPr/>
            </a:pPr>
            <a:r>
              <a:rPr lang="en-US" dirty="0" smtClean="0"/>
              <a:t>You do not have to select a particular design that rated highest in the Decision Matrix.</a:t>
            </a:r>
          </a:p>
          <a:p>
            <a:pPr lvl="1">
              <a:defRPr/>
            </a:pPr>
            <a:r>
              <a:rPr lang="en-US" dirty="0" smtClean="0"/>
              <a:t>Sometimes a robot that is OK at everything but good at nothing comes out high in the ranking</a:t>
            </a:r>
          </a:p>
          <a:p>
            <a:pPr>
              <a:defRPr/>
            </a:pPr>
            <a:r>
              <a:rPr lang="en-US" dirty="0" smtClean="0"/>
              <a:t>Your team has the final say in your design direction, but you should be able to justify it.</a:t>
            </a:r>
          </a:p>
          <a:p>
            <a:pPr>
              <a:defRPr/>
            </a:pPr>
            <a:r>
              <a:rPr lang="en-US" b="1" dirty="0" smtClean="0"/>
              <a:t>Record your design choice and why in your engineering journal.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67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Day 2: Learning Objectives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smtClean="0"/>
              <a:t>Break into teams.</a:t>
            </a:r>
          </a:p>
          <a:p>
            <a:r>
              <a:rPr lang="en-US" altLang="en-US" smtClean="0"/>
              <a:t>Brainstorm different strategies for the robot your are designing.</a:t>
            </a:r>
          </a:p>
          <a:p>
            <a:r>
              <a:rPr lang="en-US" altLang="en-US" smtClean="0"/>
              <a:t>As a team, set a direction for the strategy your team will begin pursuing this season.</a:t>
            </a:r>
          </a:p>
          <a:p>
            <a:r>
              <a:rPr lang="en-US" altLang="en-US" smtClean="0"/>
              <a:t>As a team develop a problem statement for your team.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86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Strategize: How is your team going to attack this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Go to the </a:t>
            </a:r>
            <a:r>
              <a:rPr lang="en-US" dirty="0"/>
              <a:t>field in the back room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Talk strategies with your </a:t>
            </a:r>
            <a:r>
              <a:rPr lang="en-US" dirty="0" smtClean="0">
                <a:solidFill>
                  <a:schemeClr val="accent1"/>
                </a:solidFill>
              </a:rPr>
              <a:t>team.  Get on the field to get an understanding of the challenges.</a:t>
            </a:r>
            <a:endParaRPr lang="en-US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dirty="0"/>
              <a:t>What </a:t>
            </a:r>
            <a:r>
              <a:rPr lang="en-US" dirty="0" smtClean="0"/>
              <a:t>skill sets will make </a:t>
            </a:r>
            <a:r>
              <a:rPr lang="en-US" dirty="0"/>
              <a:t>the robot successful?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</a:rPr>
              <a:t>What </a:t>
            </a:r>
            <a:r>
              <a:rPr lang="en-US" dirty="0" smtClean="0">
                <a:solidFill>
                  <a:schemeClr val="accent1"/>
                </a:solidFill>
              </a:rPr>
              <a:t>pair robots </a:t>
            </a:r>
            <a:r>
              <a:rPr lang="en-US" dirty="0">
                <a:solidFill>
                  <a:schemeClr val="accent1"/>
                </a:solidFill>
              </a:rPr>
              <a:t>will make the best alliance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Find some matches online to see how some of the design choices have played out.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Go online to look at ‘reveals’ or other mechanisms that do what you are hoping to do to help clarify you</a:t>
            </a:r>
            <a:endParaRPr lang="en-US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b="1" dirty="0" smtClean="0"/>
              <a:t>In your individual journals document the strategy/strategies your team wants to implement this season.  The strategy will drive your design.</a:t>
            </a:r>
            <a:endParaRPr lang="en-US" b="1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0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Use the </a:t>
            </a:r>
            <a:r>
              <a:rPr lang="en-US" b="1" dirty="0" smtClean="0"/>
              <a:t>info from your research, your strategy and your </a:t>
            </a:r>
            <a:r>
              <a:rPr lang="en-US" b="1" dirty="0"/>
              <a:t>team discussions to create a three+ sentence definition describing what you want your robot to be able to do.  </a:t>
            </a:r>
            <a:endParaRPr lang="en-US" b="1" dirty="0" smtClean="0"/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This should be something you could put on a business card to market your robot to other teams.</a:t>
            </a:r>
            <a:endParaRPr lang="en-US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b="1" dirty="0" smtClean="0"/>
              <a:t>Make </a:t>
            </a:r>
            <a:r>
              <a:rPr lang="en-US" b="1" dirty="0"/>
              <a:t>sure a copy of this is in your team and individual journals.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Day 3: Learning Objectives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Using your team strategy and problem statement develop specifications and constraints for your robot.</a:t>
            </a:r>
          </a:p>
          <a:p>
            <a:r>
              <a:rPr lang="en-US" altLang="en-US" smtClean="0"/>
              <a:t>Begin brainstorming ideas for your robot design.</a:t>
            </a:r>
          </a:p>
        </p:txBody>
      </p:sp>
    </p:spTree>
    <p:extLst>
      <p:ext uri="{BB962C8B-B14F-4D97-AF65-F5344CB8AC3E}">
        <p14:creationId xmlns:p14="http://schemas.microsoft.com/office/powerpoint/2010/main" val="1638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Specifications and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397" y="1143000"/>
            <a:ext cx="11030198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/>
              <a:t>Specifications: What your robot can do/be</a:t>
            </a:r>
          </a:p>
          <a:p>
            <a:pPr lvl="1">
              <a:defRPr/>
            </a:pPr>
            <a:r>
              <a:rPr lang="en-US" dirty="0" smtClean="0"/>
              <a:t>Stable: Will not tip over if placed on a 45 degree angle</a:t>
            </a:r>
          </a:p>
          <a:p>
            <a:pPr lvl="1">
              <a:defRPr/>
            </a:pPr>
            <a:r>
              <a:rPr lang="en-US" dirty="0" smtClean="0"/>
              <a:t>High Traction: Will not slip when pushed with 8 lb. force</a:t>
            </a:r>
          </a:p>
          <a:p>
            <a:pPr lvl="1">
              <a:defRPr/>
            </a:pPr>
            <a:r>
              <a:rPr lang="en-US" dirty="0" smtClean="0"/>
              <a:t>…</a:t>
            </a:r>
          </a:p>
          <a:p>
            <a:pPr>
              <a:defRPr/>
            </a:pPr>
            <a:r>
              <a:rPr lang="en-US" b="1" u="sng" dirty="0" smtClean="0"/>
              <a:t>Constraints: What your robot can’t do/be</a:t>
            </a:r>
          </a:p>
          <a:p>
            <a:pPr lvl="1">
              <a:defRPr/>
            </a:pPr>
            <a:r>
              <a:rPr lang="en-US" dirty="0" smtClean="0"/>
              <a:t>Must fit into an 18”x18”x18” </a:t>
            </a:r>
          </a:p>
          <a:p>
            <a:pPr lvl="1">
              <a:defRPr/>
            </a:pPr>
            <a:r>
              <a:rPr lang="en-US" dirty="0" smtClean="0"/>
              <a:t>May not use more than 12 motors, or 10 with pneumatics</a:t>
            </a:r>
          </a:p>
          <a:p>
            <a:pPr>
              <a:defRPr/>
            </a:pPr>
            <a:r>
              <a:rPr lang="en-US" b="1" dirty="0" smtClean="0"/>
              <a:t>As a team develop at least 8 specifications and 8 constraints for your robot. Use your team strategies to guide the specifications and constraints that you see as important to your design. Record these in your team and individual journals.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869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81201" y="274638"/>
            <a:ext cx="5038725" cy="1143000"/>
          </a:xfrm>
        </p:spPr>
        <p:txBody>
          <a:bodyPr/>
          <a:lstStyle/>
          <a:p>
            <a:r>
              <a:rPr lang="en-US" altLang="en-US" smtClean="0"/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1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The goal is to generate as many ideas as possible to help you develop the best product as early as possible</a:t>
            </a:r>
          </a:p>
          <a:p>
            <a:pPr algn="ctr">
              <a:defRPr/>
            </a:pPr>
            <a:r>
              <a:rPr lang="en-US" sz="3900" b="1" u="sng" dirty="0"/>
              <a:t>Brainstorming Rules </a:t>
            </a:r>
          </a:p>
          <a:p>
            <a:pPr>
              <a:defRPr/>
            </a:pPr>
            <a:r>
              <a:rPr lang="en-US" b="1" u="sng" dirty="0"/>
              <a:t>Every person </a:t>
            </a:r>
            <a:r>
              <a:rPr lang="en-US" dirty="0"/>
              <a:t>and every idea has </a:t>
            </a:r>
            <a:r>
              <a:rPr lang="en-US" b="1" u="sng" dirty="0"/>
              <a:t>equal </a:t>
            </a:r>
            <a:r>
              <a:rPr lang="en-US" b="1" u="sng" dirty="0" smtClean="0"/>
              <a:t>worth</a:t>
            </a:r>
          </a:p>
          <a:p>
            <a:pPr>
              <a:defRPr/>
            </a:pPr>
            <a:r>
              <a:rPr lang="en-US" b="1" u="sng" dirty="0" smtClean="0">
                <a:solidFill>
                  <a:schemeClr val="accent1"/>
                </a:solidFill>
              </a:rPr>
              <a:t>Every</a:t>
            </a:r>
            <a:r>
              <a:rPr lang="en-US" dirty="0" smtClean="0">
                <a:solidFill>
                  <a:schemeClr val="accent1"/>
                </a:solidFill>
              </a:rPr>
              <a:t> (school appropriate) idea is a good idea!</a:t>
            </a:r>
          </a:p>
          <a:p>
            <a:pPr>
              <a:defRPr/>
            </a:pPr>
            <a:r>
              <a:rPr lang="en-US" dirty="0" smtClean="0"/>
              <a:t>Encourage </a:t>
            </a:r>
            <a:r>
              <a:rPr lang="en-US" b="1" u="sng" dirty="0" smtClean="0"/>
              <a:t>wild and exaggerated </a:t>
            </a:r>
            <a:r>
              <a:rPr lang="en-US" dirty="0" smtClean="0"/>
              <a:t>ideas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Go for </a:t>
            </a:r>
            <a:r>
              <a:rPr lang="en-US" b="1" u="sng" dirty="0" smtClean="0">
                <a:solidFill>
                  <a:schemeClr val="accent1"/>
                </a:solidFill>
              </a:rPr>
              <a:t>quantity</a:t>
            </a:r>
            <a:r>
              <a:rPr lang="en-US" dirty="0" smtClean="0">
                <a:solidFill>
                  <a:schemeClr val="accent1"/>
                </a:solidFill>
              </a:rPr>
              <a:t> at this stage, not quality</a:t>
            </a:r>
          </a:p>
          <a:p>
            <a:pPr>
              <a:defRPr/>
            </a:pPr>
            <a:r>
              <a:rPr lang="en-US" b="1" u="sng" dirty="0" smtClean="0"/>
              <a:t>Build</a:t>
            </a:r>
            <a:r>
              <a:rPr lang="en-US" dirty="0" smtClean="0"/>
              <a:t> on ideas put forward by others</a:t>
            </a:r>
          </a:p>
        </p:txBody>
      </p:sp>
    </p:spTree>
    <p:extLst>
      <p:ext uri="{BB962C8B-B14F-4D97-AF65-F5344CB8AC3E}">
        <p14:creationId xmlns:p14="http://schemas.microsoft.com/office/powerpoint/2010/main" val="22093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altLang="en-US" smtClean="0"/>
              <a:t>Time for the Storm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/>
          <a:lstStyle/>
          <a:p>
            <a:r>
              <a:rPr lang="en-US" altLang="en-US" smtClean="0"/>
              <a:t>Team Roles </a:t>
            </a:r>
          </a:p>
          <a:p>
            <a:pPr lvl="1"/>
            <a:r>
              <a:rPr lang="en-US" altLang="en-US" smtClean="0"/>
              <a:t>Recorder (Into the team Engineering Journal)</a:t>
            </a:r>
          </a:p>
          <a:p>
            <a:pPr lvl="1"/>
            <a:r>
              <a:rPr lang="en-US" altLang="en-US" smtClean="0"/>
              <a:t>Encourager</a:t>
            </a:r>
          </a:p>
          <a:p>
            <a:pPr lvl="1"/>
            <a:r>
              <a:rPr lang="en-US" altLang="en-US" smtClean="0"/>
              <a:t>Thought provoker(s) (Idea generators)</a:t>
            </a:r>
          </a:p>
          <a:p>
            <a:r>
              <a:rPr lang="en-US" altLang="en-US" smtClean="0">
                <a:solidFill>
                  <a:schemeClr val="accent1"/>
                </a:solidFill>
              </a:rPr>
              <a:t>Rotate roles every 3 minutes</a:t>
            </a:r>
          </a:p>
          <a:p>
            <a:r>
              <a:rPr lang="en-US" altLang="en-US" b="1" smtClean="0"/>
              <a:t>Brainstorm and record ideas for your robot I’ll will tell you when to rotate rolls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21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Day 5 Learning Objectives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Research to find options for your design.</a:t>
            </a:r>
          </a:p>
          <a:p>
            <a:r>
              <a:rPr lang="en-US" altLang="en-US" smtClean="0"/>
              <a:t>Continue to brainstorm ideas for your design.</a:t>
            </a:r>
          </a:p>
          <a:p>
            <a:r>
              <a:rPr lang="en-US" altLang="en-US" smtClean="0"/>
              <a:t>Start assembling ideas, specifications and constraints to help in selecting your robot design.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52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1237</Words>
  <Application>Microsoft Office PowerPoint</Application>
  <PresentationFormat>Widescreen</PresentationFormat>
  <Paragraphs>211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Office Theme</vt:lpstr>
      <vt:lpstr>Robotics Projects</vt:lpstr>
      <vt:lpstr>Day 2: Learning Objectives</vt:lpstr>
      <vt:lpstr>Strategize: How is your team going to attack this problem?</vt:lpstr>
      <vt:lpstr>Defining the Problem</vt:lpstr>
      <vt:lpstr>Day 3: Learning Objectives</vt:lpstr>
      <vt:lpstr>Specifications and Constraints</vt:lpstr>
      <vt:lpstr>Brainstorming</vt:lpstr>
      <vt:lpstr>Time for the Storm</vt:lpstr>
      <vt:lpstr>Day 5 Learning Objectives</vt:lpstr>
      <vt:lpstr>Research </vt:lpstr>
      <vt:lpstr>Return of the Storm:</vt:lpstr>
      <vt:lpstr>Selecting your Design Direction</vt:lpstr>
      <vt:lpstr>Prioritize: What is the best idea?</vt:lpstr>
      <vt:lpstr>Simple Decision Matrix</vt:lpstr>
      <vt:lpstr>Weighted Decision Matrix Option</vt:lpstr>
      <vt:lpstr>Day 6 Learning Objective</vt:lpstr>
      <vt:lpstr>Select your design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Projects</dc:title>
  <dc:creator>Greg Smith</dc:creator>
  <cp:lastModifiedBy>smith_greg</cp:lastModifiedBy>
  <cp:revision>5</cp:revision>
  <dcterms:created xsi:type="dcterms:W3CDTF">2015-09-16T18:10:03Z</dcterms:created>
  <dcterms:modified xsi:type="dcterms:W3CDTF">2016-10-19T16:41:18Z</dcterms:modified>
</cp:coreProperties>
</file>