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3" r:id="rId3"/>
    <p:sldId id="298" r:id="rId4"/>
    <p:sldId id="294" r:id="rId5"/>
    <p:sldId id="295" r:id="rId6"/>
    <p:sldId id="296" r:id="rId7"/>
    <p:sldId id="29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>
        <p:scale>
          <a:sx n="75" d="100"/>
          <a:sy n="75" d="100"/>
        </p:scale>
        <p:origin x="103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CC235-D48C-45F8-9701-E72F6F5DAFB5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6359-D801-4586-9A4E-1DA60C090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http://www.education.rec.ri.cmu.edu/products/cortex_video_trainer/lesson/2-2WirelessSystemConfiguration1.html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5EB83C4-9750-49B3-B340-B0B4242AF2F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90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http://www.education.rec.ri.cmu.edu/products/cortex_video_trainer/lesson/2-2WirelessSystemConfiguration2.html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1170E1C-F79B-4FBC-97DF-5363E12AB01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6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Select the motor ports to match where your motors are plugged.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0023D-845E-4876-A8CA-412E25C941D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37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Advanced students can also download the program to their physical robot.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1D0290-74AB-4118-AA94-1D8C03E1D046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1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http://education.rec.ri.cmu.edu/products/cortex_video_trainer/lesson/4-2JoystickMapping1.html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16F2-76AE-4B9C-BA9A-69C3F2E79BA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Leaving off </a:t>
            </a:r>
            <a:r>
              <a:rPr lang="en-US" dirty="0" err="1" smtClean="0"/>
              <a:t>TopHat</a:t>
            </a:r>
            <a:r>
              <a:rPr lang="en-US" dirty="0" smtClean="0"/>
              <a:t> buttons for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16F2-76AE-4B9C-BA9A-69C3F2E79BA2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0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7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7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8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E5917-92F2-4E50-B7C4-311E3C62E153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AFE5-F3D3-4A9A-A9AE-F581AE827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rec.ri.cmu.edu/products/cortex_video_trainer/lesson/2-2WirelessSystemConfiguration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rec.ri.cmu.edu/products/cortex_video_trainer/lesson/2-2WirelessSystemConfiguration2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Robotics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Programming your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Make Sure it is in the ‘Real-World’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84350"/>
            <a:ext cx="7924800" cy="958850"/>
          </a:xfrm>
        </p:spPr>
        <p:txBody>
          <a:bodyPr/>
          <a:lstStyle/>
          <a:p>
            <a:r>
              <a:rPr lang="en-US" dirty="0" smtClean="0"/>
              <a:t>Robot -&gt; Compiler Target -&gt; Physical Robot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45" t="23307" r="69356" b="45755"/>
          <a:stretch/>
        </p:blipFill>
        <p:spPr>
          <a:xfrm>
            <a:off x="2520948" y="2667001"/>
            <a:ext cx="7607304" cy="3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419600" y="228600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Configuring the Robot: Focus on Motors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6019800" cy="5029200"/>
          </a:xfrm>
        </p:spPr>
        <p:txBody>
          <a:bodyPr/>
          <a:lstStyle/>
          <a:p>
            <a:r>
              <a:rPr lang="en-US" altLang="en-US" sz="2000" dirty="0"/>
              <a:t>Robot -&gt; Motors and Sensors Setup</a:t>
            </a:r>
          </a:p>
          <a:p>
            <a:r>
              <a:rPr lang="en-US" altLang="en-US" sz="2000" dirty="0"/>
              <a:t>Select the motor</a:t>
            </a:r>
          </a:p>
          <a:p>
            <a:pPr lvl="1"/>
            <a:r>
              <a:rPr lang="en-US" altLang="en-US" sz="1600" dirty="0"/>
              <a:t>Currently can only purchase 393 Motors, also modify for internal gearing (high speed, turbo speed)</a:t>
            </a:r>
          </a:p>
          <a:p>
            <a:r>
              <a:rPr lang="en-US" altLang="en-US" sz="2000" dirty="0"/>
              <a:t>Naming Convention</a:t>
            </a:r>
          </a:p>
          <a:p>
            <a:pPr lvl="1"/>
            <a:r>
              <a:rPr lang="en-US" altLang="en-US" sz="1600" dirty="0"/>
              <a:t>Rules</a:t>
            </a:r>
          </a:p>
          <a:p>
            <a:pPr lvl="2"/>
            <a:r>
              <a:rPr lang="en-US" altLang="en-US" sz="1400" dirty="0"/>
              <a:t>Start with a letter</a:t>
            </a:r>
          </a:p>
          <a:p>
            <a:pPr lvl="2"/>
            <a:r>
              <a:rPr lang="en-US" altLang="en-US" sz="1400" dirty="0"/>
              <a:t>No spaces, punctuation or reserved words (blue)</a:t>
            </a:r>
          </a:p>
          <a:p>
            <a:pPr lvl="1"/>
            <a:r>
              <a:rPr lang="en-US" altLang="en-US" sz="1600" dirty="0"/>
              <a:t>Style</a:t>
            </a:r>
          </a:p>
          <a:p>
            <a:pPr lvl="2"/>
            <a:r>
              <a:rPr lang="en-US" altLang="en-US" sz="1400" dirty="0"/>
              <a:t>Describes what it represents</a:t>
            </a:r>
          </a:p>
          <a:p>
            <a:pPr lvl="2"/>
            <a:r>
              <a:rPr lang="en-US" altLang="en-US" sz="1400" dirty="0"/>
              <a:t>First letter is lowercase</a:t>
            </a:r>
          </a:p>
          <a:p>
            <a:pPr lvl="2"/>
            <a:r>
              <a:rPr lang="en-US" altLang="en-US" sz="1400" dirty="0" err="1"/>
              <a:t>otherWordsStartWithUppercaseLetters</a:t>
            </a:r>
            <a:endParaRPr lang="en-US" altLang="en-US" sz="1400" dirty="0"/>
          </a:p>
          <a:p>
            <a:pPr lvl="1"/>
            <a:r>
              <a:rPr lang="en-US" altLang="en-US" sz="1600" dirty="0"/>
              <a:t>For these motors</a:t>
            </a:r>
          </a:p>
          <a:p>
            <a:pPr lvl="2"/>
            <a:r>
              <a:rPr lang="en-US" altLang="en-US" sz="1400" dirty="0" err="1"/>
              <a:t>leftMotor</a:t>
            </a:r>
            <a:endParaRPr lang="en-US" altLang="en-US" sz="1400" dirty="0"/>
          </a:p>
          <a:p>
            <a:pPr lvl="2"/>
            <a:r>
              <a:rPr lang="en-US" altLang="en-US" sz="1400" dirty="0" err="1"/>
              <a:t>clawMotor</a:t>
            </a:r>
            <a:endParaRPr lang="en-US" altLang="en-US" sz="1400" dirty="0"/>
          </a:p>
          <a:p>
            <a:pPr lvl="2"/>
            <a:r>
              <a:rPr lang="en-US" altLang="en-US" sz="1400" dirty="0" err="1"/>
              <a:t>armMotor</a:t>
            </a:r>
            <a:endParaRPr lang="en-US" altLang="en-US" sz="1400" dirty="0"/>
          </a:p>
          <a:p>
            <a:pPr lvl="2"/>
            <a:r>
              <a:rPr lang="en-US" altLang="en-US" sz="1400" dirty="0" err="1"/>
              <a:t>rightMotor</a:t>
            </a:r>
            <a:endParaRPr lang="en-US" altLang="en-US" sz="1400" dirty="0"/>
          </a:p>
          <a:p>
            <a:endParaRPr lang="en-US" altLang="en-US" sz="2000" dirty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t="14429" r="77751" b="53183"/>
          <a:stretch>
            <a:fillRect/>
          </a:stretch>
        </p:blipFill>
        <p:spPr bwMode="auto">
          <a:xfrm>
            <a:off x="1562100" y="685801"/>
            <a:ext cx="2590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1" t="47134" r="15938" b="35031"/>
          <a:stretch>
            <a:fillRect/>
          </a:stretch>
        </p:blipFill>
        <p:spPr bwMode="auto">
          <a:xfrm>
            <a:off x="1814513" y="4419601"/>
            <a:ext cx="22860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7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6" y="1209676"/>
            <a:ext cx="782002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4902200" cy="838200"/>
          </a:xfrm>
        </p:spPr>
        <p:txBody>
          <a:bodyPr>
            <a:normAutofit fontScale="90000"/>
          </a:bodyPr>
          <a:lstStyle/>
          <a:p>
            <a:r>
              <a:rPr lang="en-US" altLang="en-US" sz="3200"/>
              <a:t>Motors and Sensors Setup Page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76400" y="209550"/>
            <a:ext cx="2057400" cy="628650"/>
          </a:xfrm>
          <a:prstGeom prst="wedgeRoundRectCallout">
            <a:avLst>
              <a:gd name="adj1" fmla="val 57089"/>
              <a:gd name="adj2" fmla="val 1414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1) Select the ‘Motors’ tab.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674938" y="4800600"/>
            <a:ext cx="2286000" cy="990600"/>
          </a:xfrm>
          <a:prstGeom prst="wedgeRoundRectCallout">
            <a:avLst>
              <a:gd name="adj1" fmla="val -9145"/>
              <a:gd name="adj2" fmla="val -74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6) Complete the setup for the remaining motors. 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267200" y="381001"/>
            <a:ext cx="2362200" cy="828675"/>
          </a:xfrm>
          <a:prstGeom prst="wedgeRoundRectCallout">
            <a:avLst>
              <a:gd name="adj1" fmla="val 6314"/>
              <a:gd name="adj2" fmla="val 144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3) Use the pull down menus to select the motor.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162800" y="862013"/>
            <a:ext cx="2438400" cy="990600"/>
          </a:xfrm>
          <a:prstGeom prst="wedgeRoundRectCallout">
            <a:avLst>
              <a:gd name="adj1" fmla="val -82684"/>
              <a:gd name="adj2" fmla="val 67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4</a:t>
            </a:r>
            <a:r>
              <a:rPr lang="en-US" sz="1400" b="1" dirty="0">
                <a:solidFill>
                  <a:prstClr val="white"/>
                </a:solidFill>
              </a:rPr>
              <a:t>) </a:t>
            </a:r>
            <a:r>
              <a:rPr lang="en-US" sz="1400" b="1" u="sng" dirty="0">
                <a:solidFill>
                  <a:prstClr val="white"/>
                </a:solidFill>
              </a:rPr>
              <a:t>The left motor will need to be reversed so the robot does not go in circles</a:t>
            </a:r>
            <a:r>
              <a:rPr lang="en-US" sz="1400" u="sng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382000" y="2351088"/>
            <a:ext cx="1625600" cy="696912"/>
          </a:xfrm>
          <a:prstGeom prst="wedgeRoundRectCallout">
            <a:avLst>
              <a:gd name="adj1" fmla="val 2545"/>
              <a:gd name="adj2" fmla="val -648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5) Select the side for drive motors.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9188450" y="4724400"/>
            <a:ext cx="1219200" cy="990600"/>
          </a:xfrm>
          <a:prstGeom prst="wedgeRoundRectCallout">
            <a:avLst>
              <a:gd name="adj1" fmla="val -57846"/>
              <a:gd name="adj2" fmla="val 112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7) Click on Apply to remember the changes.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677988" y="1828800"/>
            <a:ext cx="1219200" cy="990600"/>
          </a:xfrm>
          <a:prstGeom prst="wedgeRoundRectCallout">
            <a:avLst>
              <a:gd name="adj1" fmla="val 97024"/>
              <a:gd name="adj2" fmla="val -17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2) Name the motor in the desired port.</a:t>
            </a:r>
          </a:p>
        </p:txBody>
      </p:sp>
    </p:spTree>
    <p:extLst>
      <p:ext uri="{BB962C8B-B14F-4D97-AF65-F5344CB8AC3E}">
        <p14:creationId xmlns:p14="http://schemas.microsoft.com/office/powerpoint/2010/main" val="2338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Code the setup creates</a:t>
            </a:r>
            <a:br>
              <a:rPr lang="en-US" altLang="en-US" smtClean="0"/>
            </a:br>
            <a:r>
              <a:rPr lang="en-US" altLang="en-US" smtClean="0"/>
              <a:t>‘pre-processor directives’</a:t>
            </a: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11176" r="11491" b="65541"/>
          <a:stretch>
            <a:fillRect/>
          </a:stretch>
        </p:blipFill>
        <p:spPr bwMode="auto">
          <a:xfrm>
            <a:off x="1514475" y="1981200"/>
            <a:ext cx="9067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5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Now we can start looking at RobotC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motor[motorName] = motorPower;</a:t>
            </a:r>
          </a:p>
          <a:p>
            <a:r>
              <a:rPr lang="en-US" altLang="en-US" smtClean="0"/>
              <a:t>wait1Msec(milliseconds);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21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t="19804" r="52629" b="35951"/>
          <a:stretch>
            <a:fillRect/>
          </a:stretch>
        </p:blipFill>
        <p:spPr bwMode="auto">
          <a:xfrm>
            <a:off x="3048000" y="30163"/>
            <a:ext cx="66294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305800" y="76200"/>
            <a:ext cx="2209800" cy="1524000"/>
          </a:xfrm>
          <a:prstGeom prst="wedgeRoundRectCallout">
            <a:avLst>
              <a:gd name="adj1" fmla="val -138074"/>
              <a:gd name="adj2" fmla="val 27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The Header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// In front of the line makes this line a comment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/*      */ for multiple line  comments.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708900" y="1763713"/>
            <a:ext cx="2971800" cy="1066800"/>
          </a:xfrm>
          <a:prstGeom prst="wedgeRoundRectCallout">
            <a:avLst>
              <a:gd name="adj1" fmla="val -100451"/>
              <a:gd name="adj2" fmla="val 33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task main()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Marks the beginning of the instructions for the Robot.</a:t>
            </a:r>
          </a:p>
          <a:p>
            <a:pPr algn="ctr">
              <a:defRPr/>
            </a:pPr>
            <a:r>
              <a:rPr lang="en-US" dirty="0" err="1">
                <a:solidFill>
                  <a:prstClr val="white"/>
                </a:solidFill>
              </a:rPr>
              <a:t>RobotC</a:t>
            </a:r>
            <a:r>
              <a:rPr lang="en-US" dirty="0">
                <a:solidFill>
                  <a:prstClr val="white"/>
                </a:solidFill>
              </a:rPr>
              <a:t> Is </a:t>
            </a:r>
            <a:r>
              <a:rPr lang="en-US" dirty="0" err="1">
                <a:solidFill>
                  <a:prstClr val="white"/>
                </a:solidFill>
              </a:rPr>
              <a:t>CaSe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SeNsItIvE</a:t>
            </a:r>
            <a:r>
              <a:rPr lang="en-US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305800" y="3395663"/>
            <a:ext cx="2260600" cy="3276600"/>
          </a:xfrm>
          <a:prstGeom prst="wedgeRoundRectCallout">
            <a:avLst>
              <a:gd name="adj1" fmla="val -55730"/>
              <a:gd name="adj2" fmla="val -309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motor[</a:t>
            </a:r>
            <a:r>
              <a:rPr lang="en-US" sz="1400" dirty="0" err="1">
                <a:solidFill>
                  <a:prstClr val="white"/>
                </a:solidFill>
              </a:rPr>
              <a:t>motorB</a:t>
            </a:r>
            <a:r>
              <a:rPr lang="en-US" sz="1400" dirty="0">
                <a:solidFill>
                  <a:prstClr val="white"/>
                </a:solidFill>
              </a:rPr>
              <a:t>] = 127;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motor[] </a:t>
            </a:r>
            <a:r>
              <a:rPr lang="en-US" sz="1400" dirty="0">
                <a:solidFill>
                  <a:prstClr val="white"/>
                </a:solidFill>
              </a:rPr>
              <a:t>Used to select the motor.</a:t>
            </a:r>
          </a:p>
          <a:p>
            <a:pPr algn="ctr">
              <a:defRPr/>
            </a:pPr>
            <a:r>
              <a:rPr lang="en-US" sz="1400" b="1" dirty="0" err="1">
                <a:solidFill>
                  <a:prstClr val="white"/>
                </a:solidFill>
              </a:rPr>
              <a:t>rightMotor</a:t>
            </a:r>
            <a:r>
              <a:rPr lang="en-US" sz="1400" dirty="0">
                <a:solidFill>
                  <a:prstClr val="white"/>
                </a:solidFill>
              </a:rPr>
              <a:t> = This represents the place where the motor is attached.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motor[port10] = 127; does the same thing.</a:t>
            </a:r>
          </a:p>
          <a:p>
            <a:pPr algn="ctr">
              <a:defRPr/>
            </a:pPr>
            <a:r>
              <a:rPr lang="en-US" sz="1400" b="1" dirty="0">
                <a:solidFill>
                  <a:prstClr val="white"/>
                </a:solidFill>
              </a:rPr>
              <a:t>= 127;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127 = full power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-127 = Reverse</a:t>
            </a:r>
          </a:p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0 = stop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633538" y="5410200"/>
            <a:ext cx="2786062" cy="1322388"/>
          </a:xfrm>
          <a:prstGeom prst="wedgeRoundRectCallout">
            <a:avLst>
              <a:gd name="adj1" fmla="val 56659"/>
              <a:gd name="adj2" fmla="val -2027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wait1Msec(2000);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The robot continues what it was doing for (2000) milliseconds. 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Two seconds in this case.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233738" y="385764"/>
            <a:ext cx="990600" cy="2427287"/>
          </a:xfrm>
          <a:prstGeom prst="wedgeRoundRectCallout">
            <a:avLst>
              <a:gd name="adj1" fmla="val 69732"/>
              <a:gd name="adj2" fmla="val 588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{}</a:t>
            </a: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Marks the begin and end of a block of code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1557338" y="42864"/>
            <a:ext cx="1566862" cy="44529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Vocabulary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//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Comment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task 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main()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motor[]</a:t>
            </a:r>
          </a:p>
          <a:p>
            <a:pPr algn="ctr">
              <a:defRPr/>
            </a:pPr>
            <a:r>
              <a:rPr lang="en-US" sz="1600" dirty="0" err="1">
                <a:solidFill>
                  <a:prstClr val="white"/>
                </a:solidFill>
              </a:rPr>
              <a:t>motorB</a:t>
            </a:r>
            <a:r>
              <a:rPr lang="en-US" sz="1600" dirty="0">
                <a:solidFill>
                  <a:prstClr val="white"/>
                </a:solidFill>
              </a:rPr>
              <a:t>. </a:t>
            </a:r>
            <a:r>
              <a:rPr lang="en-US" sz="1600" dirty="0" err="1">
                <a:solidFill>
                  <a:prstClr val="white"/>
                </a:solidFill>
              </a:rPr>
              <a:t>motorC</a:t>
            </a:r>
            <a:endParaRPr lang="en-US" sz="1600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{}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wait10Msec()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;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=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Header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Code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Compile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Download</a:t>
            </a:r>
          </a:p>
          <a:p>
            <a:pPr algn="ctr">
              <a:defRPr/>
            </a:pPr>
            <a:r>
              <a:rPr lang="en-US" sz="1600" dirty="0">
                <a:solidFill>
                  <a:prstClr val="white"/>
                </a:solidFill>
              </a:rPr>
              <a:t>Run</a:t>
            </a: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162800" y="2944814"/>
            <a:ext cx="3517900" cy="338137"/>
          </a:xfrm>
          <a:prstGeom prst="wedgeRoundRectCallout">
            <a:avLst>
              <a:gd name="adj1" fmla="val -48226"/>
              <a:gd name="adj2" fmla="val 74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;  is used to mark the end of a command.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538663" y="233364"/>
            <a:ext cx="2819400" cy="6048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What do you think this code will do?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486400" y="5757863"/>
            <a:ext cx="2743200" cy="1016000"/>
          </a:xfrm>
          <a:prstGeom prst="wedgeRoundRect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Code Break.  </a:t>
            </a:r>
            <a:r>
              <a:rPr lang="en-US" dirty="0">
                <a:solidFill>
                  <a:schemeClr val="bg1"/>
                </a:solidFill>
              </a:rPr>
              <a:t>Create an autonomous that has your robot move!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595" y="76200"/>
            <a:ext cx="8229600" cy="1143000"/>
          </a:xfrm>
        </p:spPr>
        <p:txBody>
          <a:bodyPr/>
          <a:lstStyle/>
          <a:p>
            <a:r>
              <a:rPr lang="en-US" sz="4000" dirty="0"/>
              <a:t>Adding a Sensor: Configure and Name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990" t="35381" r="53708" b="7277"/>
          <a:stretch/>
        </p:blipFill>
        <p:spPr>
          <a:xfrm>
            <a:off x="4034410" y="1752600"/>
            <a:ext cx="6626157" cy="51054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739591" y="1028700"/>
            <a:ext cx="1908243" cy="990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1) Robot -&gt; Motors and Sensors Setup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781800" y="1143000"/>
            <a:ext cx="3733800" cy="609600"/>
          </a:xfrm>
          <a:prstGeom prst="wedgeRoundRectCallout">
            <a:avLst>
              <a:gd name="adj1" fmla="val -32779"/>
              <a:gd name="adj2" fmla="val 223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2) Select the VEX Cortex Digital Sensors 1-12 Tab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764908" y="2324100"/>
            <a:ext cx="1857607" cy="3962400"/>
          </a:xfrm>
          <a:prstGeom prst="wedgeRoundRectCallout">
            <a:avLst>
              <a:gd name="adj1" fmla="val 139447"/>
              <a:gd name="adj2" fmla="val -444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3) Name the Sensor. (Same rules as for motors.)</a:t>
            </a:r>
          </a:p>
          <a:p>
            <a:pPr algn="ctr"/>
            <a:r>
              <a:rPr lang="en-US" dirty="0"/>
              <a:t>- Start with a letter</a:t>
            </a:r>
          </a:p>
          <a:p>
            <a:pPr algn="ctr"/>
            <a:r>
              <a:rPr lang="en-US" dirty="0"/>
              <a:t>- No spaces or punctuation</a:t>
            </a:r>
          </a:p>
          <a:p>
            <a:pPr algn="ctr"/>
            <a:r>
              <a:rPr lang="en-US" dirty="0"/>
              <a:t>-no reserved words</a:t>
            </a:r>
          </a:p>
          <a:p>
            <a:pPr marL="285750" indent="-285750" algn="ctr">
              <a:buFontTx/>
              <a:buChar char="-"/>
            </a:pPr>
            <a:r>
              <a:rPr lang="en-US" dirty="0"/>
              <a:t>should describe the sensor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8001000" y="4572000"/>
            <a:ext cx="2514600" cy="1219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4) Apply / OK</a:t>
            </a:r>
          </a:p>
        </p:txBody>
      </p:sp>
    </p:spTree>
    <p:extLst>
      <p:ext uri="{BB962C8B-B14F-4D97-AF65-F5344CB8AC3E}">
        <p14:creationId xmlns:p14="http://schemas.microsoft.com/office/powerpoint/2010/main" val="37827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152401"/>
            <a:ext cx="8153400" cy="12747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Go forward until the touch sensor is touched.</a:t>
            </a:r>
            <a:endParaRPr lang="en-US" dirty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893888" y="1676400"/>
            <a:ext cx="8763000" cy="4572000"/>
          </a:xfrm>
        </p:spPr>
        <p:txBody>
          <a:bodyPr>
            <a:normAutofit lnSpcReduction="10000"/>
          </a:bodyPr>
          <a:lstStyle/>
          <a:p>
            <a:pPr marL="68263" indent="0">
              <a:buNone/>
            </a:pPr>
            <a:r>
              <a:rPr lang="en-US" altLang="en-US" sz="1800" dirty="0"/>
              <a:t>#pragma </a:t>
            </a:r>
            <a:r>
              <a:rPr lang="en-US" altLang="en-US" sz="1800" dirty="0" err="1"/>
              <a:t>config</a:t>
            </a:r>
            <a:r>
              <a:rPr lang="en-US" altLang="en-US" sz="1800" dirty="0"/>
              <a:t>(Sensor, in1,    </a:t>
            </a:r>
            <a:r>
              <a:rPr lang="en-US" altLang="en-US" sz="1800" dirty="0" err="1"/>
              <a:t>touchSensor</a:t>
            </a:r>
            <a:r>
              <a:rPr lang="en-US" altLang="en-US" sz="1800" dirty="0"/>
              <a:t>,         </a:t>
            </a:r>
            <a:r>
              <a:rPr lang="en-US" altLang="en-US" sz="1800" dirty="0" err="1"/>
              <a:t>sensorTouch</a:t>
            </a:r>
            <a:r>
              <a:rPr lang="en-US" altLang="en-US" sz="1800" dirty="0"/>
              <a:t>)</a:t>
            </a:r>
          </a:p>
          <a:p>
            <a:pPr marL="68263" indent="0">
              <a:buNone/>
            </a:pPr>
            <a:endParaRPr lang="en-US" altLang="en-US" sz="1800" dirty="0"/>
          </a:p>
          <a:p>
            <a:pPr marL="68263" indent="0">
              <a:buNone/>
            </a:pPr>
            <a:r>
              <a:rPr lang="en-US" altLang="en-US" sz="1800" dirty="0"/>
              <a:t>task main()</a:t>
            </a:r>
          </a:p>
          <a:p>
            <a:pPr marL="68263" indent="0">
              <a:buNone/>
            </a:pPr>
            <a:r>
              <a:rPr lang="en-US" altLang="en-US" sz="1800" dirty="0"/>
              <a:t>{</a:t>
            </a:r>
          </a:p>
          <a:p>
            <a:pPr marL="68263" indent="0">
              <a:buNone/>
            </a:pPr>
            <a:r>
              <a:rPr lang="en-US" altLang="en-US" sz="1800" dirty="0"/>
              <a:t>	wait1Msec(2000);	</a:t>
            </a:r>
            <a:r>
              <a:rPr lang="en-US" altLang="en-US" sz="1800" dirty="0">
                <a:solidFill>
                  <a:schemeClr val="accent1"/>
                </a:solidFill>
              </a:rPr>
              <a:t>//Robot waits for 2000 milliseconds </a:t>
            </a:r>
            <a:r>
              <a:rPr lang="en-US" altLang="en-US" sz="1800" dirty="0"/>
              <a:t>		while(</a:t>
            </a:r>
            <a:r>
              <a:rPr lang="en-US" altLang="en-US" sz="1800" dirty="0" err="1"/>
              <a:t>SensorValue</a:t>
            </a:r>
            <a:r>
              <a:rPr lang="en-US" altLang="en-US" sz="1800" dirty="0"/>
              <a:t>(</a:t>
            </a:r>
            <a:r>
              <a:rPr lang="en-US" altLang="en-US" sz="1800" dirty="0" err="1"/>
              <a:t>touchSensor</a:t>
            </a:r>
            <a:r>
              <a:rPr lang="en-US" altLang="en-US" sz="1800" dirty="0"/>
              <a:t>) == 0)	</a:t>
            </a:r>
            <a:r>
              <a:rPr lang="en-US" altLang="en-US" sz="1800" dirty="0">
                <a:solidFill>
                  <a:schemeClr val="accent1"/>
                </a:solidFill>
              </a:rPr>
              <a:t>    // 0 == not touched, 1 == touched</a:t>
            </a:r>
            <a:r>
              <a:rPr lang="en-US" altLang="en-US" sz="1800" dirty="0"/>
              <a:t>		</a:t>
            </a:r>
          </a:p>
          <a:p>
            <a:pPr marL="68263" indent="0">
              <a:buNone/>
            </a:pPr>
            <a:r>
              <a:rPr lang="en-US" altLang="en-US" sz="1800" dirty="0"/>
              <a:t>	{</a:t>
            </a:r>
          </a:p>
          <a:p>
            <a:pPr marL="68263" indent="0">
              <a:buNone/>
            </a:pPr>
            <a:r>
              <a:rPr lang="en-US" altLang="en-US" sz="1800" dirty="0"/>
              <a:t>		motor[port2] = 63;	</a:t>
            </a:r>
            <a:r>
              <a:rPr lang="en-US" altLang="en-US" sz="1800" dirty="0">
                <a:solidFill>
                  <a:schemeClr val="accent1"/>
                </a:solidFill>
              </a:rPr>
              <a:t>//Motor on port2 is run at half (63) power forward</a:t>
            </a:r>
          </a:p>
          <a:p>
            <a:pPr marL="68263" indent="0">
              <a:buNone/>
            </a:pPr>
            <a:r>
              <a:rPr lang="en-US" altLang="en-US" sz="1800" dirty="0"/>
              <a:t>		motor[port3] = 63;	</a:t>
            </a:r>
            <a:r>
              <a:rPr lang="en-US" altLang="en-US" sz="1800" dirty="0">
                <a:solidFill>
                  <a:schemeClr val="accent1"/>
                </a:solidFill>
              </a:rPr>
              <a:t>//Motor on port3 is run at half (63) power forward</a:t>
            </a:r>
          </a:p>
          <a:p>
            <a:pPr marL="68263" indent="0">
              <a:buNone/>
            </a:pPr>
            <a:r>
              <a:rPr lang="en-US" altLang="en-US" sz="1800" dirty="0"/>
              <a:t>	}</a:t>
            </a:r>
          </a:p>
          <a:p>
            <a:pPr marL="68263" indent="0">
              <a:buNone/>
            </a:pPr>
            <a:r>
              <a:rPr lang="en-US" altLang="en-US" sz="1800" dirty="0"/>
              <a:t>	motor[port2] = 0;</a:t>
            </a:r>
          </a:p>
          <a:p>
            <a:pPr marL="68263" indent="0">
              <a:buNone/>
            </a:pPr>
            <a:r>
              <a:rPr lang="en-US" altLang="en-US" sz="1800" dirty="0"/>
              <a:t>	motor[port3] = 0;</a:t>
            </a:r>
          </a:p>
          <a:p>
            <a:pPr marL="68263" indent="0">
              <a:buNone/>
            </a:pPr>
            <a:r>
              <a:rPr lang="en-US" altLang="en-US" sz="1800" dirty="0"/>
              <a:t>}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162800" y="903288"/>
            <a:ext cx="3276600" cy="6096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Plug a touch sensor into port 1.</a:t>
            </a:r>
          </a:p>
        </p:txBody>
      </p:sp>
    </p:spTree>
    <p:extLst>
      <p:ext uri="{BB962C8B-B14F-4D97-AF65-F5344CB8AC3E}">
        <p14:creationId xmlns:p14="http://schemas.microsoft.com/office/powerpoint/2010/main" val="23013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Programming: Remote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2492" y="63400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the Joysticks on the Remote</a:t>
            </a:r>
            <a:endParaRPr lang="en-US" dirty="0"/>
          </a:p>
        </p:txBody>
      </p:sp>
      <p:pic>
        <p:nvPicPr>
          <p:cNvPr id="4" name="Picture 2" descr="VEXnet Remote Control top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1" b="92114" l="6824" r="91294">
                        <a14:foregroundMark x1="31294" y1="7886" x2="65647" y2="8202"/>
                        <a14:foregroundMark x1="7294" y1="35016" x2="6824" y2="72871"/>
                        <a14:foregroundMark x1="17882" y1="89905" x2="29647" y2="66246"/>
                        <a14:foregroundMark x1="67765" y1="62776" x2="79294" y2="43533"/>
                        <a14:foregroundMark x1="91529" y1="30284" x2="91529" y2="70978"/>
                        <a14:foregroundMark x1="79529" y1="92114" x2="81647" y2="87697"/>
                        <a14:foregroundMark x1="41647" y1="19874" x2="60000" y2="15773"/>
                        <a14:foregroundMark x1="50118" y1="16719" x2="50118" y2="9464"/>
                        <a14:foregroundMark x1="49882" y1="23975" x2="57176" y2="21767"/>
                        <a14:foregroundMark x1="39294" y1="14826" x2="56235" y2="14826"/>
                        <a14:backgroundMark x1="40235" y1="72871" x2="57176" y2="72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53"/>
          <a:stretch/>
        </p:blipFill>
        <p:spPr bwMode="auto">
          <a:xfrm>
            <a:off x="2882675" y="1299175"/>
            <a:ext cx="6306335" cy="443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8299119" y="3087726"/>
            <a:ext cx="1680072" cy="1130969"/>
          </a:xfrm>
          <a:prstGeom prst="wedgeRoundRectCallout">
            <a:avLst>
              <a:gd name="adj1" fmla="val -120232"/>
              <a:gd name="adj2" fmla="val -164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Ch1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Right = 127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Middle = 0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Left = -127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743414" y="4459588"/>
            <a:ext cx="1714787" cy="1130969"/>
          </a:xfrm>
          <a:prstGeom prst="wedgeRoundRectCallout">
            <a:avLst>
              <a:gd name="adj1" fmla="val -27696"/>
              <a:gd name="adj2" fmla="val -1226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Ch2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Up= 127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Middle = 0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Down = -127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726010" y="4218695"/>
            <a:ext cx="1680073" cy="1130969"/>
          </a:xfrm>
          <a:prstGeom prst="wedgeRoundRectCallout">
            <a:avLst>
              <a:gd name="adj1" fmla="val -25735"/>
              <a:gd name="adj2" fmla="val -103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Ch3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Up = 127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Middle = 0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Down = -127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752601" y="3179921"/>
            <a:ext cx="1406355" cy="1130969"/>
          </a:xfrm>
          <a:prstGeom prst="wedgeRoundRectCallout">
            <a:avLst>
              <a:gd name="adj1" fmla="val 181454"/>
              <a:gd name="adj2" fmla="val -20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Ch4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Right = 127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Middle = 0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Left = -127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6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configure your robot in </a:t>
            </a:r>
            <a:r>
              <a:rPr lang="en-US" dirty="0" err="1" smtClean="0"/>
              <a:t>RobotC</a:t>
            </a:r>
            <a:endParaRPr lang="en-US" dirty="0" smtClean="0"/>
          </a:p>
          <a:p>
            <a:r>
              <a:rPr lang="en-US" dirty="0" smtClean="0"/>
              <a:t>Be able to create a simple autonomous program </a:t>
            </a:r>
          </a:p>
          <a:p>
            <a:r>
              <a:rPr lang="en-US" dirty="0" smtClean="0"/>
              <a:t>Be able to write a driver controlled program that includes</a:t>
            </a:r>
          </a:p>
          <a:p>
            <a:pPr lvl="1"/>
            <a:r>
              <a:rPr lang="en-US" dirty="0" smtClean="0"/>
              <a:t>Direct mapping controller to motor</a:t>
            </a:r>
          </a:p>
          <a:p>
            <a:pPr lvl="1"/>
            <a:r>
              <a:rPr lang="en-US" dirty="0" smtClean="0"/>
              <a:t>Eliminating ‘creep’</a:t>
            </a:r>
          </a:p>
          <a:p>
            <a:pPr lvl="1"/>
            <a:r>
              <a:rPr lang="en-US" dirty="0" smtClean="0"/>
              <a:t>Modifying the Power</a:t>
            </a:r>
          </a:p>
          <a:p>
            <a:r>
              <a:rPr lang="en-US" dirty="0" smtClean="0"/>
              <a:t>Be able to incorporate buttons from the remote into your program.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408" y="982236"/>
            <a:ext cx="8407546" cy="80306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Example Using the Remote Values to Drive the Motors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Robot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53151" y="1809155"/>
            <a:ext cx="3887391" cy="617934"/>
          </a:xfrm>
        </p:spPr>
        <p:txBody>
          <a:bodyPr/>
          <a:lstStyle/>
          <a:p>
            <a:r>
              <a:rPr lang="en-US" dirty="0" smtClean="0"/>
              <a:t>Virtual World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089" t="31879" r="41453" b="39706"/>
          <a:stretch/>
        </p:blipFill>
        <p:spPr>
          <a:xfrm>
            <a:off x="6348664" y="2552168"/>
            <a:ext cx="4264129" cy="313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429" t="47088" r="37326" b="34560"/>
          <a:stretch/>
        </p:blipFill>
        <p:spPr>
          <a:xfrm>
            <a:off x="152400" y="2817461"/>
            <a:ext cx="6196264" cy="209906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132114" y="4931229"/>
            <a:ext cx="3592286" cy="1519021"/>
          </a:xfrm>
          <a:prstGeom prst="wedgeRoundRectCallout">
            <a:avLst>
              <a:gd name="adj1" fmla="val 9470"/>
              <a:gd name="adj2" fmla="val -88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also give the port value in the motor command.</a:t>
            </a:r>
          </a:p>
          <a:p>
            <a:pPr algn="ctr"/>
            <a:r>
              <a:rPr lang="en-US" dirty="0" smtClean="0"/>
              <a:t>motor[port10] = </a:t>
            </a:r>
            <a:r>
              <a:rPr lang="en-US" dirty="0" err="1" smtClean="0"/>
              <a:t>vexRT</a:t>
            </a:r>
            <a:r>
              <a:rPr lang="en-US" dirty="0" smtClean="0"/>
              <a:t>[Ch2];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27224" y="971551"/>
            <a:ext cx="3321844" cy="535781"/>
          </a:xfrm>
        </p:spPr>
        <p:txBody>
          <a:bodyPr>
            <a:normAutofit/>
          </a:bodyPr>
          <a:lstStyle/>
          <a:p>
            <a:r>
              <a:rPr lang="en-US" sz="2100" dirty="0"/>
              <a:t>Joystick Mapping: Virtual</a:t>
            </a:r>
            <a:endParaRPr lang="en-US" sz="2100" dirty="0"/>
          </a:p>
        </p:txBody>
      </p:sp>
      <p:pic>
        <p:nvPicPr>
          <p:cNvPr id="9" name="Picture 2" descr="VEXnet Remote Control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8" y="622016"/>
            <a:ext cx="4014448" cy="299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09653"/>
              </p:ext>
            </p:extLst>
          </p:nvPr>
        </p:nvGraphicFramePr>
        <p:xfrm>
          <a:off x="185057" y="3711575"/>
          <a:ext cx="5465227" cy="2972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489"/>
                <a:gridCol w="1288125"/>
                <a:gridCol w="913478"/>
                <a:gridCol w="1819135"/>
              </a:tblGrid>
              <a:tr h="59445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Channel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Left/Down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Middle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Right/Up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594451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vexRT</a:t>
                      </a:r>
                      <a:r>
                        <a:rPr lang="en-US" sz="1000" dirty="0" smtClean="0"/>
                        <a:t>[Ch1]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594451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vexRT</a:t>
                      </a:r>
                      <a:r>
                        <a:rPr lang="en-US" sz="1000" dirty="0" smtClean="0"/>
                        <a:t>[Ch2]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594451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vexRT</a:t>
                      </a:r>
                      <a:r>
                        <a:rPr lang="en-US" sz="1000" dirty="0" smtClean="0"/>
                        <a:t>[Ch3]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594451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vexRT</a:t>
                      </a:r>
                      <a:r>
                        <a:rPr lang="en-US" sz="1000" dirty="0" smtClean="0"/>
                        <a:t>[Ch4]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88634"/>
              </p:ext>
            </p:extLst>
          </p:nvPr>
        </p:nvGraphicFramePr>
        <p:xfrm>
          <a:off x="7725242" y="5274314"/>
          <a:ext cx="3647652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732"/>
                <a:gridCol w="907256"/>
                <a:gridCol w="664369"/>
                <a:gridCol w="797295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Channel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Left/Down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Middle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Right/Up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joystick.joy1_x2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joystick.joy1_y2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joystick.joy1_y1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joystick.joy1_x1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-127…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…127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4" name="Rounded Rectangular Callout 23"/>
          <p:cNvSpPr/>
          <p:nvPr/>
        </p:nvSpPr>
        <p:spPr>
          <a:xfrm>
            <a:off x="2944579" y="1861456"/>
            <a:ext cx="1648336" cy="408689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&lt;- Ch1 -&gt;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Up -  Ch2 - </a:t>
            </a:r>
            <a:r>
              <a:rPr lang="en-US" sz="1600" dirty="0" err="1">
                <a:solidFill>
                  <a:prstClr val="white"/>
                </a:solidFill>
              </a:rPr>
              <a:t>Dn</a:t>
            </a: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27224" y="1239441"/>
            <a:ext cx="2909378" cy="1936059"/>
            <a:chOff x="5310188" y="200971"/>
            <a:chExt cx="5114925" cy="34037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0188" y="200971"/>
              <a:ext cx="5114925" cy="3403751"/>
            </a:xfrm>
            <a:prstGeom prst="rect">
              <a:avLst/>
            </a:prstGeom>
          </p:spPr>
        </p:pic>
        <p:sp>
          <p:nvSpPr>
            <p:cNvPr id="26" name="Rounded Rectangular Callout 25"/>
            <p:cNvSpPr/>
            <p:nvPr/>
          </p:nvSpPr>
          <p:spPr>
            <a:xfrm>
              <a:off x="6981824" y="1752600"/>
              <a:ext cx="561975" cy="544919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x1</a:t>
              </a:r>
            </a:p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y1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7" name="Rounded Rectangular Callout 26"/>
            <p:cNvSpPr/>
            <p:nvPr/>
          </p:nvSpPr>
          <p:spPr>
            <a:xfrm>
              <a:off x="8227105" y="1752600"/>
              <a:ext cx="561975" cy="544919"/>
            </a:xfrm>
            <a:prstGeom prst="wedgeRoundRect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x2</a:t>
              </a:r>
            </a:p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y2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Title 6"/>
          <p:cNvSpPr txBox="1">
            <a:spLocks/>
          </p:cNvSpPr>
          <p:nvPr/>
        </p:nvSpPr>
        <p:spPr>
          <a:xfrm>
            <a:off x="1672318" y="243393"/>
            <a:ext cx="3321844" cy="53578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prstClr val="black"/>
                </a:solidFill>
              </a:rPr>
              <a:t>Joystick Mapping: Physical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15802" y="3046638"/>
            <a:ext cx="3941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//Place before task main()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#pragma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debuggerWindows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(“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joystickSimple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”);</a:t>
            </a: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#include “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JoystickDriver.c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”;</a:t>
            </a:r>
          </a:p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//Place inside the loop prior to joystick.  Command</a:t>
            </a:r>
          </a:p>
          <a:p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getJoystickSettings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(joystick);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1295396" y="1861456"/>
            <a:ext cx="1600968" cy="419133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&lt;- Ch4 -&gt;</a:t>
            </a:r>
          </a:p>
          <a:p>
            <a:pPr algn="ctr"/>
            <a:r>
              <a:rPr lang="en-US" sz="1600" dirty="0">
                <a:solidFill>
                  <a:prstClr val="white"/>
                </a:solidFill>
              </a:rPr>
              <a:t>Up -  Ch3 - </a:t>
            </a:r>
            <a:r>
              <a:rPr lang="en-US" sz="1600" dirty="0" err="1">
                <a:solidFill>
                  <a:prstClr val="white"/>
                </a:solidFill>
              </a:rPr>
              <a:t>Dn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9136601" y="1064079"/>
            <a:ext cx="1041542" cy="2111420"/>
          </a:xfrm>
          <a:prstGeom prst="wedgeRoundRectCallout">
            <a:avLst>
              <a:gd name="adj1" fmla="val -32330"/>
              <a:gd name="adj2" fmla="val 55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Note: If you copy-paste these into your program, you will need to retype in the “”.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408" y="982236"/>
            <a:ext cx="8407546" cy="803068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Online Time: Configure the motors and code the following</a:t>
            </a:r>
            <a:endParaRPr lang="en-US" sz="3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64394" y="1373348"/>
            <a:ext cx="5157787" cy="823912"/>
          </a:xfrm>
        </p:spPr>
        <p:txBody>
          <a:bodyPr/>
          <a:lstStyle/>
          <a:p>
            <a:r>
              <a:rPr lang="en-US" dirty="0" smtClean="0"/>
              <a:t>Physical Robot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53151" y="1809155"/>
            <a:ext cx="3887391" cy="617934"/>
          </a:xfrm>
        </p:spPr>
        <p:txBody>
          <a:bodyPr/>
          <a:lstStyle/>
          <a:p>
            <a:r>
              <a:rPr lang="en-US" dirty="0" smtClean="0"/>
              <a:t>Virtual World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0089" t="31879" r="41453" b="39706"/>
          <a:stretch/>
        </p:blipFill>
        <p:spPr>
          <a:xfrm>
            <a:off x="6348664" y="2552168"/>
            <a:ext cx="4264129" cy="313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429" t="47088" r="37326" b="34560"/>
          <a:stretch/>
        </p:blipFill>
        <p:spPr>
          <a:xfrm>
            <a:off x="475508" y="2732314"/>
            <a:ext cx="5606857" cy="189939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278937" y="4631705"/>
            <a:ext cx="2906486" cy="181854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Configure the motors tied to ports on the Cortex: </a:t>
            </a:r>
          </a:p>
          <a:p>
            <a:pPr algn="ctr"/>
            <a:r>
              <a:rPr lang="en-US" dirty="0" err="1">
                <a:solidFill>
                  <a:prstClr val="white"/>
                </a:solidFill>
              </a:rPr>
              <a:t>leftMotor</a:t>
            </a:r>
            <a:r>
              <a:rPr lang="en-US" dirty="0">
                <a:solidFill>
                  <a:prstClr val="white"/>
                </a:solidFill>
              </a:rPr>
              <a:t>, port 1 reversed</a:t>
            </a:r>
          </a:p>
          <a:p>
            <a:pPr algn="ctr"/>
            <a:r>
              <a:rPr lang="en-US" dirty="0" err="1">
                <a:solidFill>
                  <a:prstClr val="white"/>
                </a:solidFill>
              </a:rPr>
              <a:t>rightMotor</a:t>
            </a:r>
            <a:r>
              <a:rPr lang="en-US" dirty="0">
                <a:solidFill>
                  <a:prstClr val="white"/>
                </a:solidFill>
              </a:rPr>
              <a:t>, port 10.</a:t>
            </a:r>
          </a:p>
        </p:txBody>
      </p:sp>
    </p:spTree>
    <p:extLst>
      <p:ext uri="{BB962C8B-B14F-4D97-AF65-F5344CB8AC3E}">
        <p14:creationId xmlns:p14="http://schemas.microsoft.com/office/powerpoint/2010/main" val="30655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623" y="205978"/>
            <a:ext cx="7886700" cy="994172"/>
          </a:xfrm>
        </p:spPr>
        <p:txBody>
          <a:bodyPr/>
          <a:lstStyle/>
          <a:p>
            <a:r>
              <a:rPr lang="en-US" dirty="0" smtClean="0"/>
              <a:t>Robot Creeping?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128" y="1081717"/>
            <a:ext cx="5012871" cy="5077783"/>
          </a:xfrm>
        </p:spPr>
        <p:txBody>
          <a:bodyPr>
            <a:normAutofit/>
          </a:bodyPr>
          <a:lstStyle/>
          <a:p>
            <a:r>
              <a:rPr lang="en-US" dirty="0" smtClean="0"/>
              <a:t>Y1 and Y2 values might not go exactly to ‘0’ when you release the buttons which can cause your robot to creep.</a:t>
            </a:r>
          </a:p>
          <a:p>
            <a:r>
              <a:rPr lang="en-US" dirty="0" smtClean="0"/>
              <a:t>Can correct this in the code.</a:t>
            </a:r>
          </a:p>
          <a:p>
            <a:r>
              <a:rPr lang="en-US" dirty="0" smtClean="0"/>
              <a:t>Pseudo Code</a:t>
            </a:r>
          </a:p>
          <a:p>
            <a:pPr lvl="1"/>
            <a:r>
              <a:rPr lang="en-US" dirty="0" smtClean="0"/>
              <a:t>If the joystick reading is close to 0, say +/- 20</a:t>
            </a:r>
          </a:p>
          <a:p>
            <a:pPr lvl="2"/>
            <a:r>
              <a:rPr lang="en-US" dirty="0" smtClean="0"/>
              <a:t>Give a 0 power value to the motor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smtClean="0"/>
              <a:t>Give the joystick reading to the motor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034" y="1200150"/>
            <a:ext cx="5097066" cy="395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</a:t>
            </a:r>
            <a:r>
              <a:rPr lang="en-US" dirty="0" err="1" smtClean="0"/>
              <a:t>RobotC</a:t>
            </a:r>
            <a:r>
              <a:rPr lang="en-US" dirty="0" smtClean="0"/>
              <a:t> Math to Help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512708"/>
              </p:ext>
            </p:extLst>
          </p:nvPr>
        </p:nvGraphicFramePr>
        <p:xfrm>
          <a:off x="696295" y="1462088"/>
          <a:ext cx="10403506" cy="285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570"/>
                <a:gridCol w="4936101"/>
                <a:gridCol w="3467835"/>
              </a:tblGrid>
              <a:tr h="41215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RobotC</a:t>
                      </a:r>
                      <a:r>
                        <a:rPr lang="en-US" sz="1800" dirty="0" smtClean="0"/>
                        <a:t> Function</a:t>
                      </a:r>
                      <a:endParaRPr lang="en-US" sz="18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Example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</a:tr>
              <a:tr h="71139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abs()</a:t>
                      </a:r>
                      <a:endParaRPr lang="en-US" sz="36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Finds the absolute</a:t>
                      </a:r>
                      <a:r>
                        <a:rPr lang="en-US" sz="2000" baseline="0" dirty="0" smtClean="0"/>
                        <a:t> value of a number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float x;</a:t>
                      </a:r>
                    </a:p>
                    <a:p>
                      <a:r>
                        <a:rPr lang="en-US" sz="2000" dirty="0" smtClean="0"/>
                        <a:t>x</a:t>
                      </a:r>
                      <a:r>
                        <a:rPr lang="en-US" sz="2000" baseline="0" dirty="0" smtClean="0"/>
                        <a:t> = abs(5-10);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</a:tr>
              <a:tr h="101627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pow()</a:t>
                      </a:r>
                      <a:endParaRPr lang="en-US" sz="36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Calculates a power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float x;</a:t>
                      </a:r>
                    </a:p>
                    <a:p>
                      <a:r>
                        <a:rPr lang="en-US" sz="2000" dirty="0" smtClean="0"/>
                        <a:t>x = pow(10,3);</a:t>
                      </a:r>
                    </a:p>
                    <a:p>
                      <a:r>
                        <a:rPr lang="en-US" sz="2000" dirty="0" smtClean="0"/>
                        <a:t>//Calculates</a:t>
                      </a:r>
                      <a:r>
                        <a:rPr lang="en-US" sz="2000" baseline="0" dirty="0" smtClean="0"/>
                        <a:t> and returns 10^3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</a:tr>
              <a:tr h="711390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sqrt</a:t>
                      </a:r>
                      <a:r>
                        <a:rPr lang="en-US" sz="3600" dirty="0" smtClean="0"/>
                        <a:t>()</a:t>
                      </a:r>
                      <a:endParaRPr lang="en-US" sz="36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Finds the square root of a number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float x;</a:t>
                      </a:r>
                    </a:p>
                    <a:p>
                      <a:r>
                        <a:rPr lang="en-US" sz="2000" dirty="0" smtClean="0"/>
                        <a:t>x = </a:t>
                      </a:r>
                      <a:r>
                        <a:rPr lang="en-US" sz="2000" dirty="0" err="1" smtClean="0"/>
                        <a:t>sqrt</a:t>
                      </a:r>
                      <a:r>
                        <a:rPr lang="en-US" sz="2000" dirty="0" smtClean="0"/>
                        <a:t>(8);</a:t>
                      </a:r>
                      <a:endParaRPr lang="en-US" sz="2000" dirty="0"/>
                    </a:p>
                  </a:txBody>
                  <a:tcPr marL="80913" marR="80913" marT="40456" marB="40456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3898899"/>
            <a:ext cx="2858861" cy="285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19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503" y="774496"/>
            <a:ext cx="3758293" cy="994172"/>
          </a:xfrm>
        </p:spPr>
        <p:txBody>
          <a:bodyPr>
            <a:normAutofit/>
          </a:bodyPr>
          <a:lstStyle/>
          <a:p>
            <a:r>
              <a:rPr lang="en-US" sz="2700" dirty="0"/>
              <a:t>Physical:</a:t>
            </a:r>
            <a:br>
              <a:rPr lang="en-US" sz="2700" dirty="0"/>
            </a:br>
            <a:r>
              <a:rPr lang="en-US" sz="2700" dirty="0"/>
              <a:t>Getting Rid of the Creep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56" t="16518" r="51581" b="36697"/>
          <a:stretch/>
        </p:blipFill>
        <p:spPr>
          <a:xfrm>
            <a:off x="387295" y="68835"/>
            <a:ext cx="5310388" cy="670289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817826" y="134699"/>
            <a:ext cx="3624374" cy="747445"/>
          </a:xfrm>
          <a:prstGeom prst="wedgeRoundRectCallout">
            <a:avLst>
              <a:gd name="adj1" fmla="val -62009"/>
              <a:gd name="adj2" fmla="val 262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Using a variable to make threshold changes easier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054600" y="1613809"/>
            <a:ext cx="6654799" cy="794656"/>
          </a:xfrm>
          <a:prstGeom prst="wedgeRoundRectCallout">
            <a:avLst>
              <a:gd name="adj1" fmla="val -53615"/>
              <a:gd name="adj2" fmla="val -26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Using the abs command to simplify the condition.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if (</a:t>
            </a:r>
            <a:r>
              <a:rPr lang="en-US" dirty="0" err="1">
                <a:solidFill>
                  <a:prstClr val="white"/>
                </a:solidFill>
              </a:rPr>
              <a:t>vexRT</a:t>
            </a:r>
            <a:r>
              <a:rPr lang="en-US" dirty="0">
                <a:solidFill>
                  <a:prstClr val="white"/>
                </a:solidFill>
              </a:rPr>
              <a:t>[Ch3] &gt;(-threshold)) &amp;&amp; (</a:t>
            </a:r>
            <a:r>
              <a:rPr lang="en-US" dirty="0" err="1">
                <a:solidFill>
                  <a:prstClr val="white"/>
                </a:solidFill>
              </a:rPr>
              <a:t>vexRT</a:t>
            </a:r>
            <a:r>
              <a:rPr lang="en-US" dirty="0">
                <a:solidFill>
                  <a:prstClr val="white"/>
                </a:solidFill>
              </a:rPr>
              <a:t>[Ch3] &lt; (threshold))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Would give the same results.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298284" y="2566307"/>
            <a:ext cx="4912517" cy="468086"/>
          </a:xfrm>
          <a:prstGeom prst="wedgeRoundRectCallout">
            <a:avLst>
              <a:gd name="adj1" fmla="val -72759"/>
              <a:gd name="adj2" fmla="val -716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Executes this line of code when the above condition is true.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626044" y="3262994"/>
            <a:ext cx="4838755" cy="610506"/>
          </a:xfrm>
          <a:prstGeom prst="wedgeRoundRectCallout">
            <a:avLst>
              <a:gd name="adj1" fmla="val -55954"/>
              <a:gd name="adj2" fmla="val -25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Executes the commands in the ‘else’ when the above condition is false.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618514" y="4317094"/>
            <a:ext cx="3439886" cy="1338943"/>
          </a:xfrm>
          <a:prstGeom prst="wedgeRoundRectCallout">
            <a:avLst>
              <a:gd name="adj1" fmla="val -78059"/>
              <a:gd name="adj2" fmla="val -11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</a:rPr>
              <a:t>Does </a:t>
            </a:r>
            <a:r>
              <a:rPr lang="en-US" sz="2400" dirty="0">
                <a:solidFill>
                  <a:prstClr val="white"/>
                </a:solidFill>
              </a:rPr>
              <a:t>the same for the </a:t>
            </a:r>
            <a:r>
              <a:rPr lang="en-US" sz="2400" dirty="0" err="1">
                <a:solidFill>
                  <a:prstClr val="white"/>
                </a:solidFill>
              </a:rPr>
              <a:t>rightMotor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981" t="22418" r="36839" b="19694"/>
          <a:stretch/>
        </p:blipFill>
        <p:spPr>
          <a:xfrm>
            <a:off x="1539990" y="857251"/>
            <a:ext cx="3881096" cy="4979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629" y="654756"/>
            <a:ext cx="4638166" cy="994172"/>
          </a:xfrm>
        </p:spPr>
        <p:txBody>
          <a:bodyPr>
            <a:normAutofit/>
          </a:bodyPr>
          <a:lstStyle/>
          <a:p>
            <a:r>
              <a:rPr lang="en-US" sz="2700" dirty="0"/>
              <a:t>Virtual Getting Rid of the Creep</a:t>
            </a:r>
            <a:endParaRPr lang="en-US" sz="27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872843" y="1555430"/>
            <a:ext cx="4337957" cy="1098101"/>
          </a:xfrm>
          <a:prstGeom prst="wedgeRoundRectCallout">
            <a:avLst>
              <a:gd name="adj1" fmla="val -64654"/>
              <a:gd name="adj2" fmla="val -83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Add the pragma directive and include file.  If you copy and paste from the PowerPoint you will need to retype in the “”.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26630" y="2773137"/>
            <a:ext cx="3799115" cy="454267"/>
          </a:xfrm>
          <a:prstGeom prst="wedgeRoundRectCallout">
            <a:avLst>
              <a:gd name="adj1" fmla="val -95824"/>
              <a:gd name="adj2" fmla="val -843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Add the </a:t>
            </a:r>
            <a:r>
              <a:rPr lang="en-US" dirty="0" err="1">
                <a:solidFill>
                  <a:prstClr val="white"/>
                </a:solidFill>
              </a:rPr>
              <a:t>getJoystickSettings</a:t>
            </a:r>
            <a:r>
              <a:rPr lang="en-US" dirty="0">
                <a:solidFill>
                  <a:prstClr val="white"/>
                </a:solidFill>
              </a:rPr>
              <a:t>(joystick); command.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278086" y="4424540"/>
            <a:ext cx="3810000" cy="598715"/>
          </a:xfrm>
          <a:prstGeom prst="wedgeRoundRectCallout">
            <a:avLst>
              <a:gd name="adj1" fmla="val -35690"/>
              <a:gd name="adj2" fmla="val 66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Replaced</a:t>
            </a:r>
          </a:p>
          <a:p>
            <a:pPr algn="ctr"/>
            <a:r>
              <a:rPr lang="en-US" dirty="0" err="1">
                <a:solidFill>
                  <a:prstClr val="white"/>
                </a:solidFill>
              </a:rPr>
              <a:t>vexRT</a:t>
            </a:r>
            <a:r>
              <a:rPr lang="en-US" dirty="0">
                <a:solidFill>
                  <a:prstClr val="white"/>
                </a:solidFill>
              </a:rPr>
              <a:t>(Ch2) with joystick.joy1_y2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323115" y="3347009"/>
            <a:ext cx="3810000" cy="598715"/>
          </a:xfrm>
          <a:prstGeom prst="wedgeRoundRectCallout">
            <a:avLst>
              <a:gd name="adj1" fmla="val -82262"/>
              <a:gd name="adj2" fmla="val -102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Replaced</a:t>
            </a:r>
          </a:p>
          <a:p>
            <a:pPr algn="ctr"/>
            <a:r>
              <a:rPr lang="en-US" dirty="0" err="1">
                <a:solidFill>
                  <a:prstClr val="white"/>
                </a:solidFill>
              </a:rPr>
              <a:t>vexRT</a:t>
            </a:r>
            <a:r>
              <a:rPr lang="en-US" dirty="0">
                <a:solidFill>
                  <a:prstClr val="white"/>
                </a:solidFill>
              </a:rPr>
              <a:t>(Ch3) with joystick.joy1_y1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Control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fight motors timing out, you can modify the drive code to lower the power sent to the motors.</a:t>
            </a:r>
          </a:p>
          <a:p>
            <a:pPr lvl="1"/>
            <a:r>
              <a:rPr lang="en-US" dirty="0"/>
              <a:t>Go half-power</a:t>
            </a:r>
          </a:p>
          <a:p>
            <a:pPr lvl="1"/>
            <a:r>
              <a:rPr lang="en-US" dirty="0"/>
              <a:t>Create an equation that maps remote input to output.  Had some math wizzes that used a 5</a:t>
            </a:r>
            <a:r>
              <a:rPr lang="en-US" baseline="30000" dirty="0"/>
              <a:t>th</a:t>
            </a:r>
            <a:r>
              <a:rPr lang="en-US" dirty="0"/>
              <a:t> degree polynomial to provide more control when going slow.</a:t>
            </a:r>
          </a:p>
          <a:p>
            <a:pPr lvl="1"/>
            <a:r>
              <a:rPr lang="en-US" dirty="0"/>
              <a:t>Can put together a bunch of ‘stepped’ if </a:t>
            </a:r>
            <a:r>
              <a:rPr lang="en-US" dirty="0" err="1"/>
              <a:t>elses</a:t>
            </a:r>
            <a:r>
              <a:rPr lang="en-US" dirty="0"/>
              <a:t> to give different power values for different ranges of input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687" y="981328"/>
            <a:ext cx="3701142" cy="994172"/>
          </a:xfrm>
        </p:spPr>
        <p:txBody>
          <a:bodyPr>
            <a:normAutofit/>
          </a:bodyPr>
          <a:lstStyle/>
          <a:p>
            <a:r>
              <a:rPr lang="en-US" sz="2700" dirty="0"/>
              <a:t>No Creep, Half Power</a:t>
            </a: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6074" t="19586" r="16035" b="34116"/>
          <a:stretch/>
        </p:blipFill>
        <p:spPr>
          <a:xfrm>
            <a:off x="364933" y="152151"/>
            <a:ext cx="5249980" cy="647724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963104" y="3576803"/>
            <a:ext cx="1690852" cy="945931"/>
          </a:xfrm>
          <a:prstGeom prst="wedgeRoundRectCallout">
            <a:avLst>
              <a:gd name="adj1" fmla="val -134120"/>
              <a:gd name="adj2" fmla="val -58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Half Power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35600" y="4487262"/>
            <a:ext cx="1681220" cy="10880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18" y="1188155"/>
            <a:ext cx="3758293" cy="994172"/>
          </a:xfrm>
        </p:spPr>
        <p:txBody>
          <a:bodyPr>
            <a:normAutofit/>
          </a:bodyPr>
          <a:lstStyle/>
          <a:p>
            <a:r>
              <a:rPr lang="en-US" sz="2700" dirty="0"/>
              <a:t>No Creep Half Power: Virtual 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681" t="11945" r="39607" b="31683"/>
          <a:stretch/>
        </p:blipFill>
        <p:spPr>
          <a:xfrm>
            <a:off x="1687286" y="857250"/>
            <a:ext cx="4071257" cy="519384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518839" y="3754165"/>
            <a:ext cx="1690852" cy="945931"/>
          </a:xfrm>
          <a:prstGeom prst="wedgeRoundRectCallout">
            <a:avLst>
              <a:gd name="adj1" fmla="val -169085"/>
              <a:gd name="adj2" fmla="val -3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Half Power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58543" y="4664622"/>
            <a:ext cx="1914011" cy="6503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865696" y="2204921"/>
            <a:ext cx="3378614" cy="115604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prstClr val="white"/>
                </a:solidFill>
              </a:rPr>
              <a:t>Online Time: Test it on the Utilities -&gt; Huge Table</a:t>
            </a:r>
            <a:endParaRPr lang="en-US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Needed Parts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Cortex</a:t>
            </a:r>
          </a:p>
          <a:p>
            <a:r>
              <a:rPr lang="en-US" dirty="0" smtClean="0"/>
              <a:t>7.2 Volt Battery</a:t>
            </a:r>
          </a:p>
          <a:p>
            <a:r>
              <a:rPr lang="en-US" dirty="0" smtClean="0"/>
              <a:t>At least one motor, two is better</a:t>
            </a:r>
          </a:p>
          <a:p>
            <a:r>
              <a:rPr lang="en-US" dirty="0" smtClean="0"/>
              <a:t>Cortex Remote and power supply (Might need to share this)</a:t>
            </a:r>
          </a:p>
          <a:p>
            <a:r>
              <a:rPr lang="en-US" dirty="0" smtClean="0"/>
              <a:t>USB A-A cable (Share)</a:t>
            </a:r>
          </a:p>
          <a:p>
            <a:r>
              <a:rPr lang="en-US" dirty="0" smtClean="0"/>
              <a:t>VEX Net Keys (Share?)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05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463" y="2226469"/>
            <a:ext cx="3396287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Learning Objectives</a:t>
            </a:r>
          </a:p>
          <a:p>
            <a:r>
              <a:rPr lang="en-US" dirty="0" smtClean="0"/>
              <a:t>Be able to use the buttons to control motors on your robot.</a:t>
            </a:r>
          </a:p>
          <a:p>
            <a:r>
              <a:rPr lang="en-US" dirty="0" smtClean="0"/>
              <a:t>Complete challenges that incorporate buttons.</a:t>
            </a:r>
            <a:endParaRPr lang="en-US" dirty="0"/>
          </a:p>
        </p:txBody>
      </p:sp>
      <p:pic>
        <p:nvPicPr>
          <p:cNvPr id="4" name="Picture 2" descr="VEXnet Remote Control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1" y="3762784"/>
            <a:ext cx="2509901" cy="187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Xnet Remote Control shou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2"/>
          <a:stretch>
            <a:fillRect/>
          </a:stretch>
        </p:blipFill>
        <p:spPr bwMode="auto">
          <a:xfrm>
            <a:off x="5565923" y="1493045"/>
            <a:ext cx="2294585" cy="135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833" y="4300538"/>
            <a:ext cx="2380541" cy="158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931943" y="2720011"/>
            <a:ext cx="2328862" cy="104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87" y="265851"/>
            <a:ext cx="3830128" cy="994172"/>
          </a:xfrm>
        </p:spPr>
        <p:txBody>
          <a:bodyPr>
            <a:normAutofit/>
          </a:bodyPr>
          <a:lstStyle/>
          <a:p>
            <a:r>
              <a:rPr lang="en-US" sz="2700" dirty="0"/>
              <a:t>Joystick Buttons: Physical</a:t>
            </a:r>
            <a:endParaRPr lang="en-US" sz="2700" dirty="0"/>
          </a:p>
        </p:txBody>
      </p:sp>
      <p:pic>
        <p:nvPicPr>
          <p:cNvPr id="5" name="Picture 2" descr="VEXnet Remote Control 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60" y="3632201"/>
            <a:ext cx="4084239" cy="304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VEXnet Remote Control shoul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2"/>
          <a:stretch>
            <a:fillRect/>
          </a:stretch>
        </p:blipFill>
        <p:spPr bwMode="auto">
          <a:xfrm>
            <a:off x="602061" y="1260023"/>
            <a:ext cx="3717754" cy="21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72414" y="243174"/>
            <a:ext cx="589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Buttons return a value of ‘1’ when pushed and ‘0’ when not pushed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713143"/>
              </p:ext>
            </p:extLst>
          </p:nvPr>
        </p:nvGraphicFramePr>
        <p:xfrm>
          <a:off x="5334000" y="1260020"/>
          <a:ext cx="6560402" cy="5419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636"/>
                <a:gridCol w="3355966"/>
                <a:gridCol w="2186800"/>
              </a:tblGrid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Example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5U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 button on back left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[Btn5U]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5D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 button, back left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[Btn5D]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6U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Top button, back right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[Btn6U]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6D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Bottom button,</a:t>
                      </a:r>
                      <a:r>
                        <a:rPr lang="en-US" sz="1400" baseline="0" dirty="0" smtClean="0"/>
                        <a:t> back right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[Btn6D]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7U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7 up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[Btn7U]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7D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7 down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[Btn7D]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7R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7 right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[Btn7R]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7L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7 left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[Btn7L]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8U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8 up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[Btn8U]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8D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8 down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[Btn8D]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8R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8 right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[Btn8R]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  <a:tr h="41690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8L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Button 8 left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vexRT</a:t>
                      </a:r>
                      <a:r>
                        <a:rPr lang="en-US" sz="1400" dirty="0" smtClean="0"/>
                        <a:t>[Btn8L]</a:t>
                      </a:r>
                      <a:endParaRPr lang="en-US" sz="1400" dirty="0"/>
                    </a:p>
                  </a:txBody>
                  <a:tcPr marL="96962" marR="96962" marT="48481" marB="4848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7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8866" b="37987"/>
          <a:stretch/>
        </p:blipFill>
        <p:spPr>
          <a:xfrm>
            <a:off x="3602984" y="1564626"/>
            <a:ext cx="8211976" cy="4036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63400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the buttons to control the arm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628180"/>
            <a:ext cx="3097487" cy="41360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we need to go to Motors and Sensors setup to configure the arm and claw motor.</a:t>
            </a:r>
          </a:p>
          <a:p>
            <a:r>
              <a:rPr lang="en-US" dirty="0" err="1" smtClean="0"/>
              <a:t>Clawbot</a:t>
            </a:r>
            <a:endParaRPr lang="en-US" dirty="0" smtClean="0"/>
          </a:p>
          <a:p>
            <a:pPr lvl="1"/>
            <a:r>
              <a:rPr lang="en-US" dirty="0" smtClean="0"/>
              <a:t>Arm: Port 7</a:t>
            </a:r>
          </a:p>
          <a:p>
            <a:pPr lvl="1"/>
            <a:r>
              <a:rPr lang="en-US" dirty="0" smtClean="0"/>
              <a:t>Claw: Port 6</a:t>
            </a:r>
          </a:p>
          <a:p>
            <a:r>
              <a:rPr lang="en-US" dirty="0" smtClean="0"/>
              <a:t>Robot -&gt; Motors and Sensors setup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341648" y="978694"/>
            <a:ext cx="3148036" cy="2001195"/>
          </a:xfrm>
          <a:prstGeom prst="wedgeRoundRectCallout">
            <a:avLst>
              <a:gd name="adj1" fmla="val -30433"/>
              <a:gd name="adj2" fmla="val 65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algn="ctr">
              <a:buFontTx/>
              <a:buAutoNum type="arabicParenR"/>
            </a:pPr>
            <a:r>
              <a:rPr lang="en-US" dirty="0">
                <a:solidFill>
                  <a:prstClr val="white"/>
                </a:solidFill>
              </a:rPr>
              <a:t>Name and set the claw and arm motors.</a:t>
            </a:r>
          </a:p>
          <a:p>
            <a:pPr marL="257175" indent="-257175" algn="ctr">
              <a:buFontTx/>
              <a:buAutoNum type="arabicParenR"/>
            </a:pPr>
            <a:r>
              <a:rPr lang="en-US" dirty="0">
                <a:solidFill>
                  <a:prstClr val="white"/>
                </a:solidFill>
              </a:rPr>
              <a:t>Reverse the Arm Motor for Virtual </a:t>
            </a:r>
            <a:r>
              <a:rPr lang="en-US" dirty="0" err="1">
                <a:solidFill>
                  <a:prstClr val="white"/>
                </a:solidFill>
              </a:rPr>
              <a:t>Clawbot</a:t>
            </a:r>
            <a:r>
              <a:rPr lang="en-US" dirty="0">
                <a:solidFill>
                  <a:prstClr val="white"/>
                </a:solidFill>
              </a:rPr>
              <a:t>.  Might need to reverse for physical robot also.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54184" y="5679978"/>
            <a:ext cx="2215814" cy="85133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r>
              <a:rPr lang="en-US" dirty="0">
                <a:solidFill>
                  <a:prstClr val="white"/>
                </a:solidFill>
              </a:rPr>
              <a:t>) Click Apply and OK when finished.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9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793" y="921589"/>
            <a:ext cx="8417378" cy="994172"/>
          </a:xfrm>
        </p:spPr>
        <p:txBody>
          <a:bodyPr>
            <a:normAutofit/>
          </a:bodyPr>
          <a:lstStyle/>
          <a:p>
            <a:r>
              <a:rPr lang="en-US" sz="3000" dirty="0"/>
              <a:t>Looking at Arm Control using buttons: Pseudo-Code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09" y="1983344"/>
            <a:ext cx="4538498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button 6U is pushed</a:t>
            </a:r>
          </a:p>
          <a:p>
            <a:pPr lvl="1"/>
            <a:r>
              <a:rPr lang="en-US" dirty="0" smtClean="0"/>
              <a:t>raise the arm (Send a signal of 127)</a:t>
            </a:r>
          </a:p>
          <a:p>
            <a:r>
              <a:rPr lang="en-US" dirty="0" smtClean="0"/>
              <a:t>Else if button 6D is pushed</a:t>
            </a:r>
          </a:p>
          <a:p>
            <a:pPr lvl="1"/>
            <a:r>
              <a:rPr lang="en-US" dirty="0" smtClean="0"/>
              <a:t>Lower the arm (Send a signal of -127)</a:t>
            </a:r>
          </a:p>
          <a:p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Stop the arm (Send a signal of 0)</a:t>
            </a:r>
            <a:endParaRPr lang="en-US" dirty="0"/>
          </a:p>
        </p:txBody>
      </p:sp>
      <p:pic>
        <p:nvPicPr>
          <p:cNvPr id="4" name="Picture 4" descr="VEXnet Remote Control shoul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2"/>
          <a:stretch>
            <a:fillRect/>
          </a:stretch>
        </p:blipFill>
        <p:spPr bwMode="auto">
          <a:xfrm>
            <a:off x="6876519" y="2030143"/>
            <a:ext cx="3717754" cy="21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430489" y="2281835"/>
            <a:ext cx="2710541" cy="8030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773952" y="3450993"/>
            <a:ext cx="2367078" cy="428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Arm: Pseudo-Code to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005" y="2125266"/>
            <a:ext cx="4538498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button 6U is pushed</a:t>
            </a:r>
          </a:p>
          <a:p>
            <a:pPr lvl="1"/>
            <a:r>
              <a:rPr lang="en-US" dirty="0" smtClean="0"/>
              <a:t>raise the arm (Send a signal of 127)</a:t>
            </a:r>
          </a:p>
          <a:p>
            <a:r>
              <a:rPr lang="en-US" dirty="0" smtClean="0"/>
              <a:t>Else if button 6D is pushed</a:t>
            </a:r>
          </a:p>
          <a:p>
            <a:pPr lvl="1"/>
            <a:r>
              <a:rPr lang="en-US" dirty="0" smtClean="0"/>
              <a:t>Lower the arm (Send a signal of -127)</a:t>
            </a:r>
          </a:p>
          <a:p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Stop the arm (Send a signal of 0)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347" t="41999" r="64141" b="36232"/>
          <a:stretch/>
        </p:blipFill>
        <p:spPr>
          <a:xfrm>
            <a:off x="6335487" y="2005581"/>
            <a:ext cx="4245429" cy="3869984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883228" y="4471308"/>
            <a:ext cx="3733800" cy="1034143"/>
          </a:xfrm>
          <a:prstGeom prst="wedgeRoundRectCallout">
            <a:avLst>
              <a:gd name="adj1" fmla="val 77709"/>
              <a:gd name="adj2" fmla="val -848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Style Note: Indent between the {} to make the code easier to read.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5487" y="4623709"/>
            <a:ext cx="4245429" cy="1251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6374" y="2041015"/>
            <a:ext cx="4245429" cy="1251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6374" y="3328305"/>
            <a:ext cx="4245429" cy="1251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4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738" y="941486"/>
            <a:ext cx="6251540" cy="994172"/>
          </a:xfrm>
        </p:spPr>
        <p:txBody>
          <a:bodyPr/>
          <a:lstStyle/>
          <a:p>
            <a:r>
              <a:rPr lang="en-US" dirty="0" smtClean="0"/>
              <a:t>Virtual World Buttons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39" y="3019084"/>
            <a:ext cx="2964179" cy="197252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801806" y="3528777"/>
            <a:ext cx="1378952" cy="381256"/>
          </a:xfrm>
          <a:prstGeom prst="wedgeRoundRectCallout">
            <a:avLst>
              <a:gd name="adj1" fmla="val -117975"/>
              <a:gd name="adj2" fmla="val -488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joy1Btn(4)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92500" y="2508562"/>
            <a:ext cx="1263723" cy="381256"/>
          </a:xfrm>
          <a:prstGeom prst="wedgeRoundRectCallout">
            <a:avLst>
              <a:gd name="adj1" fmla="val -37023"/>
              <a:gd name="adj2" fmla="val 2166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joy1Btn(1)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66706" y="4344183"/>
            <a:ext cx="1514052" cy="381256"/>
          </a:xfrm>
          <a:prstGeom prst="wedgeRoundRectCallout">
            <a:avLst>
              <a:gd name="adj1" fmla="val -92262"/>
              <a:gd name="adj2" fmla="val -1916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joy1Btn(3)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025673" y="4800981"/>
            <a:ext cx="1462973" cy="381256"/>
          </a:xfrm>
          <a:prstGeom prst="wedgeRoundRectCallout">
            <a:avLst>
              <a:gd name="adj1" fmla="val -55119"/>
              <a:gd name="adj2" fmla="val -2572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joy1Btn(2)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05" y="1673190"/>
            <a:ext cx="3163997" cy="141671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617188" y="3613290"/>
            <a:ext cx="1143000" cy="381256"/>
          </a:xfrm>
          <a:prstGeom prst="wedgeRoundRectCallout">
            <a:avLst>
              <a:gd name="adj1" fmla="val 70595"/>
              <a:gd name="adj2" fmla="val -14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Mode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244600" y="2662841"/>
            <a:ext cx="1515588" cy="381256"/>
          </a:xfrm>
          <a:prstGeom prst="wedgeRoundRectCallout">
            <a:avLst>
              <a:gd name="adj1" fmla="val 64881"/>
              <a:gd name="adj2" fmla="val 1652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joy1Btn(9)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953000" y="2449329"/>
            <a:ext cx="1227758" cy="381256"/>
          </a:xfrm>
          <a:prstGeom prst="wedgeRoundRectCallout">
            <a:avLst>
              <a:gd name="adj1" fmla="val 76310"/>
              <a:gd name="adj2" fmla="val -23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joy1Btn(8)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801806" y="1908631"/>
            <a:ext cx="1288423" cy="381256"/>
          </a:xfrm>
          <a:prstGeom prst="wedgeRoundRectCallout">
            <a:avLst>
              <a:gd name="adj1" fmla="val 77263"/>
              <a:gd name="adj2" fmla="val -145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joy1Btn(6)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023095" y="2472213"/>
            <a:ext cx="1451230" cy="381256"/>
          </a:xfrm>
          <a:prstGeom prst="wedgeRoundRectCallout">
            <a:avLst>
              <a:gd name="adj1" fmla="val -67500"/>
              <a:gd name="adj2" fmla="val -174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joy1Btn(7)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830348" y="2000291"/>
            <a:ext cx="1503879" cy="381256"/>
          </a:xfrm>
          <a:prstGeom prst="wedgeRoundRectCallout">
            <a:avLst>
              <a:gd name="adj1" fmla="val 61071"/>
              <a:gd name="adj2" fmla="val 3337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joy1Btn(10)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165499" y="5438519"/>
            <a:ext cx="1590724" cy="381256"/>
          </a:xfrm>
          <a:prstGeom prst="wedgeRoundRectCallout">
            <a:avLst>
              <a:gd name="adj1" fmla="val -9405"/>
              <a:gd name="adj2" fmla="val -342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joy1Btn(12)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388983" y="4993632"/>
            <a:ext cx="1584365" cy="381256"/>
          </a:xfrm>
          <a:prstGeom prst="wedgeRoundRectCallout">
            <a:avLst>
              <a:gd name="adj1" fmla="val 43928"/>
              <a:gd name="adj2" fmla="val -2401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joy1Btn(11)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9023094" y="1908630"/>
            <a:ext cx="1360701" cy="381256"/>
          </a:xfrm>
          <a:prstGeom prst="wedgeRoundRectCallout">
            <a:avLst>
              <a:gd name="adj1" fmla="val -61786"/>
              <a:gd name="adj2" fmla="val -88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joy1Btn(5)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r="48995" b="6694"/>
          <a:stretch/>
        </p:blipFill>
        <p:spPr>
          <a:xfrm>
            <a:off x="7630886" y="3910032"/>
            <a:ext cx="1695875" cy="2064446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6537435" y="3528777"/>
            <a:ext cx="1681280" cy="1653461"/>
          </a:xfrm>
          <a:prstGeom prst="wedgeRoundRectCallout">
            <a:avLst>
              <a:gd name="adj1" fmla="val 63338"/>
              <a:gd name="adj2" fmla="val 228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</a:t>
            </a:r>
            <a:r>
              <a:rPr lang="en-US" dirty="0">
                <a:solidFill>
                  <a:prstClr val="white"/>
                </a:solidFill>
              </a:rPr>
              <a:t>oy1_TopHat</a:t>
            </a:r>
          </a:p>
          <a:p>
            <a:pPr marL="257175" indent="-257175" algn="ctr">
              <a:buFontTx/>
              <a:buAutoNum type="arabicPlain" startAt="7"/>
            </a:pPr>
            <a:r>
              <a:rPr lang="en-US" dirty="0">
                <a:solidFill>
                  <a:prstClr val="white"/>
                </a:solidFill>
              </a:rPr>
              <a:t>  0     1</a:t>
            </a:r>
          </a:p>
          <a:p>
            <a:pPr marL="257175" indent="-257175" algn="ctr">
              <a:buFontTx/>
              <a:buAutoNum type="arabicPlain" startAt="6"/>
            </a:pPr>
            <a:r>
              <a:rPr lang="en-US" dirty="0">
                <a:solidFill>
                  <a:prstClr val="white"/>
                </a:solidFill>
              </a:rPr>
              <a:t>-1      2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5     4      3 </a:t>
            </a:r>
          </a:p>
        </p:txBody>
      </p:sp>
    </p:spTree>
    <p:extLst>
      <p:ext uri="{BB962C8B-B14F-4D97-AF65-F5344CB8AC3E}">
        <p14:creationId xmlns:p14="http://schemas.microsoft.com/office/powerpoint/2010/main" val="25164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857251"/>
            <a:ext cx="3960587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Joystick Buttons</a:t>
            </a:r>
            <a:br>
              <a:rPr lang="en-US" dirty="0" smtClean="0"/>
            </a:br>
            <a:r>
              <a:rPr lang="en-US" dirty="0" smtClean="0"/>
              <a:t>Virtual World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500" y="134720"/>
            <a:ext cx="439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Buttons return a value of ‘1’ when pushed and ‘0’ when not pushed, except the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TopHat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451981"/>
              </p:ext>
            </p:extLst>
          </p:nvPr>
        </p:nvGraphicFramePr>
        <p:xfrm>
          <a:off x="5020855" y="122027"/>
          <a:ext cx="7008669" cy="653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170"/>
                <a:gridCol w="3585276"/>
                <a:gridCol w="2336223"/>
              </a:tblGrid>
              <a:tr h="35548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Button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joy1Btn(1)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Bottom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joy1Btn(2)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Right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joy1Btn(3)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joy1Btn(4)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Back, top left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joy1Btn(5)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Back, top right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joy1Btn(6)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Back, bottom left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joy1Btn(7)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Back, bottom right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joy1Btn(8)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</a:t>
                      </a:r>
                      <a:r>
                        <a:rPr lang="en-US" sz="2400" baseline="0" dirty="0" smtClean="0"/>
                        <a:t> button, top left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joy1Btn(9)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 button, top</a:t>
                      </a:r>
                      <a:r>
                        <a:rPr lang="en-US" sz="2400" baseline="0" dirty="0" smtClean="0"/>
                        <a:t> right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joy1Btn(10)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 joystick button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joy1Btn(11)</a:t>
                      </a:r>
                    </a:p>
                  </a:txBody>
                  <a:tcPr marL="68580" marR="68580" marT="34290" marB="34290"/>
                </a:tc>
              </a:tr>
              <a:tr h="4113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Right joystick button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joy1Btn(12)</a:t>
                      </a:r>
                    </a:p>
                  </a:txBody>
                  <a:tcPr marL="68580" marR="68580" marT="34290" marB="34290"/>
                </a:tc>
              </a:tr>
              <a:tr h="86868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TopHat</a:t>
                      </a:r>
                      <a:endParaRPr 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Returns values -1</a:t>
                      </a:r>
                      <a:r>
                        <a:rPr lang="en-US" sz="1800" baseline="0" dirty="0" smtClean="0"/>
                        <a:t> (Not pushed) or</a:t>
                      </a:r>
                      <a:r>
                        <a:rPr lang="en-US" sz="1800" dirty="0" smtClean="0"/>
                        <a:t> 0, 1, … 7 depending on which part is pushed.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joystick.joy1_TopHat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00" y="3542572"/>
            <a:ext cx="3287486" cy="2187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51880" y="2333247"/>
            <a:ext cx="2868749" cy="128451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762850" y="5226417"/>
            <a:ext cx="1670233" cy="1559555"/>
          </a:xfrm>
          <a:prstGeom prst="wedgeRoundRectCallout">
            <a:avLst>
              <a:gd name="adj1" fmla="val 134821"/>
              <a:gd name="adj2" fmla="val 1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j</a:t>
            </a:r>
            <a:r>
              <a:rPr lang="en-US" dirty="0">
                <a:solidFill>
                  <a:prstClr val="white"/>
                </a:solidFill>
              </a:rPr>
              <a:t>oy1_TopHat</a:t>
            </a:r>
          </a:p>
          <a:p>
            <a:pPr marL="257175" indent="-257175" algn="ctr">
              <a:buFontTx/>
              <a:buAutoNum type="arabicPlain" startAt="7"/>
            </a:pPr>
            <a:r>
              <a:rPr lang="en-US" dirty="0">
                <a:solidFill>
                  <a:prstClr val="white"/>
                </a:solidFill>
              </a:rPr>
              <a:t>  0     1</a:t>
            </a:r>
          </a:p>
          <a:p>
            <a:pPr marL="257175" indent="-257175" algn="ctr">
              <a:buFontTx/>
              <a:buAutoNum type="arabicPlain" startAt="6"/>
            </a:pPr>
            <a:r>
              <a:rPr lang="en-US" dirty="0">
                <a:solidFill>
                  <a:prstClr val="white"/>
                </a:solidFill>
              </a:rPr>
              <a:t>-1      2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5     4      3 </a:t>
            </a:r>
          </a:p>
        </p:txBody>
      </p:sp>
    </p:spTree>
    <p:extLst>
      <p:ext uri="{BB962C8B-B14F-4D97-AF65-F5344CB8AC3E}">
        <p14:creationId xmlns:p14="http://schemas.microsoft.com/office/powerpoint/2010/main" val="38040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136" y="2399308"/>
            <a:ext cx="3663187" cy="1640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Arm Movement Pseudo-Code but for Virtual Remote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776" y="2294164"/>
            <a:ext cx="4538498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button 6 is pushed</a:t>
            </a:r>
          </a:p>
          <a:p>
            <a:pPr lvl="1"/>
            <a:r>
              <a:rPr lang="en-US" dirty="0" smtClean="0"/>
              <a:t>raise the arm (Send a signal of 127)</a:t>
            </a:r>
          </a:p>
          <a:p>
            <a:r>
              <a:rPr lang="en-US" dirty="0" smtClean="0"/>
              <a:t>Else if button 8 is pushed</a:t>
            </a:r>
          </a:p>
          <a:p>
            <a:pPr lvl="1"/>
            <a:r>
              <a:rPr lang="en-US" dirty="0" smtClean="0"/>
              <a:t>Lower the arm (Send a signal of -127)</a:t>
            </a:r>
          </a:p>
          <a:p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Stop the arm (Send a signal of 0)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61843" y="3132078"/>
            <a:ext cx="1731053" cy="2148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82476" y="2491000"/>
            <a:ext cx="2110420" cy="4038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Pseudo-Code to Code: Virtual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005" y="2125266"/>
            <a:ext cx="4538498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button 6 is pushed</a:t>
            </a:r>
          </a:p>
          <a:p>
            <a:pPr lvl="1"/>
            <a:r>
              <a:rPr lang="en-US" dirty="0" smtClean="0"/>
              <a:t>raise the arm (Send a signal of 127)</a:t>
            </a:r>
          </a:p>
          <a:p>
            <a:r>
              <a:rPr lang="en-US" dirty="0" smtClean="0"/>
              <a:t>Else if button 8 is pushed</a:t>
            </a:r>
          </a:p>
          <a:p>
            <a:pPr lvl="1"/>
            <a:r>
              <a:rPr lang="en-US" dirty="0" smtClean="0"/>
              <a:t>Lower the arm (Send a signal of -127)</a:t>
            </a:r>
          </a:p>
          <a:p>
            <a:r>
              <a:rPr lang="en-US" dirty="0" smtClean="0"/>
              <a:t>Else</a:t>
            </a:r>
          </a:p>
          <a:p>
            <a:pPr lvl="1"/>
            <a:r>
              <a:rPr lang="en-US" dirty="0" smtClean="0"/>
              <a:t>Stop the arm (Send a signal of 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418" t="40196" r="65230" b="38034"/>
          <a:stretch/>
        </p:blipFill>
        <p:spPr>
          <a:xfrm>
            <a:off x="6096002" y="2125267"/>
            <a:ext cx="3690257" cy="339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94" y="800894"/>
            <a:ext cx="3413692" cy="1733551"/>
          </a:xfrm>
        </p:spPr>
        <p:txBody>
          <a:bodyPr>
            <a:normAutofit/>
          </a:bodyPr>
          <a:lstStyle/>
          <a:p>
            <a:r>
              <a:rPr lang="en-US" sz="3600" dirty="0"/>
              <a:t>Where does this code go?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936" t="16062" r="41136" b="10590"/>
          <a:stretch/>
        </p:blipFill>
        <p:spPr>
          <a:xfrm>
            <a:off x="5143500" y="-28589"/>
            <a:ext cx="5832475" cy="678975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23145" y="3136902"/>
            <a:ext cx="3158898" cy="2697956"/>
          </a:xfrm>
          <a:prstGeom prst="wedgeRoundRectCallout">
            <a:avLst>
              <a:gd name="adj1" fmla="val 115544"/>
              <a:gd name="adj2" fmla="val -2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Since you want the robot to continually check for the buttons being pressed, it needs to go inside the while(true) loop.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Software Setup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Downloading the Firmware for the Cortex and the Joystick</a:t>
            </a:r>
          </a:p>
          <a:p>
            <a:r>
              <a:rPr lang="en-US" altLang="en-US" smtClean="0"/>
              <a:t>The default mapping after the firmware is completed.</a:t>
            </a:r>
          </a:p>
          <a:p>
            <a:r>
              <a:rPr lang="en-US" altLang="en-US" smtClean="0"/>
              <a:t>Tuesday we will describe you ‘programming’ in RobotC</a:t>
            </a:r>
          </a:p>
        </p:txBody>
      </p:sp>
    </p:spTree>
    <p:extLst>
      <p:ext uri="{BB962C8B-B14F-4D97-AF65-F5344CB8AC3E}">
        <p14:creationId xmlns:p14="http://schemas.microsoft.com/office/powerpoint/2010/main" val="26486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Time: Test Arm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Implement the code for the arm movement and test it in the Virtual or Real World.</a:t>
            </a:r>
          </a:p>
          <a:p>
            <a:r>
              <a:rPr lang="en-US" sz="2700" dirty="0"/>
              <a:t>Try to use what you have learned to </a:t>
            </a:r>
            <a:r>
              <a:rPr lang="en-US" sz="2700" b="1" u="sng" dirty="0"/>
              <a:t>program the Claw motor</a:t>
            </a:r>
            <a:r>
              <a:rPr lang="en-US" sz="2700" dirty="0"/>
              <a:t> as well using the back left buttons.</a:t>
            </a:r>
          </a:p>
          <a:p>
            <a:r>
              <a:rPr lang="en-US" sz="2700" dirty="0"/>
              <a:t>Test your robot on the ‘Huge Table.’</a:t>
            </a:r>
          </a:p>
        </p:txBody>
      </p:sp>
    </p:spTree>
    <p:extLst>
      <p:ext uri="{BB962C8B-B14F-4D97-AF65-F5344CB8AC3E}">
        <p14:creationId xmlns:p14="http://schemas.microsoft.com/office/powerpoint/2010/main" val="26056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Arm floating down when button not pushed?</a:t>
            </a:r>
          </a:p>
          <a:p>
            <a:pPr lvl="1"/>
            <a:r>
              <a:rPr lang="en-US" dirty="0" smtClean="0"/>
              <a:t>How can you combat this?</a:t>
            </a:r>
          </a:p>
          <a:p>
            <a:r>
              <a:rPr lang="en-US" dirty="0" smtClean="0"/>
              <a:t>Arm didn’t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Claw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90688"/>
            <a:ext cx="4401345" cy="3642122"/>
          </a:xfrm>
        </p:spPr>
        <p:txBody>
          <a:bodyPr>
            <a:normAutofit/>
          </a:bodyPr>
          <a:lstStyle/>
          <a:p>
            <a:r>
              <a:rPr lang="en-US" dirty="0" smtClean="0"/>
              <a:t>Pseudo Code</a:t>
            </a:r>
          </a:p>
          <a:p>
            <a:pPr lvl="1"/>
            <a:r>
              <a:rPr lang="en-US" dirty="0" smtClean="0"/>
              <a:t>If the back, top, left button is pushed</a:t>
            </a:r>
          </a:p>
          <a:p>
            <a:pPr lvl="2"/>
            <a:r>
              <a:rPr lang="en-US" dirty="0" smtClean="0"/>
              <a:t>Close the claw (127)</a:t>
            </a:r>
          </a:p>
          <a:p>
            <a:pPr lvl="1"/>
            <a:r>
              <a:rPr lang="en-US" dirty="0" smtClean="0"/>
              <a:t>Else if the back-bottom-left button is pushed</a:t>
            </a:r>
          </a:p>
          <a:p>
            <a:pPr lvl="2"/>
            <a:r>
              <a:rPr lang="en-US" dirty="0" smtClean="0"/>
              <a:t>Open the claw (-127)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smtClean="0"/>
              <a:t>Leave the claw (0)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54" t="65899" r="64660" b="10730"/>
          <a:stretch/>
        </p:blipFill>
        <p:spPr>
          <a:xfrm>
            <a:off x="5817395" y="1131094"/>
            <a:ext cx="2386013" cy="2400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348" t="59777" r="63060" b="16127"/>
          <a:stretch/>
        </p:blipFill>
        <p:spPr>
          <a:xfrm>
            <a:off x="7910514" y="3597082"/>
            <a:ext cx="2343149" cy="2210519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8510588" y="1307307"/>
            <a:ext cx="1528763" cy="885825"/>
          </a:xfrm>
          <a:prstGeom prst="wedgeRoundRectCallout">
            <a:avLst>
              <a:gd name="adj1" fmla="val -60085"/>
              <a:gd name="adj2" fmla="val -181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Virtual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378178" y="3929062"/>
            <a:ext cx="1264444" cy="928688"/>
          </a:xfrm>
          <a:prstGeom prst="wedgeRoundRectCallout">
            <a:avLst>
              <a:gd name="adj1" fmla="val 66738"/>
              <a:gd name="adj2" fmla="val -236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Physical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92" y="407477"/>
            <a:ext cx="3633107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Online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6648"/>
            <a:ext cx="8109858" cy="400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Complete and test the drive code with the Anti-Creep code</a:t>
            </a:r>
          </a:p>
          <a:p>
            <a:pPr lvl="1"/>
            <a:r>
              <a:rPr lang="en-US" dirty="0" smtClean="0"/>
              <a:t>Test to see if the code works in the Utility -&gt; Huge Table </a:t>
            </a:r>
          </a:p>
          <a:p>
            <a:r>
              <a:rPr lang="en-US" dirty="0" smtClean="0"/>
              <a:t>In the Virtual Worlds go to the Remote Control Tab</a:t>
            </a:r>
          </a:p>
          <a:p>
            <a:pPr lvl="1"/>
            <a:r>
              <a:rPr lang="en-US" b="1" dirty="0" smtClean="0"/>
              <a:t>Bull in the Ring</a:t>
            </a:r>
            <a:r>
              <a:rPr lang="en-US" dirty="0" smtClean="0"/>
              <a:t>: Knocking out cans in &lt; 10 sec</a:t>
            </a:r>
          </a:p>
          <a:p>
            <a:pPr lvl="1"/>
            <a:r>
              <a:rPr lang="en-US" b="1" dirty="0" smtClean="0"/>
              <a:t>Minefield Challenge: </a:t>
            </a:r>
            <a:r>
              <a:rPr lang="en-US" dirty="0" smtClean="0"/>
              <a:t>Clearing the table of bad mines while not disturbing others</a:t>
            </a:r>
          </a:p>
          <a:p>
            <a:pPr lvl="1"/>
            <a:r>
              <a:rPr lang="en-US" b="1" dirty="0" err="1" smtClean="0"/>
              <a:t>Robo</a:t>
            </a:r>
            <a:r>
              <a:rPr lang="en-US" b="1" dirty="0" smtClean="0"/>
              <a:t> Slalom I: </a:t>
            </a:r>
            <a:r>
              <a:rPr lang="en-US" dirty="0" smtClean="0"/>
              <a:t>Driving through a course.  A good time to practice refining remote to controller mapping to make driving more accurate</a:t>
            </a:r>
          </a:p>
          <a:p>
            <a:pPr lvl="1"/>
            <a:r>
              <a:rPr lang="en-US" b="1" dirty="0" smtClean="0"/>
              <a:t>Round up: </a:t>
            </a:r>
            <a:r>
              <a:rPr lang="en-US" dirty="0" smtClean="0"/>
              <a:t>How many laps can you complete in one minute?  The code will need to stop you from driving!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200" y="994135"/>
            <a:ext cx="1736789" cy="1353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343" y="2209824"/>
            <a:ext cx="1666934" cy="1298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961" y="3269200"/>
            <a:ext cx="1680905" cy="1309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858" y="4685256"/>
            <a:ext cx="2338778" cy="12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Updating Cortex Firmware: Video</a:t>
            </a:r>
          </a:p>
        </p:txBody>
      </p:sp>
      <p:pic>
        <p:nvPicPr>
          <p:cNvPr id="77827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225550"/>
            <a:ext cx="4967288" cy="4694238"/>
          </a:xfrm>
        </p:spPr>
      </p:pic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46225" y="6172201"/>
            <a:ext cx="8980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Hyperlink Address</a:t>
            </a:r>
          </a:p>
          <a:p>
            <a:pPr eaLnBrk="1" hangingPunct="1"/>
            <a:r>
              <a:rPr lang="en-US" altLang="en-US" sz="1400"/>
              <a:t>http://www.education.rec.ri.cmu.edu/products/cortex_video_trainer/lesson/2-2WirelessSystemConfiguration1.html</a:t>
            </a:r>
          </a:p>
        </p:txBody>
      </p:sp>
    </p:spTree>
    <p:extLst>
      <p:ext uri="{BB962C8B-B14F-4D97-AF65-F5344CB8AC3E}">
        <p14:creationId xmlns:p14="http://schemas.microsoft.com/office/powerpoint/2010/main" val="32410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2057400" y="19050"/>
            <a:ext cx="8229600" cy="1143000"/>
          </a:xfrm>
        </p:spPr>
        <p:txBody>
          <a:bodyPr/>
          <a:lstStyle/>
          <a:p>
            <a:r>
              <a:rPr lang="en-US" altLang="en-US" smtClean="0"/>
              <a:t>Updating VEXnet Joystick Firmware</a:t>
            </a:r>
          </a:p>
        </p:txBody>
      </p:sp>
      <p:pic>
        <p:nvPicPr>
          <p:cNvPr id="78851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931864"/>
            <a:ext cx="53244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530350" y="6129339"/>
            <a:ext cx="8966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Hyperlink Address:</a:t>
            </a:r>
          </a:p>
          <a:p>
            <a:pPr eaLnBrk="1" hangingPunct="1"/>
            <a:r>
              <a:rPr lang="en-US" altLang="en-US" sz="1400"/>
              <a:t>http://www.education.rec.ri.cmu.edu/products/cortex_video_trainer/lesson/2-2WirelessSystemConfiguration2.html</a:t>
            </a:r>
          </a:p>
        </p:txBody>
      </p:sp>
    </p:spTree>
    <p:extLst>
      <p:ext uri="{BB962C8B-B14F-4D97-AF65-F5344CB8AC3E}">
        <p14:creationId xmlns:p14="http://schemas.microsoft.com/office/powerpoint/2010/main" val="2699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2008188" y="23813"/>
            <a:ext cx="8229600" cy="1143000"/>
          </a:xfrm>
        </p:spPr>
        <p:txBody>
          <a:bodyPr/>
          <a:lstStyle/>
          <a:p>
            <a:r>
              <a:rPr lang="en-US" altLang="en-US" smtClean="0"/>
              <a:t>Default Code Control Mapping</a:t>
            </a:r>
          </a:p>
        </p:txBody>
      </p:sp>
      <p:pic>
        <p:nvPicPr>
          <p:cNvPr id="798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9" t="30588" r="16476" b="45097"/>
          <a:stretch>
            <a:fillRect/>
          </a:stretch>
        </p:blipFill>
        <p:spPr bwMode="auto">
          <a:xfrm>
            <a:off x="1500188" y="4516438"/>
            <a:ext cx="906780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2" descr="VEXnet Remote Control 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166813"/>
            <a:ext cx="427196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4" descr="VEXnet Remote Control shoul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2"/>
          <a:stretch>
            <a:fillRect/>
          </a:stretch>
        </p:blipFill>
        <p:spPr bwMode="auto">
          <a:xfrm>
            <a:off x="6248400" y="1330326"/>
            <a:ext cx="42306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Programming: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Autonomous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Programming Autonomous Discussion</a:t>
            </a:r>
          </a:p>
          <a:p>
            <a:pPr eaLnBrk="1" hangingPunct="1"/>
            <a:r>
              <a:rPr lang="en-US" altLang="en-US" dirty="0" smtClean="0"/>
              <a:t>Setting up and naming the Motors</a:t>
            </a:r>
          </a:p>
          <a:p>
            <a:pPr eaLnBrk="1" hangingPunct="1"/>
            <a:r>
              <a:rPr lang="en-US" altLang="en-US" dirty="0" smtClean="0"/>
              <a:t>Look at two commands that will be enough to get your robot up and moving.</a:t>
            </a:r>
          </a:p>
          <a:p>
            <a:pPr eaLnBrk="1" hangingPunct="1"/>
            <a:r>
              <a:rPr lang="en-US" altLang="en-US" dirty="0" smtClean="0"/>
              <a:t>Open up </a:t>
            </a:r>
            <a:r>
              <a:rPr lang="en-US" altLang="en-US" dirty="0" err="1" smtClean="0"/>
              <a:t>RobotC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AutoShape 5" descr="Image result for robotc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422275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1"/>
            <a:ext cx="7772400" cy="1274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Programming: Make sure </a:t>
            </a:r>
            <a:r>
              <a:rPr lang="en-US" dirty="0" err="1" smtClean="0"/>
              <a:t>RobotC</a:t>
            </a:r>
            <a:r>
              <a:rPr lang="en-US" dirty="0" smtClean="0"/>
              <a:t> is ready for Cortex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46" t="20164" r="63626" b="25406"/>
          <a:stretch/>
        </p:blipFill>
        <p:spPr>
          <a:xfrm>
            <a:off x="3962400" y="1752601"/>
            <a:ext cx="6553200" cy="482351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057400" y="3200400"/>
            <a:ext cx="2057400" cy="1371600"/>
          </a:xfrm>
          <a:prstGeom prst="wedgeRoundRectCallout">
            <a:avLst>
              <a:gd name="adj1" fmla="val 83571"/>
              <a:gd name="adj2" fmla="val -64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Go to Robot -&gt; Platform Type -&gt; VEX 2.0 Cortex</a:t>
            </a:r>
          </a:p>
        </p:txBody>
      </p:sp>
    </p:spTree>
    <p:extLst>
      <p:ext uri="{BB962C8B-B14F-4D97-AF65-F5344CB8AC3E}">
        <p14:creationId xmlns:p14="http://schemas.microsoft.com/office/powerpoint/2010/main" val="13155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2153</Words>
  <Application>Microsoft Office PowerPoint</Application>
  <PresentationFormat>Widescreen</PresentationFormat>
  <Paragraphs>452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Robotics Projects</vt:lpstr>
      <vt:lpstr>Learning Objectives</vt:lpstr>
      <vt:lpstr>Getting Started: Needed Parts </vt:lpstr>
      <vt:lpstr>Software Setup</vt:lpstr>
      <vt:lpstr>Updating Cortex Firmware: Video</vt:lpstr>
      <vt:lpstr>Updating VEXnet Joystick Firmware</vt:lpstr>
      <vt:lpstr>Default Code Control Mapping</vt:lpstr>
      <vt:lpstr>Programming: Autonomous</vt:lpstr>
      <vt:lpstr>Programming: Make sure RobotC is ready for Cortex</vt:lpstr>
      <vt:lpstr>Make Sure it is in the ‘Real-World’</vt:lpstr>
      <vt:lpstr>Configuring the Robot: Focus on Motors</vt:lpstr>
      <vt:lpstr>Motors and Sensors Setup Page </vt:lpstr>
      <vt:lpstr>Code the setup creates ‘pre-processor directives’</vt:lpstr>
      <vt:lpstr>Now we can start looking at RobotC</vt:lpstr>
      <vt:lpstr>PowerPoint Presentation</vt:lpstr>
      <vt:lpstr>Adding a Sensor: Configure and Name </vt:lpstr>
      <vt:lpstr>Go forward until the touch sensor is touched.</vt:lpstr>
      <vt:lpstr>Programming: Remote Control</vt:lpstr>
      <vt:lpstr>Looking at the Joysticks on the Remote</vt:lpstr>
      <vt:lpstr>Example Using the Remote Values to Drive the Motors</vt:lpstr>
      <vt:lpstr>Joystick Mapping: Virtual</vt:lpstr>
      <vt:lpstr>Online Time: Configure the motors and code the following</vt:lpstr>
      <vt:lpstr>Robot Creeping?</vt:lpstr>
      <vt:lpstr>A Little RobotC Math to Help</vt:lpstr>
      <vt:lpstr>Physical: Getting Rid of the Creep</vt:lpstr>
      <vt:lpstr>Virtual Getting Rid of the Creep</vt:lpstr>
      <vt:lpstr>More Control Options</vt:lpstr>
      <vt:lpstr>No Creep, Half Power</vt:lpstr>
      <vt:lpstr>No Creep Half Power: Virtual </vt:lpstr>
      <vt:lpstr>Buttons</vt:lpstr>
      <vt:lpstr>Joystick Buttons: Physical</vt:lpstr>
      <vt:lpstr>Using the buttons to control the arm motor</vt:lpstr>
      <vt:lpstr>Looking at Arm Control using buttons: Pseudo-Code</vt:lpstr>
      <vt:lpstr>Looking at the Arm: Pseudo-Code to Code</vt:lpstr>
      <vt:lpstr>Virtual World Buttons</vt:lpstr>
      <vt:lpstr>Joystick Buttons Virtual World</vt:lpstr>
      <vt:lpstr>Back to the Arm Movement Pseudo-Code but for Virtual Remote</vt:lpstr>
      <vt:lpstr>Arm Pseudo-Code to Code: Virtual World</vt:lpstr>
      <vt:lpstr>Where does this code go?</vt:lpstr>
      <vt:lpstr>Online Time: Test Arm Movement</vt:lpstr>
      <vt:lpstr>Any problems?</vt:lpstr>
      <vt:lpstr>Claw Motor</vt:lpstr>
      <vt:lpstr>Online Time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Projects</dc:title>
  <dc:creator>Greg Smith</dc:creator>
  <cp:lastModifiedBy>Greg Smith</cp:lastModifiedBy>
  <cp:revision>6</cp:revision>
  <dcterms:created xsi:type="dcterms:W3CDTF">2015-10-05T15:34:31Z</dcterms:created>
  <dcterms:modified xsi:type="dcterms:W3CDTF">2015-10-05T16:30:33Z</dcterms:modified>
</cp:coreProperties>
</file>