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6" r:id="rId4"/>
    <p:sldId id="257" r:id="rId5"/>
    <p:sldId id="278" r:id="rId6"/>
    <p:sldId id="277" r:id="rId7"/>
    <p:sldId id="258" r:id="rId8"/>
    <p:sldId id="259" r:id="rId9"/>
    <p:sldId id="260" r:id="rId10"/>
    <p:sldId id="261" r:id="rId11"/>
    <p:sldId id="27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2" r:id="rId21"/>
    <p:sldId id="280" r:id="rId22"/>
    <p:sldId id="273" r:id="rId23"/>
    <p:sldId id="274" r:id="rId24"/>
    <p:sldId id="281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53" d="100"/>
          <a:sy n="53" d="100"/>
        </p:scale>
        <p:origin x="39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CA6F-BC1E-4309-8FF5-33828B2390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AA1D-72A1-4AEB-B2BE-E284AF8D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6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CA6F-BC1E-4309-8FF5-33828B2390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AA1D-72A1-4AEB-B2BE-E284AF8D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6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CA6F-BC1E-4309-8FF5-33828B2390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AA1D-72A1-4AEB-B2BE-E284AF8D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6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2D6EC-F0A7-4294-8826-1C3E2171CE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8FAB-9B6F-4376-8241-97822ECA7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568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7A9E-4E46-4805-B8D4-A05D712656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20BC-D832-4D41-91D0-A13108B1F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08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35F9B-8240-45BA-AA69-D35710849A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7AD2D-3B4C-4F48-A616-ED0C0C816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35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1240-BD7F-478B-9561-47709C3BCE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05C5-38EA-4AD8-922A-A9A75628D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90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7662-5F6D-4D0E-BE4F-1378E137B3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7D871-5AE6-4B25-B59D-3458D4122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546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A4AA-8490-4222-8D1A-D3DC844D5A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3502-DF44-4F2D-AE12-EBE3EF39F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019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2D2DB-6CBA-4F84-B8DD-7C5FC2728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1E7B-58C3-4E34-8A03-ADB49B96B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851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474F-BD45-4950-8AE6-5D0165C4F4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32CF2-5826-4235-BB30-7AC70C5A5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10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CA6F-BC1E-4309-8FF5-33828B2390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AA1D-72A1-4AEB-B2BE-E284AF8D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2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AF14C-76FD-4E2A-B626-375DF3CD91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A373-B012-4D4D-8CC4-3B3750407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933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B547-0AB0-4279-886F-09F019AC4E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3802-9FA0-461F-BBDF-33E6491D0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10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F05AF-79B3-490C-8993-41AE92B3D4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ED5B5-FFBD-466C-ADCA-FD1F8FDBA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87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CA6F-BC1E-4309-8FF5-33828B2390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AA1D-72A1-4AEB-B2BE-E284AF8D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6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CA6F-BC1E-4309-8FF5-33828B2390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AA1D-72A1-4AEB-B2BE-E284AF8D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5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CA6F-BC1E-4309-8FF5-33828B2390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AA1D-72A1-4AEB-B2BE-E284AF8D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CA6F-BC1E-4309-8FF5-33828B2390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AA1D-72A1-4AEB-B2BE-E284AF8D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0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CA6F-BC1E-4309-8FF5-33828B2390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AA1D-72A1-4AEB-B2BE-E284AF8D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9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CA6F-BC1E-4309-8FF5-33828B2390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AA1D-72A1-4AEB-B2BE-E284AF8D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CA6F-BC1E-4309-8FF5-33828B2390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AA1D-72A1-4AEB-B2BE-E284AF8D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CA6F-BC1E-4309-8FF5-33828B23901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8AA1D-72A1-4AEB-B2BE-E284AF8DF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4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DF00EE-8575-4F4C-BD8C-4D7619908D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382B64-B625-4D09-8CD3-965234E9CBC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2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gaixldln.curriculum.cs2n.org/vcvt/lesson/3-4ShaftEncoders3.html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dgaixldln.curriculum.cs2n.org/vcvt/lesson/3-4ShaftEncoders4.html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dgaixldln.curriculum.cs2n.org/vcvt/lesson/3-4ShaftEncoders5.html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Robotics Programming</a:t>
            </a:r>
            <a:br>
              <a:rPr lang="en-US" dirty="0" smtClean="0"/>
            </a:br>
            <a:r>
              <a:rPr lang="en-US" dirty="0" smtClean="0"/>
              <a:t>Using Shaft Encoders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Cortex Video: Using the 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</a:p>
          <a:p>
            <a:pPr lvl="1"/>
            <a:r>
              <a:rPr lang="en-US" dirty="0" smtClean="0"/>
              <a:t>What are the three parts of a while loop?</a:t>
            </a:r>
          </a:p>
          <a:p>
            <a:pPr lvl="1"/>
            <a:r>
              <a:rPr lang="en-US" dirty="0" smtClean="0"/>
              <a:t>Why is clearing the encoders important?</a:t>
            </a:r>
          </a:p>
          <a:p>
            <a:pPr lvl="1"/>
            <a:r>
              <a:rPr lang="en-US" dirty="0" smtClean="0"/>
              <a:t>Is the while loop constantly checking its condition?</a:t>
            </a:r>
          </a:p>
          <a:p>
            <a:r>
              <a:rPr lang="en-US" dirty="0" smtClean="0">
                <a:hlinkClick r:id="rId2"/>
              </a:rPr>
              <a:t>Shaft Encoders Video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2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Initializing and Reading the Encoder</a:t>
            </a:r>
          </a:p>
        </p:txBody>
      </p:sp>
      <p:pic>
        <p:nvPicPr>
          <p:cNvPr id="7680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t="37622" r="40407" b="34804"/>
          <a:stretch>
            <a:fillRect/>
          </a:stretch>
        </p:blipFill>
        <p:spPr bwMode="auto">
          <a:xfrm>
            <a:off x="4030664" y="1905000"/>
            <a:ext cx="6637337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676400" y="846138"/>
            <a:ext cx="3200400" cy="1524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</a:rPr>
              <a:t>SensorValue</a:t>
            </a:r>
            <a:r>
              <a:rPr lang="en-US" dirty="0">
                <a:solidFill>
                  <a:prstClr val="white"/>
                </a:solidFill>
              </a:rPr>
              <a:t>[</a:t>
            </a:r>
            <a:r>
              <a:rPr lang="en-US" dirty="0" err="1">
                <a:solidFill>
                  <a:prstClr val="white"/>
                </a:solidFill>
              </a:rPr>
              <a:t>rightEncoder</a:t>
            </a:r>
            <a:r>
              <a:rPr lang="en-US" dirty="0">
                <a:solidFill>
                  <a:prstClr val="white"/>
                </a:solidFill>
              </a:rPr>
              <a:t>] is used to initialize (set to 0 in this case) and read encoder values.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153400" y="1455738"/>
            <a:ext cx="1828800" cy="914400"/>
          </a:xfrm>
          <a:prstGeom prst="wedgeRoundRectCallout">
            <a:avLst>
              <a:gd name="adj1" fmla="val -20139"/>
              <a:gd name="adj2" fmla="val 10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Initializes both encoder values to 0.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828800" y="2857500"/>
            <a:ext cx="2679700" cy="1371600"/>
          </a:xfrm>
          <a:prstGeom prst="wedgeRoundRectCallout">
            <a:avLst>
              <a:gd name="adj1" fmla="val 81537"/>
              <a:gd name="adj2" fmla="val 1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While the value of the left encoder is less than 1800 it will go through the loop again.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81201" y="4495800"/>
            <a:ext cx="2049463" cy="1524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while (</a:t>
            </a:r>
            <a:r>
              <a:rPr lang="en-US" i="1" dirty="0">
                <a:solidFill>
                  <a:prstClr val="white"/>
                </a:solidFill>
              </a:rPr>
              <a:t>condition</a:t>
            </a:r>
            <a:r>
              <a:rPr lang="en-US" dirty="0">
                <a:solidFill>
                  <a:prstClr val="white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85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While Loops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A while loop is a structure within ROBOTC which allows a section of code to be repeated as long as a certain condition remains true.</a:t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endParaRPr lang="en-US" altLang="en-US" sz="2800"/>
          </a:p>
          <a:p>
            <a:r>
              <a:rPr lang="en-US" altLang="en-US" sz="2800"/>
              <a:t>There are </a:t>
            </a:r>
            <a:r>
              <a:rPr lang="en-US" altLang="en-US" sz="2800" b="1" u="sng"/>
              <a:t>three</a:t>
            </a:r>
            <a:r>
              <a:rPr lang="en-US" altLang="en-US" sz="2800"/>
              <a:t> main parts to every while loop. </a:t>
            </a:r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54" y="2974976"/>
            <a:ext cx="5105400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5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1. The word “while”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58200" cy="4525963"/>
          </a:xfrm>
        </p:spPr>
        <p:txBody>
          <a:bodyPr/>
          <a:lstStyle/>
          <a:p>
            <a:r>
              <a:rPr lang="en-US" altLang="en-US" sz="2800"/>
              <a:t>Every while loop begins with the keyword “while”.</a:t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/>
            </a:r>
            <a:br>
              <a:rPr lang="en-US" altLang="en-US" sz="2800"/>
            </a:br>
            <a:endParaRPr lang="en-US" altLang="en-US" sz="2800"/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62188"/>
            <a:ext cx="5105400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2209800"/>
            <a:ext cx="1295400" cy="457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4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The Condition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58200" cy="4525963"/>
          </a:xfrm>
        </p:spPr>
        <p:txBody>
          <a:bodyPr/>
          <a:lstStyle/>
          <a:p>
            <a:r>
              <a:rPr lang="en-US" altLang="en-US" sz="2400"/>
              <a:t>The condition controls how long or how many times a while loop repeats. While the condition is true, the while loop repeats; when the condition is false, the while loop ends and the robot moves on in the program. </a:t>
            </a:r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 sz="2400"/>
              <a:t>The condition is checked every time the loop repeats, before the commands between the curly braces are run.</a:t>
            </a: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89301"/>
            <a:ext cx="5105400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86200" y="3200400"/>
            <a:ext cx="2362200" cy="533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3. Commands to be Repeated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58200" cy="4525963"/>
          </a:xfrm>
        </p:spPr>
        <p:txBody>
          <a:bodyPr/>
          <a:lstStyle/>
          <a:p>
            <a:r>
              <a:rPr lang="en-US" altLang="en-US" sz="2400"/>
              <a:t>Commands placed between the curly braces will repeat while the (condition) is true when the program checks at the beginning of each pass through the loop.</a:t>
            </a:r>
          </a:p>
          <a:p>
            <a:endParaRPr lang="en-US" altLang="en-US" sz="2400"/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1"/>
            <a:ext cx="5105400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95600" y="3721100"/>
            <a:ext cx="4495800" cy="6096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Boolean Logic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mtClean="0"/>
              <a:t>Decisions robots make must always based on questions which have only two possible answers: yes or no, true or false. </a:t>
            </a:r>
          </a:p>
          <a:p>
            <a:pPr marL="0" indent="0">
              <a:buNone/>
            </a:pPr>
            <a:endParaRPr lang="en-US" altLang="en-US" smtClean="0"/>
          </a:p>
          <a:p>
            <a:pPr marL="0" indent="0">
              <a:buNone/>
            </a:pPr>
            <a:r>
              <a:rPr lang="en-US" altLang="en-US" smtClean="0"/>
              <a:t>Statements that can be only true or false are called </a:t>
            </a:r>
            <a:r>
              <a:rPr lang="en-US" altLang="en-US" b="1" smtClean="0"/>
              <a:t>Boolean statements</a:t>
            </a:r>
            <a:r>
              <a:rPr lang="en-US" altLang="en-US" smtClean="0"/>
              <a:t>, and their true-or-false value is called a truth value. </a:t>
            </a:r>
          </a:p>
        </p:txBody>
      </p:sp>
    </p:spTree>
    <p:extLst>
      <p:ext uri="{BB962C8B-B14F-4D97-AF65-F5344CB8AC3E}">
        <p14:creationId xmlns:p14="http://schemas.microsoft.com/office/powerpoint/2010/main" val="29262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Boolean Logic</a:t>
            </a:r>
            <a:br>
              <a:rPr lang="en-US" altLang="en-US" smtClean="0"/>
            </a:br>
            <a:r>
              <a:rPr lang="en-US" altLang="en-US" smtClean="0"/>
              <a:t>Conditions: True or False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Conditions: Compare two items and return a true or a false value</a:t>
            </a:r>
          </a:p>
          <a:p>
            <a:r>
              <a:rPr lang="en-US" altLang="en-US" smtClean="0"/>
              <a:t>RobotC Comparison Operations</a:t>
            </a:r>
          </a:p>
          <a:p>
            <a:pPr marL="457200" lvl="1" indent="0">
              <a:buNone/>
            </a:pPr>
            <a:r>
              <a:rPr lang="en-US" altLang="en-US" smtClean="0"/>
              <a:t>&lt;		Is less than</a:t>
            </a:r>
          </a:p>
          <a:p>
            <a:pPr marL="457200" lvl="1" indent="0">
              <a:buNone/>
            </a:pPr>
            <a:r>
              <a:rPr lang="en-US" altLang="en-US" smtClean="0"/>
              <a:t>&gt;		Is greater than</a:t>
            </a:r>
          </a:p>
          <a:p>
            <a:pPr marL="457200" lvl="1" indent="0">
              <a:buNone/>
            </a:pPr>
            <a:r>
              <a:rPr lang="en-US" altLang="en-US" smtClean="0"/>
              <a:t>&lt;=		Is less than or equal to</a:t>
            </a:r>
          </a:p>
          <a:p>
            <a:pPr marL="457200" lvl="1" indent="0">
              <a:buNone/>
            </a:pPr>
            <a:r>
              <a:rPr lang="en-US" altLang="en-US" smtClean="0"/>
              <a:t>&gt;=		Is greater than or equal to</a:t>
            </a:r>
          </a:p>
          <a:p>
            <a:pPr marL="457200" lvl="1" indent="0">
              <a:buNone/>
            </a:pPr>
            <a:r>
              <a:rPr lang="en-US" altLang="en-US" smtClean="0"/>
              <a:t>==		Is equal to</a:t>
            </a:r>
          </a:p>
          <a:p>
            <a:pPr marL="457200" lvl="1" indent="0">
              <a:buNone/>
            </a:pPr>
            <a:r>
              <a:rPr lang="en-US" altLang="en-US" smtClean="0"/>
              <a:t>!=		Is no equal to</a:t>
            </a:r>
          </a:p>
        </p:txBody>
      </p:sp>
    </p:spTree>
    <p:extLst>
      <p:ext uri="{BB962C8B-B14F-4D97-AF65-F5344CB8AC3E}">
        <p14:creationId xmlns:p14="http://schemas.microsoft.com/office/powerpoint/2010/main" val="3532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Boolean Logic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504950"/>
            <a:ext cx="74485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9" y="4191000"/>
            <a:ext cx="74390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1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1981200" y="-73025"/>
            <a:ext cx="8229600" cy="1143000"/>
          </a:xfrm>
        </p:spPr>
        <p:txBody>
          <a:bodyPr/>
          <a:lstStyle/>
          <a:p>
            <a:r>
              <a:rPr lang="en-US" altLang="en-US" sz="4000"/>
              <a:t>Back to the Encoder Example</a:t>
            </a:r>
          </a:p>
        </p:txBody>
      </p:sp>
      <p:pic>
        <p:nvPicPr>
          <p:cNvPr id="870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t="37622" r="40407" b="34804"/>
          <a:stretch>
            <a:fillRect/>
          </a:stretch>
        </p:blipFill>
        <p:spPr bwMode="auto">
          <a:xfrm>
            <a:off x="4030664" y="1905000"/>
            <a:ext cx="6637337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676400" y="846138"/>
            <a:ext cx="3200400" cy="1524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</a:rPr>
              <a:t>SensorValue</a:t>
            </a:r>
            <a:r>
              <a:rPr lang="en-US" dirty="0">
                <a:solidFill>
                  <a:prstClr val="white"/>
                </a:solidFill>
              </a:rPr>
              <a:t>[</a:t>
            </a:r>
            <a:r>
              <a:rPr lang="en-US" dirty="0" err="1">
                <a:solidFill>
                  <a:prstClr val="white"/>
                </a:solidFill>
              </a:rPr>
              <a:t>rightEncoder</a:t>
            </a:r>
            <a:r>
              <a:rPr lang="en-US" dirty="0">
                <a:solidFill>
                  <a:prstClr val="white"/>
                </a:solidFill>
              </a:rPr>
              <a:t>] is used to initialize (set to 0 in this case) and read encoder values.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153400" y="1455738"/>
            <a:ext cx="1828800" cy="914400"/>
          </a:xfrm>
          <a:prstGeom prst="wedgeRoundRectCallout">
            <a:avLst>
              <a:gd name="adj1" fmla="val -20139"/>
              <a:gd name="adj2" fmla="val 100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Initializes both encoder values to 0.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828800" y="2857500"/>
            <a:ext cx="2679700" cy="1371600"/>
          </a:xfrm>
          <a:prstGeom prst="wedgeRoundRectCallout">
            <a:avLst>
              <a:gd name="adj1" fmla="val 81537"/>
              <a:gd name="adj2" fmla="val 1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While the value of the left encoder is less than 1800 it will go through the loop again.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81201" y="4495800"/>
            <a:ext cx="2049463" cy="1524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while (</a:t>
            </a:r>
            <a:r>
              <a:rPr lang="en-US" i="1" dirty="0">
                <a:solidFill>
                  <a:prstClr val="white"/>
                </a:solidFill>
              </a:rPr>
              <a:t>condition</a:t>
            </a:r>
            <a:r>
              <a:rPr lang="en-US" dirty="0">
                <a:solidFill>
                  <a:prstClr val="white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}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096000" y="4800600"/>
            <a:ext cx="3276600" cy="1282700"/>
          </a:xfrm>
          <a:prstGeom prst="wedgeRoundRectCallout">
            <a:avLst>
              <a:gd name="adj1" fmla="val -63889"/>
              <a:gd name="adj2" fmla="val -721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What happens if you add 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wait1Msec(12000);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command inside the while loop?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213225" y="5664200"/>
            <a:ext cx="1684338" cy="91440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Test this code in the Virtual World.</a:t>
            </a:r>
          </a:p>
        </p:txBody>
      </p:sp>
    </p:spTree>
    <p:extLst>
      <p:ext uri="{BB962C8B-B14F-4D97-AF65-F5344CB8AC3E}">
        <p14:creationId xmlns:p14="http://schemas.microsoft.com/office/powerpoint/2010/main" val="9946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use shaft encoders to control robot behavior.</a:t>
            </a:r>
          </a:p>
          <a:p>
            <a:r>
              <a:rPr lang="en-US" dirty="0" smtClean="0"/>
              <a:t>Understand how a shaft encoder works</a:t>
            </a:r>
          </a:p>
          <a:p>
            <a:r>
              <a:rPr lang="en-US" dirty="0" smtClean="0"/>
              <a:t>Understand the parts of a while loop</a:t>
            </a:r>
          </a:p>
          <a:p>
            <a:r>
              <a:rPr lang="en-US" dirty="0" smtClean="0"/>
              <a:t>Be able to set up </a:t>
            </a:r>
            <a:r>
              <a:rPr lang="en-US" dirty="0" err="1" smtClean="0"/>
              <a:t>RobotC</a:t>
            </a:r>
            <a:r>
              <a:rPr lang="en-US" dirty="0" smtClean="0"/>
              <a:t> so you can watch the values of the sensors</a:t>
            </a:r>
          </a:p>
          <a:p>
            <a:r>
              <a:rPr lang="en-US" dirty="0" smtClean="0"/>
              <a:t>Be able to write a program that uses Shaft Encoders to solve mazes.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Encoder Video 4: The Sensor Debug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Questions:</a:t>
            </a:r>
          </a:p>
          <a:p>
            <a:pPr lvl="1"/>
            <a:r>
              <a:rPr lang="en-US" dirty="0" smtClean="0"/>
              <a:t>How do you watch the values of the sensors change while the robot is running?</a:t>
            </a:r>
          </a:p>
          <a:p>
            <a:r>
              <a:rPr lang="en-US" dirty="0" smtClean="0">
                <a:hlinkClick r:id="rId2"/>
              </a:rPr>
              <a:t>Link to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Debugging: Watching the Sensor Values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r>
              <a:rPr lang="en-US" altLang="en-US" smtClean="0"/>
              <a:t>Open Debugger window for Sensors</a:t>
            </a:r>
          </a:p>
          <a:p>
            <a:r>
              <a:rPr lang="en-US" altLang="en-US" smtClean="0"/>
              <a:t>Robot-&gt;Degugger Windows -&gt; Sensors</a:t>
            </a:r>
          </a:p>
          <a:p>
            <a:endParaRPr lang="en-US" altLang="en-US" smtClean="0"/>
          </a:p>
        </p:txBody>
      </p:sp>
      <p:pic>
        <p:nvPicPr>
          <p:cNvPr id="880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t="5925" r="50417" b="22221"/>
          <a:stretch>
            <a:fillRect/>
          </a:stretch>
        </p:blipFill>
        <p:spPr bwMode="auto">
          <a:xfrm>
            <a:off x="6118226" y="1676400"/>
            <a:ext cx="43783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7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Watch the Values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1944688" y="1143000"/>
            <a:ext cx="8229600" cy="1295400"/>
          </a:xfrm>
        </p:spPr>
        <p:txBody>
          <a:bodyPr/>
          <a:lstStyle/>
          <a:p>
            <a:r>
              <a:rPr lang="en-US" altLang="en-US" smtClean="0"/>
              <a:t>Run the program in the Virtual World</a:t>
            </a:r>
          </a:p>
          <a:p>
            <a:r>
              <a:rPr lang="en-US" altLang="en-US" smtClean="0"/>
              <a:t>Watch the sensor values change</a:t>
            </a:r>
          </a:p>
        </p:txBody>
      </p:sp>
      <p:pic>
        <p:nvPicPr>
          <p:cNvPr id="890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095" r="14401" b="13194"/>
          <a:stretch>
            <a:fillRect/>
          </a:stretch>
        </p:blipFill>
        <p:spPr bwMode="auto">
          <a:xfrm>
            <a:off x="4114800" y="2590800"/>
            <a:ext cx="6248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828800" y="4495800"/>
            <a:ext cx="2057400" cy="1066800"/>
          </a:xfrm>
          <a:prstGeom prst="wedgeRoundRectCallout">
            <a:avLst>
              <a:gd name="adj1" fmla="val 62719"/>
              <a:gd name="adj2" fmla="val 937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</a:rPr>
              <a:t>Sensor Values</a:t>
            </a:r>
          </a:p>
        </p:txBody>
      </p:sp>
    </p:spTree>
    <p:extLst>
      <p:ext uri="{BB962C8B-B14F-4D97-AF65-F5344CB8AC3E}">
        <p14:creationId xmlns:p14="http://schemas.microsoft.com/office/powerpoint/2010/main" val="21786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#5: Forward and Turning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Questions:</a:t>
            </a:r>
          </a:p>
          <a:p>
            <a:pPr lvl="1"/>
            <a:r>
              <a:rPr lang="en-US" dirty="0"/>
              <a:t>What does it mean when the values are going down?</a:t>
            </a:r>
          </a:p>
          <a:p>
            <a:pPr lvl="1"/>
            <a:r>
              <a:rPr lang="en-US" dirty="0" smtClean="0"/>
              <a:t>What happens if you do not reset the shaft encoder values</a:t>
            </a:r>
            <a:r>
              <a:rPr lang="en-US" dirty="0" smtClean="0"/>
              <a:t>?</a:t>
            </a:r>
          </a:p>
          <a:p>
            <a:r>
              <a:rPr lang="en-US" dirty="0" smtClean="0">
                <a:hlinkClick r:id="rId2"/>
              </a:rPr>
              <a:t>Link to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23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Online Time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Motor Encoder Movement Challenges using </a:t>
            </a:r>
            <a:r>
              <a:rPr lang="en-US" altLang="en-US" b="1" dirty="0" smtClean="0"/>
              <a:t>only encoders, </a:t>
            </a:r>
            <a:r>
              <a:rPr lang="en-US" altLang="en-US" b="1" smtClean="0"/>
              <a:t>no wait1Msec()</a:t>
            </a:r>
            <a:r>
              <a:rPr lang="en-US" altLang="en-US" smtClean="0"/>
              <a:t>.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Basketball Drills</a:t>
            </a:r>
          </a:p>
          <a:p>
            <a:pPr lvl="1"/>
            <a:r>
              <a:rPr lang="en-US" altLang="en-US" dirty="0" smtClean="0"/>
              <a:t>Turning Investigation</a:t>
            </a:r>
          </a:p>
          <a:p>
            <a:pPr lvl="1"/>
            <a:r>
              <a:rPr lang="en-US" altLang="en-US" dirty="0" smtClean="0"/>
              <a:t>Labyrinth Challenge</a:t>
            </a:r>
          </a:p>
        </p:txBody>
      </p:sp>
    </p:spTree>
    <p:extLst>
      <p:ext uri="{BB962C8B-B14F-4D97-AF65-F5344CB8AC3E}">
        <p14:creationId xmlns:p14="http://schemas.microsoft.com/office/powerpoint/2010/main" val="22111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Movement using Shaft Encoders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Configure (Motors and Sensors Setup)</a:t>
            </a:r>
          </a:p>
          <a:p>
            <a:r>
              <a:rPr lang="en-US" altLang="en-US" smtClean="0"/>
              <a:t>We will look at the following in this section</a:t>
            </a:r>
          </a:p>
          <a:p>
            <a:pPr lvl="1"/>
            <a:r>
              <a:rPr lang="en-US" altLang="en-US" smtClean="0"/>
              <a:t>SensorValue[]</a:t>
            </a:r>
          </a:p>
          <a:p>
            <a:pPr lvl="1"/>
            <a:r>
              <a:rPr lang="en-US" altLang="en-US" smtClean="0"/>
              <a:t>while</a:t>
            </a:r>
          </a:p>
          <a:p>
            <a:pPr lvl="1"/>
            <a:r>
              <a:rPr lang="en-US" altLang="en-US" smtClean="0"/>
              <a:t>Conditions (&lt;, &gt;, &lt;=, &gt;=, !=, ==)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15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071857" cy="1143000"/>
          </a:xfrm>
        </p:spPr>
        <p:txBody>
          <a:bodyPr/>
          <a:lstStyle/>
          <a:p>
            <a:r>
              <a:rPr lang="en-US" dirty="0" smtClean="0"/>
              <a:t>Getting Started/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RobotC</a:t>
            </a:r>
            <a:endParaRPr lang="en-US" dirty="0" smtClean="0"/>
          </a:p>
          <a:p>
            <a:r>
              <a:rPr lang="en-US" dirty="0" smtClean="0"/>
              <a:t>Set up a </a:t>
            </a:r>
            <a:r>
              <a:rPr lang="en-US" dirty="0" err="1" smtClean="0"/>
              <a:t>Squarebot</a:t>
            </a:r>
            <a:endParaRPr lang="en-US" dirty="0" smtClean="0"/>
          </a:p>
          <a:p>
            <a:pPr lvl="1"/>
            <a:r>
              <a:rPr lang="en-US" dirty="0" err="1" smtClean="0"/>
              <a:t>rightMotor</a:t>
            </a:r>
            <a:r>
              <a:rPr lang="en-US" dirty="0" smtClean="0"/>
              <a:t>: port2</a:t>
            </a:r>
          </a:p>
          <a:p>
            <a:pPr lvl="1"/>
            <a:r>
              <a:rPr lang="en-US" dirty="0" err="1" smtClean="0"/>
              <a:t>leftMotor</a:t>
            </a:r>
            <a:r>
              <a:rPr lang="en-US" dirty="0" smtClean="0"/>
              <a:t>: port3</a:t>
            </a:r>
          </a:p>
          <a:p>
            <a:pPr lvl="1"/>
            <a:r>
              <a:rPr lang="en-US" dirty="0" smtClean="0"/>
              <a:t>Add code to make it go forward for 1 second and test in the Labyrinth Challenge Virtual World.</a:t>
            </a:r>
          </a:p>
          <a:p>
            <a:pPr lvl="1"/>
            <a:r>
              <a:rPr lang="en-US" dirty="0" smtClean="0"/>
              <a:t>Make sure you select ‘VEX </a:t>
            </a:r>
            <a:r>
              <a:rPr lang="en-US" dirty="0" err="1" smtClean="0"/>
              <a:t>Squarebot</a:t>
            </a:r>
            <a:r>
              <a:rPr lang="en-US" dirty="0" smtClean="0"/>
              <a:t>’ from the ‘ROBOTS’ menu in the virtual world.</a:t>
            </a:r>
          </a:p>
          <a:p>
            <a:pPr lvl="1"/>
            <a:r>
              <a:rPr lang="en-US" dirty="0" smtClean="0"/>
              <a:t>Make sure the robot moves forward and not just spins.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747" y="425514"/>
            <a:ext cx="4743322" cy="33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2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Look at Shaft 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Cortex Video Training </a:t>
            </a:r>
          </a:p>
          <a:p>
            <a:pPr lvl="1"/>
            <a:r>
              <a:rPr lang="en-US" dirty="0" smtClean="0"/>
              <a:t>Shaft Encoder Video #1</a:t>
            </a:r>
          </a:p>
          <a:p>
            <a:pPr lvl="1"/>
            <a:r>
              <a:rPr lang="en-US" dirty="0" smtClean="0"/>
              <a:t>Key Questions:</a:t>
            </a:r>
          </a:p>
          <a:p>
            <a:pPr lvl="1"/>
            <a:r>
              <a:rPr lang="en-US" b="1" dirty="0" smtClean="0"/>
              <a:t>What is a shaft encoder?</a:t>
            </a:r>
          </a:p>
          <a:p>
            <a:pPr lvl="1"/>
            <a:r>
              <a:rPr lang="en-US" b="1" dirty="0" smtClean="0"/>
              <a:t>How many ticks per revolution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http</a:t>
            </a:r>
            <a:r>
              <a:rPr lang="en-US" b="1" dirty="0"/>
              <a:t>://dgaixldln.curriculum.cs2n.org/vcvt/lesson/3-4ShaftEncoders1.html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572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Quadrature/Shaft/Rotation Encoder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5562600" y="1600201"/>
            <a:ext cx="4648200" cy="4525963"/>
          </a:xfrm>
        </p:spPr>
        <p:txBody>
          <a:bodyPr/>
          <a:lstStyle/>
          <a:p>
            <a:r>
              <a:rPr lang="en-US" altLang="en-US" smtClean="0"/>
              <a:t>360 Ticks per revolution</a:t>
            </a:r>
          </a:p>
          <a:p>
            <a:r>
              <a:rPr lang="en-US" altLang="en-US" smtClean="0"/>
              <a:t>Counts up going forward, down going backwards</a:t>
            </a:r>
          </a:p>
          <a:p>
            <a:r>
              <a:rPr lang="en-US" altLang="en-US" smtClean="0"/>
              <a:t>Takes two digital input ports on the Cortex</a:t>
            </a:r>
          </a:p>
          <a:p>
            <a:r>
              <a:rPr lang="en-US" altLang="en-US" smtClean="0"/>
              <a:t>If the wires are plugged in in reverse order, then the counter will count backwards.</a:t>
            </a:r>
          </a:p>
          <a:p>
            <a:endParaRPr lang="en-US" altLang="en-US" smtClean="0"/>
          </a:p>
        </p:txBody>
      </p:sp>
      <p:pic>
        <p:nvPicPr>
          <p:cNvPr id="7270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295400"/>
            <a:ext cx="3524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782888"/>
            <a:ext cx="34099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5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Configuring the Encoders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648200" y="1219201"/>
            <a:ext cx="6934200" cy="1142999"/>
          </a:xfrm>
        </p:spPr>
        <p:txBody>
          <a:bodyPr/>
          <a:lstStyle/>
          <a:p>
            <a:r>
              <a:rPr lang="en-US" altLang="en-US" sz="2800" dirty="0"/>
              <a:t>Robot -&gt; Motors and Sensors Setup</a:t>
            </a:r>
          </a:p>
          <a:p>
            <a:endParaRPr lang="en-US" altLang="en-US" sz="2800" dirty="0"/>
          </a:p>
        </p:txBody>
      </p:sp>
      <p:pic>
        <p:nvPicPr>
          <p:cNvPr id="737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3" t="8978" r="48485" b="42537"/>
          <a:stretch>
            <a:fillRect/>
          </a:stretch>
        </p:blipFill>
        <p:spPr bwMode="auto">
          <a:xfrm>
            <a:off x="1828800" y="23622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07406" y="597529"/>
            <a:ext cx="1855960" cy="13036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Configure the encoders on your warm-up code.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7269933" y="3150606"/>
            <a:ext cx="2752253" cy="181974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your notes, summarize how to set up the Shaft Encoders.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5334000" y="-30163"/>
            <a:ext cx="5029200" cy="1143001"/>
          </a:xfrm>
        </p:spPr>
        <p:txBody>
          <a:bodyPr/>
          <a:lstStyle/>
          <a:p>
            <a:r>
              <a:rPr lang="en-US" altLang="en-US" smtClean="0"/>
              <a:t>Name and Select</a:t>
            </a:r>
          </a:p>
        </p:txBody>
      </p:sp>
      <p:pic>
        <p:nvPicPr>
          <p:cNvPr id="747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2" t="22623" r="18462" b="22371"/>
          <a:stretch>
            <a:fillRect/>
          </a:stretch>
        </p:blipFill>
        <p:spPr bwMode="auto">
          <a:xfrm>
            <a:off x="2209800" y="876300"/>
            <a:ext cx="79898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543800" y="1444626"/>
            <a:ext cx="2514600" cy="639763"/>
          </a:xfrm>
          <a:prstGeom prst="wedgeRoundRectCallout">
            <a:avLst>
              <a:gd name="adj1" fmla="val -61236"/>
              <a:gd name="adj2" fmla="val -506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1) Select the VEX Cortex Digital Sensors 1-12 tab.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828801" y="3048000"/>
            <a:ext cx="2608263" cy="1906588"/>
          </a:xfrm>
          <a:prstGeom prst="wedgeRoundRectCallout">
            <a:avLst>
              <a:gd name="adj1" fmla="val 29798"/>
              <a:gd name="adj2" fmla="val -1132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2) Name the encoder. (Start with a letter, no spaces, no punctuation, no reserved words, descriptive.)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543800" y="2938463"/>
            <a:ext cx="2057400" cy="1752600"/>
          </a:xfrm>
          <a:prstGeom prst="wedgeRoundRectCallout">
            <a:avLst>
              <a:gd name="adj1" fmla="val -85648"/>
              <a:gd name="adj2" fmla="val -788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3) Select the Sensor Type.  Quadrature Encoder in this case.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162800" y="4954588"/>
            <a:ext cx="2362200" cy="7604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4) Click ‘Apply’ and ‘OK’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429000" y="5181600"/>
            <a:ext cx="2895600" cy="1066800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Note: On the Cortex the quadrature encoder cables must be plugged in next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42908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pragma Statements Created</a:t>
            </a:r>
          </a:p>
        </p:txBody>
      </p:sp>
      <p:pic>
        <p:nvPicPr>
          <p:cNvPr id="757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5588" r="11491" b="34808"/>
          <a:stretch>
            <a:fillRect/>
          </a:stretch>
        </p:blipFill>
        <p:spPr bwMode="auto">
          <a:xfrm>
            <a:off x="1676400" y="1600200"/>
            <a:ext cx="8991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1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844</Words>
  <Application>Microsoft Office PowerPoint</Application>
  <PresentationFormat>Widescreen</PresentationFormat>
  <Paragraphs>118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1_Office Theme</vt:lpstr>
      <vt:lpstr>Robotics Programming Using Shaft Encoders</vt:lpstr>
      <vt:lpstr>Learning Objectives</vt:lpstr>
      <vt:lpstr>Movement using Shaft Encoders</vt:lpstr>
      <vt:lpstr>Getting Started/ Review</vt:lpstr>
      <vt:lpstr>Taking a Look at Shaft Encoders</vt:lpstr>
      <vt:lpstr>Quadrature/Shaft/Rotation Encoder</vt:lpstr>
      <vt:lpstr>Configuring the Encoders</vt:lpstr>
      <vt:lpstr>Name and Select</vt:lpstr>
      <vt:lpstr>pragma Statements Created</vt:lpstr>
      <vt:lpstr>Cortex Video: Using the While loop</vt:lpstr>
      <vt:lpstr>Initializing and Reading the Encoder</vt:lpstr>
      <vt:lpstr>While Loops</vt:lpstr>
      <vt:lpstr>1. The word “while”</vt:lpstr>
      <vt:lpstr>2. The Condition</vt:lpstr>
      <vt:lpstr>3. Commands to be Repeated</vt:lpstr>
      <vt:lpstr>Boolean Logic</vt:lpstr>
      <vt:lpstr>Boolean Logic Conditions: True or False</vt:lpstr>
      <vt:lpstr>Boolean Logic</vt:lpstr>
      <vt:lpstr>Back to the Encoder Example</vt:lpstr>
      <vt:lpstr>Encoder Video 4: The Sensor Debug Window</vt:lpstr>
      <vt:lpstr>Debugging: Watching the Sensor Values</vt:lpstr>
      <vt:lpstr>Watch the Values</vt:lpstr>
      <vt:lpstr>Video #5: Forward and Turning</vt:lpstr>
      <vt:lpstr>Online Time</vt:lpstr>
    </vt:vector>
  </TitlesOfParts>
  <Company>Salem-Keizer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Smith</dc:creator>
  <cp:lastModifiedBy>Greg Smith</cp:lastModifiedBy>
  <cp:revision>12</cp:revision>
  <dcterms:created xsi:type="dcterms:W3CDTF">2015-09-18T16:38:45Z</dcterms:created>
  <dcterms:modified xsi:type="dcterms:W3CDTF">2019-02-07T20:35:24Z</dcterms:modified>
</cp:coreProperties>
</file>