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4" d="100"/>
          <a:sy n="84" d="100"/>
        </p:scale>
        <p:origin x="10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Histogram</a:t>
            </a:r>
          </a:p>
        </c:rich>
      </c:tx>
      <c:layout/>
      <c:overlay val="0"/>
    </c:title>
    <c:autoTitleDeleted val="0"/>
    <c:plotArea>
      <c:layout/>
      <c:barChart>
        <c:barDir val="col"/>
        <c:grouping val="clustered"/>
        <c:varyColors val="0"/>
        <c:ser>
          <c:idx val="0"/>
          <c:order val="0"/>
          <c:tx>
            <c:v>Frequency</c:v>
          </c:tx>
          <c:invertIfNegative val="0"/>
          <c:cat>
            <c:strRef>
              <c:f>Sheet1!$E$18:$E$26</c:f>
              <c:strCache>
                <c:ptCount val="9"/>
                <c:pt idx="0">
                  <c:v>4.75</c:v>
                </c:pt>
                <c:pt idx="1">
                  <c:v>5</c:v>
                </c:pt>
                <c:pt idx="2">
                  <c:v>5.25</c:v>
                </c:pt>
                <c:pt idx="3">
                  <c:v>5.5</c:v>
                </c:pt>
                <c:pt idx="4">
                  <c:v>5.75</c:v>
                </c:pt>
                <c:pt idx="5">
                  <c:v>6</c:v>
                </c:pt>
                <c:pt idx="6">
                  <c:v>6.25</c:v>
                </c:pt>
                <c:pt idx="7">
                  <c:v>6.5</c:v>
                </c:pt>
                <c:pt idx="8">
                  <c:v>More</c:v>
                </c:pt>
              </c:strCache>
            </c:strRef>
          </c:cat>
          <c:val>
            <c:numRef>
              <c:f>Sheet1!$F$18:$F$26</c:f>
              <c:numCache>
                <c:formatCode>General</c:formatCode>
                <c:ptCount val="9"/>
                <c:pt idx="0">
                  <c:v>1</c:v>
                </c:pt>
                <c:pt idx="1">
                  <c:v>0</c:v>
                </c:pt>
                <c:pt idx="2">
                  <c:v>0</c:v>
                </c:pt>
                <c:pt idx="3">
                  <c:v>3</c:v>
                </c:pt>
                <c:pt idx="4">
                  <c:v>3</c:v>
                </c:pt>
                <c:pt idx="5">
                  <c:v>3</c:v>
                </c:pt>
                <c:pt idx="6">
                  <c:v>1</c:v>
                </c:pt>
                <c:pt idx="7">
                  <c:v>1</c:v>
                </c:pt>
                <c:pt idx="8">
                  <c:v>0</c:v>
                </c:pt>
              </c:numCache>
            </c:numRef>
          </c:val>
          <c:extLst>
            <c:ext xmlns:c16="http://schemas.microsoft.com/office/drawing/2014/chart" uri="{C3380CC4-5D6E-409C-BE32-E72D297353CC}">
              <c16:uniqueId val="{00000000-0DE3-4C90-8133-847FBF4F8BCF}"/>
            </c:ext>
          </c:extLst>
        </c:ser>
        <c:dLbls>
          <c:showLegendKey val="0"/>
          <c:showVal val="0"/>
          <c:showCatName val="0"/>
          <c:showSerName val="0"/>
          <c:showPercent val="0"/>
          <c:showBubbleSize val="0"/>
        </c:dLbls>
        <c:gapWidth val="150"/>
        <c:axId val="401159872"/>
        <c:axId val="473469896"/>
      </c:barChart>
      <c:catAx>
        <c:axId val="401159872"/>
        <c:scaling>
          <c:orientation val="minMax"/>
        </c:scaling>
        <c:delete val="0"/>
        <c:axPos val="b"/>
        <c:title>
          <c:tx>
            <c:rich>
              <a:bodyPr/>
              <a:lstStyle/>
              <a:p>
                <a:pPr>
                  <a:defRPr/>
                </a:pPr>
                <a:r>
                  <a:rPr lang="en-US"/>
                  <a:t>Bin</a:t>
                </a:r>
              </a:p>
            </c:rich>
          </c:tx>
          <c:layout/>
          <c:overlay val="0"/>
        </c:title>
        <c:numFmt formatCode="General" sourceLinked="1"/>
        <c:majorTickMark val="out"/>
        <c:minorTickMark val="none"/>
        <c:tickLblPos val="nextTo"/>
        <c:crossAx val="473469896"/>
        <c:crosses val="autoZero"/>
        <c:auto val="1"/>
        <c:lblAlgn val="ctr"/>
        <c:lblOffset val="100"/>
        <c:noMultiLvlLbl val="0"/>
      </c:catAx>
      <c:valAx>
        <c:axId val="473469896"/>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401159872"/>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519BD-462F-4A98-9F1C-8B2878F187C8}"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C17D5-CC08-442D-B730-D470FF804581}" type="slidenum">
              <a:rPr lang="en-US" smtClean="0"/>
              <a:t>‹#›</a:t>
            </a:fld>
            <a:endParaRPr lang="en-US"/>
          </a:p>
        </p:txBody>
      </p:sp>
    </p:spTree>
    <p:extLst>
      <p:ext uri="{BB962C8B-B14F-4D97-AF65-F5344CB8AC3E}">
        <p14:creationId xmlns:p14="http://schemas.microsoft.com/office/powerpoint/2010/main" val="183254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We often use probability distributions to represent and help quantify data. [click]</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 function (which can be represented by a graph or an equation), called a probability density function, can be used to find the probability that a data value will fall within a specific range of values. [click].</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 is not important that you know the equation for a normal probability density function, but you should know that a normal probability density function is represented by a bell shaped graph. </a:t>
            </a:r>
          </a:p>
          <a:p>
            <a:pPr eaLnBrk="1" hangingPunct="1"/>
            <a:endParaRPr lang="en-US" altLang="en-US" smtClean="0">
              <a:latin typeface="Arial" panose="020B0604020202020204" pitchFamily="34" charset="0"/>
            </a:endParaRPr>
          </a:p>
        </p:txBody>
      </p:sp>
      <p:sp>
        <p:nvSpPr>
          <p:cNvPr id="471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000000"/>
                </a:solidFill>
              </a:rPr>
              <a:t>Introduction to Summary Statistics</a:t>
            </a:r>
          </a:p>
        </p:txBody>
      </p:sp>
    </p:spTree>
    <p:extLst>
      <p:ext uri="{BB962C8B-B14F-4D97-AF65-F5344CB8AC3E}">
        <p14:creationId xmlns:p14="http://schemas.microsoft.com/office/powerpoint/2010/main" val="212200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[Allow students time to input bin values.] Note that the class interval boundaries are typically chosen such that the boundary values contain one decimal place more than the measurement values. For simplicity, we will use zero in the last decimal place.</a:t>
            </a:r>
          </a:p>
          <a:p>
            <a:pPr eaLnBrk="1" hangingPunct="1"/>
            <a:endParaRPr lang="en-US" altLang="en-US" smtClean="0">
              <a:latin typeface="Arial" panose="020B0604020202020204" pitchFamily="34" charset="0"/>
            </a:endParaRPr>
          </a:p>
        </p:txBody>
      </p:sp>
      <p:sp>
        <p:nvSpPr>
          <p:cNvPr id="46084"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Presentation Name</a:t>
            </a:r>
          </a:p>
        </p:txBody>
      </p:sp>
      <p:sp>
        <p:nvSpPr>
          <p:cNvPr id="46085"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rPr>
              <a:t>Course Name</a:t>
            </a:r>
            <a:endParaRPr lang="en-US" baseline="30000">
              <a:solidFill>
                <a:srgbClr val="000000"/>
              </a:solidFill>
            </a:endParaRPr>
          </a:p>
          <a:p>
            <a:pPr eaLnBrk="1" hangingPunct="1">
              <a:defRPr/>
            </a:pPr>
            <a:r>
              <a:rPr lang="en-US">
                <a:solidFill>
                  <a:srgbClr val="000000"/>
                </a:solidFill>
              </a:rPr>
              <a:t>Unit # – Lesson #.# – Lesson Name</a:t>
            </a:r>
          </a:p>
        </p:txBody>
      </p:sp>
      <p:sp>
        <p:nvSpPr>
          <p:cNvPr id="368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B60BD-232B-4D74-BA21-EEFF0E1F8689}" type="slidenum">
              <a:rPr lang="en-US" altLang="en-US">
                <a:solidFill>
                  <a:srgbClr val="000000"/>
                </a:solidFill>
              </a:rPr>
              <a:pPr>
                <a:spcBef>
                  <a:spcPct val="0"/>
                </a:spcBef>
              </a:pPr>
              <a:t>15</a:t>
            </a:fld>
            <a:endParaRPr lang="en-US" altLang="en-US">
              <a:solidFill>
                <a:srgbClr val="000000"/>
              </a:solidFill>
            </a:endParaRPr>
          </a:p>
        </p:txBody>
      </p:sp>
    </p:spTree>
    <p:extLst>
      <p:ext uri="{BB962C8B-B14F-4D97-AF65-F5344CB8AC3E}">
        <p14:creationId xmlns:p14="http://schemas.microsoft.com/office/powerpoint/2010/main" val="205218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[Allow students time to input bin values.]</a:t>
            </a:r>
          </a:p>
          <a:p>
            <a:pPr eaLnBrk="1" hangingPunct="1"/>
            <a:endParaRPr lang="en-US" altLang="en-US" smtClean="0">
              <a:latin typeface="Arial" panose="020B0604020202020204" pitchFamily="34" charset="0"/>
            </a:endParaRPr>
          </a:p>
        </p:txBody>
      </p:sp>
      <p:sp>
        <p:nvSpPr>
          <p:cNvPr id="47108"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Presentation Name</a:t>
            </a:r>
          </a:p>
        </p:txBody>
      </p:sp>
      <p:sp>
        <p:nvSpPr>
          <p:cNvPr id="47109"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rPr>
              <a:t>Course Name</a:t>
            </a:r>
            <a:endParaRPr lang="en-US" baseline="30000">
              <a:solidFill>
                <a:srgbClr val="000000"/>
              </a:solidFill>
            </a:endParaRPr>
          </a:p>
          <a:p>
            <a:pPr eaLnBrk="1" hangingPunct="1">
              <a:defRPr/>
            </a:pPr>
            <a:r>
              <a:rPr lang="en-US">
                <a:solidFill>
                  <a:srgbClr val="000000"/>
                </a:solidFill>
              </a:rPr>
              <a:t>Unit # – Lesson #.# – Lesson Name</a:t>
            </a:r>
          </a:p>
        </p:txBody>
      </p:sp>
      <p:sp>
        <p:nvSpPr>
          <p:cNvPr id="38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67BB6D-9C37-4B93-92B7-3A387902B701}" type="slidenum">
              <a:rPr lang="en-US" altLang="en-US">
                <a:solidFill>
                  <a:srgbClr val="000000"/>
                </a:solidFill>
              </a:rPr>
              <a:pPr>
                <a:spcBef>
                  <a:spcPct val="0"/>
                </a:spcBef>
              </a:pPr>
              <a:t>16</a:t>
            </a:fld>
            <a:endParaRPr lang="en-US" altLang="en-US">
              <a:solidFill>
                <a:srgbClr val="000000"/>
              </a:solidFill>
            </a:endParaRPr>
          </a:p>
        </p:txBody>
      </p:sp>
    </p:spTree>
    <p:extLst>
      <p:ext uri="{BB962C8B-B14F-4D97-AF65-F5344CB8AC3E}">
        <p14:creationId xmlns:p14="http://schemas.microsoft.com/office/powerpoint/2010/main" val="306304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[Allow students time to input bin values.]</a:t>
            </a:r>
          </a:p>
          <a:p>
            <a:pPr eaLnBrk="1" hangingPunct="1"/>
            <a:endParaRPr lang="en-US" altLang="en-US" smtClean="0">
              <a:latin typeface="Arial" panose="020B0604020202020204" pitchFamily="34" charset="0"/>
            </a:endParaRPr>
          </a:p>
        </p:txBody>
      </p:sp>
      <p:sp>
        <p:nvSpPr>
          <p:cNvPr id="4813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Presentation Name</a:t>
            </a:r>
          </a:p>
        </p:txBody>
      </p:sp>
      <p:sp>
        <p:nvSpPr>
          <p:cNvPr id="48133"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rPr>
              <a:t>Course Name</a:t>
            </a:r>
            <a:endParaRPr lang="en-US" baseline="30000">
              <a:solidFill>
                <a:srgbClr val="000000"/>
              </a:solidFill>
            </a:endParaRPr>
          </a:p>
          <a:p>
            <a:pPr eaLnBrk="1" hangingPunct="1">
              <a:defRPr/>
            </a:pPr>
            <a:r>
              <a:rPr lang="en-US">
                <a:solidFill>
                  <a:srgbClr val="000000"/>
                </a:solidFill>
              </a:rPr>
              <a:t>Unit # – Lesson #.# – Lesson Name</a:t>
            </a:r>
          </a:p>
        </p:txBody>
      </p:sp>
      <p:sp>
        <p:nvSpPr>
          <p:cNvPr id="409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988269-AA1A-40C8-BD49-F7FB95CA4169}" type="slidenum">
              <a:rPr lang="en-US" altLang="en-US">
                <a:solidFill>
                  <a:srgbClr val="000000"/>
                </a:solidFill>
              </a:rPr>
              <a:pPr>
                <a:spcBef>
                  <a:spcPct val="0"/>
                </a:spcBef>
              </a:pPr>
              <a:t>17</a:t>
            </a:fld>
            <a:endParaRPr lang="en-US" altLang="en-US">
              <a:solidFill>
                <a:srgbClr val="000000"/>
              </a:solidFill>
            </a:endParaRPr>
          </a:p>
        </p:txBody>
      </p:sp>
    </p:spTree>
    <p:extLst>
      <p:ext uri="{BB962C8B-B14F-4D97-AF65-F5344CB8AC3E}">
        <p14:creationId xmlns:p14="http://schemas.microsoft.com/office/powerpoint/2010/main" val="244803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[click through arrow display and allow students time to complete steps.]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result should be a frequency chart similar to this. [click]</a:t>
            </a:r>
          </a:p>
          <a:p>
            <a:pPr eaLnBrk="1" hangingPunct="1"/>
            <a:endParaRPr lang="en-US" altLang="en-US" smtClean="0">
              <a:latin typeface="Arial" panose="020B0604020202020204" pitchFamily="34" charset="0"/>
            </a:endParaRPr>
          </a:p>
        </p:txBody>
      </p:sp>
      <p:sp>
        <p:nvSpPr>
          <p:cNvPr id="49156"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Presentation Name</a:t>
            </a:r>
          </a:p>
        </p:txBody>
      </p:sp>
      <p:sp>
        <p:nvSpPr>
          <p:cNvPr id="49157"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rPr>
              <a:t>Course Name</a:t>
            </a:r>
            <a:endParaRPr lang="en-US" baseline="30000">
              <a:solidFill>
                <a:srgbClr val="000000"/>
              </a:solidFill>
            </a:endParaRPr>
          </a:p>
          <a:p>
            <a:pPr eaLnBrk="1" hangingPunct="1">
              <a:defRPr/>
            </a:pPr>
            <a:r>
              <a:rPr lang="en-US">
                <a:solidFill>
                  <a:srgbClr val="000000"/>
                </a:solidFill>
              </a:rPr>
              <a:t>Unit # – Lesson #.# – Lesson Name</a:t>
            </a:r>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DB3324-2B33-419D-9C06-9494A2591AC6}" type="slidenum">
              <a:rPr lang="en-US" altLang="en-US">
                <a:solidFill>
                  <a:srgbClr val="000000"/>
                </a:solidFill>
              </a:rPr>
              <a:pPr>
                <a:spcBef>
                  <a:spcPct val="0"/>
                </a:spcBef>
              </a:pPr>
              <a:t>18</a:t>
            </a:fld>
            <a:endParaRPr lang="en-US" altLang="en-US">
              <a:solidFill>
                <a:srgbClr val="000000"/>
              </a:solidFill>
            </a:endParaRPr>
          </a:p>
        </p:txBody>
      </p:sp>
    </p:spTree>
    <p:extLst>
      <p:ext uri="{BB962C8B-B14F-4D97-AF65-F5344CB8AC3E}">
        <p14:creationId xmlns:p14="http://schemas.microsoft.com/office/powerpoint/2010/main" val="169727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This is a version of the output that is generated for this data.</a:t>
            </a:r>
          </a:p>
        </p:txBody>
      </p:sp>
      <p:sp>
        <p:nvSpPr>
          <p:cNvPr id="5018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Presentation Name</a:t>
            </a:r>
          </a:p>
        </p:txBody>
      </p:sp>
      <p:sp>
        <p:nvSpPr>
          <p:cNvPr id="5018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rPr>
              <a:t>Course Name</a:t>
            </a:r>
            <a:endParaRPr lang="en-US" baseline="30000">
              <a:solidFill>
                <a:srgbClr val="000000"/>
              </a:solidFill>
            </a:endParaRPr>
          </a:p>
          <a:p>
            <a:pPr eaLnBrk="1" hangingPunct="1">
              <a:defRPr/>
            </a:pPr>
            <a:r>
              <a:rPr lang="en-US">
                <a:solidFill>
                  <a:srgbClr val="000000"/>
                </a:solidFill>
              </a:rPr>
              <a:t>Unit # – Lesson #.# – Lesson Name</a:t>
            </a:r>
          </a:p>
        </p:txBody>
      </p:sp>
      <p:sp>
        <p:nvSpPr>
          <p:cNvPr id="481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31D12B-4AA9-487A-908C-42F573564A41}" type="slidenum">
              <a:rPr lang="en-US" altLang="en-US">
                <a:solidFill>
                  <a:srgbClr val="000000"/>
                </a:solidFill>
              </a:rPr>
              <a:pPr>
                <a:spcBef>
                  <a:spcPct val="0"/>
                </a:spcBef>
              </a:pPr>
              <a:t>22</a:t>
            </a:fld>
            <a:endParaRPr lang="en-US" altLang="en-US">
              <a:solidFill>
                <a:srgbClr val="000000"/>
              </a:solidFill>
            </a:endParaRPr>
          </a:p>
        </p:txBody>
      </p:sp>
    </p:spTree>
    <p:extLst>
      <p:ext uri="{BB962C8B-B14F-4D97-AF65-F5344CB8AC3E}">
        <p14:creationId xmlns:p14="http://schemas.microsoft.com/office/powerpoint/2010/main" val="315753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837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Presentation Name</a:t>
            </a:r>
          </a:p>
        </p:txBody>
      </p:sp>
      <p:sp>
        <p:nvSpPr>
          <p:cNvPr id="58373"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rPr>
              <a:t>Course Name</a:t>
            </a:r>
            <a:endParaRPr lang="en-US" baseline="30000">
              <a:solidFill>
                <a:srgbClr val="000000"/>
              </a:solidFill>
            </a:endParaRPr>
          </a:p>
          <a:p>
            <a:pPr eaLnBrk="1" hangingPunct="1">
              <a:defRPr/>
            </a:pPr>
            <a:r>
              <a:rPr lang="en-US">
                <a:solidFill>
                  <a:srgbClr val="000000"/>
                </a:solidFill>
              </a:rPr>
              <a:t>Unit # – Lesson #.# – Lesson Name</a:t>
            </a:r>
          </a:p>
        </p:txBody>
      </p:sp>
      <p:sp>
        <p:nvSpPr>
          <p:cNvPr id="512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167469-6BFC-4B86-82E1-333222A19519}" type="slidenum">
              <a:rPr lang="en-US" altLang="en-US">
                <a:solidFill>
                  <a:srgbClr val="000000"/>
                </a:solidFill>
              </a:rPr>
              <a:pPr>
                <a:spcBef>
                  <a:spcPct val="0"/>
                </a:spcBef>
              </a:pPr>
              <a:t>24</a:t>
            </a:fld>
            <a:endParaRPr lang="en-US" altLang="en-US">
              <a:solidFill>
                <a:srgbClr val="000000"/>
              </a:solidFill>
            </a:endParaRPr>
          </a:p>
        </p:txBody>
      </p:sp>
    </p:spTree>
    <p:extLst>
      <p:ext uri="{BB962C8B-B14F-4D97-AF65-F5344CB8AC3E}">
        <p14:creationId xmlns:p14="http://schemas.microsoft.com/office/powerpoint/2010/main" val="360141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 normal distribution has a bell shaped probability density function and is informally known as a bell curve.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This image shows a graph of examples of the density functions for several normal distributions.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To determine whether a data is distributed normally, take a look at the histogram or dot plot of the data. [3 clicks] </a:t>
            </a:r>
          </a:p>
          <a:p>
            <a:pPr eaLnBrk="1" hangingPunct="1"/>
            <a:endParaRPr lang="en-US" altLang="en-US" smtClean="0">
              <a:latin typeface="Arial" panose="020B0604020202020204" pitchFamily="34" charset="0"/>
            </a:endParaRPr>
          </a:p>
        </p:txBody>
      </p:sp>
      <p:sp>
        <p:nvSpPr>
          <p:cNvPr id="481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000000"/>
                </a:solidFill>
              </a:rPr>
              <a:t>Introduction to Summary Statistics</a:t>
            </a:r>
          </a:p>
        </p:txBody>
      </p:sp>
    </p:spTree>
    <p:extLst>
      <p:ext uri="{BB962C8B-B14F-4D97-AF65-F5344CB8AC3E}">
        <p14:creationId xmlns:p14="http://schemas.microsoft.com/office/powerpoint/2010/main" val="200088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Let’s look at an example data set. This dot plot is the same one you saw in a previous presentation.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[click] If you smooth out the dot plot (or histogram) with a continuous curve, the line will appear bell shaped when the data is normally distributed.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In this case, the data does appears to form a bell shaped curve [click] and this data set looks to be normally distributed. But let’s look a little closer.</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
        <p:nvSpPr>
          <p:cNvPr id="491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000000"/>
                </a:solidFill>
              </a:rPr>
              <a:t>Introduction to Summary Statistics</a:t>
            </a:r>
          </a:p>
        </p:txBody>
      </p:sp>
    </p:spTree>
    <p:extLst>
      <p:ext uri="{BB962C8B-B14F-4D97-AF65-F5344CB8AC3E}">
        <p14:creationId xmlns:p14="http://schemas.microsoft.com/office/powerpoint/2010/main" val="93264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YES. In this example, the highest frequency of values occurs at zero, which is approximately the mean value of the data set.  </a:t>
            </a:r>
          </a:p>
        </p:txBody>
      </p:sp>
      <p:sp>
        <p:nvSpPr>
          <p:cNvPr id="501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000000"/>
                </a:solidFill>
              </a:rPr>
              <a:t>Introduction to Summary Statistics</a:t>
            </a:r>
          </a:p>
        </p:txBody>
      </p:sp>
    </p:spTree>
    <p:extLst>
      <p:ext uri="{BB962C8B-B14F-4D97-AF65-F5344CB8AC3E}">
        <p14:creationId xmlns:p14="http://schemas.microsoft.com/office/powerpoint/2010/main" val="419674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YES. In this case, the curve decreases away from the peak (mean) on both sides.</a:t>
            </a:r>
          </a:p>
        </p:txBody>
      </p:sp>
      <p:sp>
        <p:nvSpPr>
          <p:cNvPr id="512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000000"/>
                </a:solidFill>
              </a:rPr>
              <a:t>Introduction to Summary Statistics</a:t>
            </a:r>
          </a:p>
        </p:txBody>
      </p:sp>
    </p:spTree>
    <p:extLst>
      <p:ext uri="{BB962C8B-B14F-4D97-AF65-F5344CB8AC3E}">
        <p14:creationId xmlns:p14="http://schemas.microsoft.com/office/powerpoint/2010/main" val="101561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And, YES, in this example the curve is symmetric about the peak (mean).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Again, the data values appear to be normally distributed.</a:t>
            </a: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000000"/>
                </a:solidFill>
              </a:rPr>
              <a:t>Introduction to Summary Statistics</a:t>
            </a:r>
          </a:p>
        </p:txBody>
      </p:sp>
    </p:spTree>
    <p:extLst>
      <p:ext uri="{BB962C8B-B14F-4D97-AF65-F5344CB8AC3E}">
        <p14:creationId xmlns:p14="http://schemas.microsoft.com/office/powerpoint/2010/main" val="414779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Although a normal distribution is the most common probability distribution in statistics and science, some quantities are not normally distributed.  A visual analysis can help you decide if a normal distribution is a good representation for your data (although mathematical tests are usually necessary).  If the data is skewed you should not assume a normal distribution of data.</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This histogram shows that the data is skewed to the right, that is, there is a longer “tail” to the right.</a:t>
            </a:r>
          </a:p>
        </p:txBody>
      </p:sp>
      <p:sp>
        <p:nvSpPr>
          <p:cNvPr id="5120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A4184F-B500-4DD4-9512-4AB0AC0403E2}" type="slidenum">
              <a:rPr lang="en-US" altLang="en-US">
                <a:solidFill>
                  <a:srgbClr val="000000"/>
                </a:solidFill>
              </a:rPr>
              <a:pPr eaLnBrk="1" hangingPunct="1"/>
              <a:t>10</a:t>
            </a:fld>
            <a:endParaRPr lang="en-US" altLang="en-US">
              <a:solidFill>
                <a:srgbClr val="000000"/>
              </a:solidFill>
            </a:endParaRPr>
          </a:p>
        </p:txBody>
      </p:sp>
      <p:sp>
        <p:nvSpPr>
          <p:cNvPr id="51205" name="Rectangle 8"/>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00"/>
                </a:solidFill>
              </a:rPr>
              <a:t>Introduction to Summary Statistics</a:t>
            </a:r>
          </a:p>
        </p:txBody>
      </p:sp>
    </p:spTree>
    <p:extLst>
      <p:ext uri="{BB962C8B-B14F-4D97-AF65-F5344CB8AC3E}">
        <p14:creationId xmlns:p14="http://schemas.microsoft.com/office/powerpoint/2010/main" val="185674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In many cases, the histogram will not appear “exactly” symmetric, but a normal distribution can be justified – especially if the number of data values is small.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In this case, it appears that the mean is approximately 4.05.  And although the bars of the histogram are not perfectly symmetric about the mean, if a smooth curve is used to approximate the tops of the bars, a bell shaped curve is reasonable. [click]</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There are an equal number of data values on either side of the mean, and the curve does drop on both sides away from the mean.  </a:t>
            </a:r>
          </a:p>
        </p:txBody>
      </p:sp>
      <p:sp>
        <p:nvSpPr>
          <p:cNvPr id="52228"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9F626F-9464-447F-A96F-868A77A45B63}" type="slidenum">
              <a:rPr lang="en-US" altLang="en-US">
                <a:solidFill>
                  <a:srgbClr val="000000"/>
                </a:solidFill>
              </a:rPr>
              <a:pPr eaLnBrk="1" hangingPunct="1"/>
              <a:t>11</a:t>
            </a:fld>
            <a:endParaRPr lang="en-US" altLang="en-US">
              <a:solidFill>
                <a:srgbClr val="000000"/>
              </a:solidFill>
            </a:endParaRPr>
          </a:p>
        </p:txBody>
      </p:sp>
      <p:sp>
        <p:nvSpPr>
          <p:cNvPr id="52229" name="Rectangle 8"/>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00"/>
                </a:solidFill>
              </a:rPr>
              <a:t>Introduction to Summary Statistics</a:t>
            </a:r>
          </a:p>
        </p:txBody>
      </p:sp>
    </p:spTree>
    <p:extLst>
      <p:ext uri="{BB962C8B-B14F-4D97-AF65-F5344CB8AC3E}">
        <p14:creationId xmlns:p14="http://schemas.microsoft.com/office/powerpoint/2010/main" val="192488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[Allow students time to input bin values.] Note that the class interval boundaries are typically chosen such that the boundary values contain one decimal place more than the measurement values. For simplicity, we will use zero in the last decimal place.</a:t>
            </a:r>
          </a:p>
          <a:p>
            <a:pPr eaLnBrk="1" hangingPunct="1"/>
            <a:endParaRPr lang="en-US" altLang="en-US" smtClean="0">
              <a:latin typeface="Arial" panose="020B0604020202020204" pitchFamily="34" charset="0"/>
            </a:endParaRPr>
          </a:p>
        </p:txBody>
      </p:sp>
      <p:sp>
        <p:nvSpPr>
          <p:cNvPr id="4506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Presentation Name</a:t>
            </a:r>
          </a:p>
        </p:txBody>
      </p:sp>
      <p:sp>
        <p:nvSpPr>
          <p:cNvPr id="4506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rPr>
              <a:t>Course Name</a:t>
            </a:r>
            <a:endParaRPr lang="en-US" baseline="30000">
              <a:solidFill>
                <a:srgbClr val="000000"/>
              </a:solidFill>
            </a:endParaRPr>
          </a:p>
          <a:p>
            <a:pPr eaLnBrk="1" hangingPunct="1">
              <a:defRPr/>
            </a:pPr>
            <a:r>
              <a:rPr lang="en-US">
                <a:solidFill>
                  <a:srgbClr val="000000"/>
                </a:solidFill>
              </a:rPr>
              <a:t>Unit # – Lesson #.# – Lesson Name</a:t>
            </a:r>
          </a:p>
        </p:txBody>
      </p:sp>
      <p:sp>
        <p:nvSpPr>
          <p:cNvPr id="348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5ADBE4-84D8-4816-AD1E-368A58F5E35F}" type="slidenum">
              <a:rPr lang="en-US" altLang="en-US">
                <a:solidFill>
                  <a:srgbClr val="000000"/>
                </a:solidFill>
              </a:rPr>
              <a:pPr>
                <a:spcBef>
                  <a:spcPct val="0"/>
                </a:spcBef>
              </a:pPr>
              <a:t>14</a:t>
            </a:fld>
            <a:endParaRPr lang="en-US" altLang="en-US">
              <a:solidFill>
                <a:srgbClr val="000000"/>
              </a:solidFill>
            </a:endParaRPr>
          </a:p>
        </p:txBody>
      </p:sp>
    </p:spTree>
    <p:extLst>
      <p:ext uri="{BB962C8B-B14F-4D97-AF65-F5344CB8AC3E}">
        <p14:creationId xmlns:p14="http://schemas.microsoft.com/office/powerpoint/2010/main" val="322366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61EDE0-A43D-400B-BD8C-459DB4A56B9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308861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1EDE0-A43D-400B-BD8C-459DB4A56B9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365218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1EDE0-A43D-400B-BD8C-459DB4A56B9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139124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90800"/>
            <a:ext cx="103632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4191000"/>
            <a:ext cx="85344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8C4EB8-6AD6-4619-B0D2-7A5491D1A6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4744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95401"/>
            <a:ext cx="109728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B57FA-FF32-4268-BFB1-93893A06341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375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295401"/>
            <a:ext cx="53848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295401"/>
            <a:ext cx="53848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3412DD-B2B5-483A-8138-26EE3FF98D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1753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A73467-F9BA-495C-B379-33FE90D5F9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008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E334B3-266C-438F-8DE4-7B412EB47E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4833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0401" y="381001"/>
            <a:ext cx="8329084"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581401"/>
            <a:ext cx="103632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4876800"/>
            <a:ext cx="85344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69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295401"/>
            <a:ext cx="10972800" cy="4830763"/>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15A8F00-CFAF-4BE4-B229-A40315360BDD}"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5582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C0E2112-A2E5-476D-976C-363DBE457D6F}"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1559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1EDE0-A43D-400B-BD8C-459DB4A56B9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350502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61EDE0-A43D-400B-BD8C-459DB4A56B9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46248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61EDE0-A43D-400B-BD8C-459DB4A56B9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270434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61EDE0-A43D-400B-BD8C-459DB4A56B94}"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147323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61EDE0-A43D-400B-BD8C-459DB4A56B94}"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353558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1EDE0-A43D-400B-BD8C-459DB4A56B94}"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76895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1EDE0-A43D-400B-BD8C-459DB4A56B9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386427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1EDE0-A43D-400B-BD8C-459DB4A56B94}"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E6EDD-A891-4DAB-A06B-8D5A9DDFACAB}" type="slidenum">
              <a:rPr lang="en-US" smtClean="0"/>
              <a:t>‹#›</a:t>
            </a:fld>
            <a:endParaRPr lang="en-US"/>
          </a:p>
        </p:txBody>
      </p:sp>
    </p:spTree>
    <p:extLst>
      <p:ext uri="{BB962C8B-B14F-4D97-AF65-F5344CB8AC3E}">
        <p14:creationId xmlns:p14="http://schemas.microsoft.com/office/powerpoint/2010/main" val="90475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1EDE0-A43D-400B-BD8C-459DB4A56B94}" type="datetimeFigureOut">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E6EDD-A891-4DAB-A06B-8D5A9DDFACAB}" type="slidenum">
              <a:rPr lang="en-US" smtClean="0"/>
              <a:t>‹#›</a:t>
            </a:fld>
            <a:endParaRPr lang="en-US"/>
          </a:p>
        </p:txBody>
      </p:sp>
    </p:spTree>
    <p:extLst>
      <p:ext uri="{BB962C8B-B14F-4D97-AF65-F5344CB8AC3E}">
        <p14:creationId xmlns:p14="http://schemas.microsoft.com/office/powerpoint/2010/main" val="390637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295401"/>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3971F382-AAFA-4B32-89C5-4D5151ECEA4F}" type="slidenum">
              <a:rPr lang="en-US" altLang="en-US">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514241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9080007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154" y="551145"/>
            <a:ext cx="5134708" cy="2387600"/>
          </a:xfrm>
        </p:spPr>
        <p:txBody>
          <a:bodyPr/>
          <a:lstStyle/>
          <a:p>
            <a:r>
              <a:rPr lang="en-US" dirty="0" smtClean="0"/>
              <a:t>Probability and Statistics</a:t>
            </a:r>
            <a:endParaRPr lang="en-US" dirty="0"/>
          </a:p>
        </p:txBody>
      </p:sp>
      <p:sp>
        <p:nvSpPr>
          <p:cNvPr id="3" name="Subtitle 2"/>
          <p:cNvSpPr>
            <a:spLocks noGrp="1"/>
          </p:cNvSpPr>
          <p:nvPr>
            <p:ph type="subTitle" idx="1"/>
          </p:nvPr>
        </p:nvSpPr>
        <p:spPr>
          <a:xfrm>
            <a:off x="586154" y="4075495"/>
            <a:ext cx="5978769" cy="1655762"/>
          </a:xfrm>
        </p:spPr>
        <p:txBody>
          <a:bodyPr>
            <a:normAutofit/>
          </a:bodyPr>
          <a:lstStyle/>
          <a:p>
            <a:r>
              <a:rPr lang="en-US" sz="4800" dirty="0" smtClean="0"/>
              <a:t>What is normal?</a:t>
            </a:r>
            <a:endParaRPr lang="en-US" sz="4800" dirty="0"/>
          </a:p>
        </p:txBody>
      </p:sp>
      <p:sp>
        <p:nvSpPr>
          <p:cNvPr id="4" name="Rounded Rectangular Callout 3"/>
          <p:cNvSpPr/>
          <p:nvPr/>
        </p:nvSpPr>
        <p:spPr>
          <a:xfrm>
            <a:off x="6813516" y="462151"/>
            <a:ext cx="4246323" cy="117744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Open note Chapter 3 Test on Friday</a:t>
            </a:r>
            <a:endParaRPr lang="en-US" sz="2800" dirty="0"/>
          </a:p>
        </p:txBody>
      </p:sp>
      <p:pic>
        <p:nvPicPr>
          <p:cNvPr id="5" name="Picture 4"/>
          <p:cNvPicPr>
            <a:picLocks noChangeAspect="1"/>
          </p:cNvPicPr>
          <p:nvPr/>
        </p:nvPicPr>
        <p:blipFill>
          <a:blip r:embed="rId2"/>
          <a:stretch>
            <a:fillRect/>
          </a:stretch>
        </p:blipFill>
        <p:spPr>
          <a:xfrm>
            <a:off x="7948247" y="2479828"/>
            <a:ext cx="4243754" cy="4378172"/>
          </a:xfrm>
          <a:prstGeom prst="rect">
            <a:avLst/>
          </a:prstGeom>
        </p:spPr>
      </p:pic>
    </p:spTree>
    <p:extLst>
      <p:ext uri="{BB962C8B-B14F-4D97-AF65-F5344CB8AC3E}">
        <p14:creationId xmlns:p14="http://schemas.microsoft.com/office/powerpoint/2010/main" val="66582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581400" y="1219200"/>
            <a:ext cx="5029200" cy="3733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4579" name="Rectangle 2"/>
          <p:cNvSpPr>
            <a:spLocks noGrp="1" noChangeArrowheads="1"/>
          </p:cNvSpPr>
          <p:nvPr>
            <p:ph type="title"/>
          </p:nvPr>
        </p:nvSpPr>
        <p:spPr/>
        <p:txBody>
          <a:bodyPr/>
          <a:lstStyle/>
          <a:p>
            <a:pPr eaLnBrk="1" hangingPunct="1"/>
            <a:r>
              <a:rPr lang="en-US" altLang="en-US" smtClean="0"/>
              <a:t>What if the data is not symmetric?</a:t>
            </a:r>
          </a:p>
        </p:txBody>
      </p:sp>
      <p:sp>
        <p:nvSpPr>
          <p:cNvPr id="24580" name="Rectangle 3"/>
          <p:cNvSpPr>
            <a:spLocks noGrp="1" noChangeArrowheads="1"/>
          </p:cNvSpPr>
          <p:nvPr>
            <p:ph type="body" idx="1"/>
          </p:nvPr>
        </p:nvSpPr>
        <p:spPr>
          <a:xfrm>
            <a:off x="1752600" y="5181601"/>
            <a:ext cx="8686800" cy="588963"/>
          </a:xfrm>
        </p:spPr>
        <p:txBody>
          <a:bodyPr/>
          <a:lstStyle/>
          <a:p>
            <a:pPr algn="ctr" eaLnBrk="1" hangingPunct="1">
              <a:lnSpc>
                <a:spcPct val="90000"/>
              </a:lnSpc>
              <a:buFontTx/>
              <a:buNone/>
            </a:pPr>
            <a:r>
              <a:rPr lang="en-US" altLang="en-US" sz="2400" b="1"/>
              <a:t>Histogram Interpretation:  Skewed (Non-Normal) Right</a:t>
            </a:r>
          </a:p>
          <a:p>
            <a:pPr algn="ctr" eaLnBrk="1" hangingPunct="1">
              <a:lnSpc>
                <a:spcPct val="90000"/>
              </a:lnSpc>
            </a:pPr>
            <a:endParaRPr lang="en-US" altLang="en-US" sz="2400"/>
          </a:p>
        </p:txBody>
      </p:sp>
      <p:pic>
        <p:nvPicPr>
          <p:cNvPr id="24581" name="Picture 5" descr="right skewed his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71600"/>
            <a:ext cx="46482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927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What if the data is not symmetric?</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l="38454" t="66257" r="11418" b="6194"/>
          <a:stretch>
            <a:fillRect/>
          </a:stretch>
        </p:blipFill>
        <p:spPr bwMode="auto">
          <a:xfrm>
            <a:off x="3302000" y="2219325"/>
            <a:ext cx="5176838" cy="30559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2622551" y="3462338"/>
            <a:ext cx="3268663" cy="893762"/>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1" name="Freeform 10"/>
          <p:cNvSpPr/>
          <p:nvPr/>
        </p:nvSpPr>
        <p:spPr>
          <a:xfrm flipH="1">
            <a:off x="5816601" y="3462338"/>
            <a:ext cx="3267075" cy="893762"/>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extBox 1"/>
          <p:cNvSpPr txBox="1">
            <a:spLocks noChangeArrowheads="1"/>
          </p:cNvSpPr>
          <p:nvPr/>
        </p:nvSpPr>
        <p:spPr bwMode="auto">
          <a:xfrm>
            <a:off x="2952751" y="5743576"/>
            <a:ext cx="689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a:solidFill>
                  <a:srgbClr val="000000"/>
                </a:solidFill>
              </a:rPr>
              <a:t>A normal distribution is a reasonable assumption.</a:t>
            </a:r>
          </a:p>
        </p:txBody>
      </p:sp>
    </p:spTree>
    <p:extLst>
      <p:ext uri="{BB962C8B-B14F-4D97-AF65-F5344CB8AC3E}">
        <p14:creationId xmlns:p14="http://schemas.microsoft.com/office/powerpoint/2010/main" val="2479456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Back to Excel…</a:t>
            </a:r>
            <a:br>
              <a:rPr lang="en-US" altLang="en-US" dirty="0" smtClean="0"/>
            </a:br>
            <a:r>
              <a:rPr lang="en-US" altLang="en-US" dirty="0" smtClean="0"/>
              <a:t>Functions</a:t>
            </a:r>
          </a:p>
        </p:txBody>
      </p:sp>
      <p:sp>
        <p:nvSpPr>
          <p:cNvPr id="3" name="Content Placeholder 2"/>
          <p:cNvSpPr>
            <a:spLocks noGrp="1"/>
          </p:cNvSpPr>
          <p:nvPr>
            <p:ph idx="1"/>
          </p:nvPr>
        </p:nvSpPr>
        <p:spPr>
          <a:xfrm>
            <a:off x="1105988" y="1376590"/>
            <a:ext cx="8229600" cy="5053149"/>
          </a:xfrm>
        </p:spPr>
        <p:txBody>
          <a:bodyPr/>
          <a:lstStyle/>
          <a:p>
            <a:pPr eaLnBrk="1" hangingPunct="1">
              <a:defRPr/>
            </a:pPr>
            <a:r>
              <a:rPr lang="en-US" dirty="0" smtClean="0"/>
              <a:t>Use functions to find the following statistics for the set of height measurements</a:t>
            </a:r>
          </a:p>
          <a:p>
            <a:pPr lvl="1" eaLnBrk="1" hangingPunct="1">
              <a:defRPr/>
            </a:pPr>
            <a:r>
              <a:rPr lang="en-US" dirty="0" smtClean="0"/>
              <a:t>Mean</a:t>
            </a:r>
          </a:p>
          <a:p>
            <a:pPr lvl="1" eaLnBrk="1" hangingPunct="1">
              <a:defRPr/>
            </a:pPr>
            <a:r>
              <a:rPr lang="en-US" dirty="0" smtClean="0"/>
              <a:t>Mode: </a:t>
            </a:r>
          </a:p>
          <a:p>
            <a:pPr lvl="1" eaLnBrk="1" hangingPunct="1">
              <a:defRPr/>
            </a:pPr>
            <a:r>
              <a:rPr lang="en-US" dirty="0" smtClean="0"/>
              <a:t>Standard Deviation (population)</a:t>
            </a:r>
          </a:p>
          <a:p>
            <a:pPr lvl="1" eaLnBrk="1" hangingPunct="1">
              <a:defRPr/>
            </a:pPr>
            <a:r>
              <a:rPr lang="en-US" dirty="0" smtClean="0"/>
              <a:t>Minimum</a:t>
            </a:r>
          </a:p>
          <a:p>
            <a:pPr lvl="1" eaLnBrk="1" hangingPunct="1">
              <a:defRPr/>
            </a:pPr>
            <a:r>
              <a:rPr lang="en-US" dirty="0" smtClean="0"/>
              <a:t>Median</a:t>
            </a:r>
          </a:p>
          <a:p>
            <a:pPr lvl="1" eaLnBrk="1" hangingPunct="1">
              <a:defRPr/>
            </a:pPr>
            <a:r>
              <a:rPr lang="en-US" dirty="0" smtClean="0"/>
              <a:t>Maximum</a:t>
            </a:r>
          </a:p>
          <a:p>
            <a:pPr marL="457200" lvl="1" indent="0" eaLnBrk="1" hangingPunct="1">
              <a:buNone/>
              <a:defRPr/>
            </a:pPr>
            <a:endParaRPr lang="en-US" dirty="0" smtClean="0"/>
          </a:p>
          <a:p>
            <a:pPr lvl="1" eaLnBrk="1" hangingPunct="1">
              <a:defRPr/>
            </a:pPr>
            <a:endParaRPr lang="en-US" dirty="0"/>
          </a:p>
        </p:txBody>
      </p:sp>
      <p:sp>
        <p:nvSpPr>
          <p:cNvPr id="2" name="Rounded Rectangular Callout 1"/>
          <p:cNvSpPr/>
          <p:nvPr/>
        </p:nvSpPr>
        <p:spPr>
          <a:xfrm>
            <a:off x="9189720" y="2024743"/>
            <a:ext cx="1981200" cy="2057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a:solidFill>
                  <a:srgbClr val="000000"/>
                </a:solidFill>
              </a:rPr>
              <a:t>Use your notes to find the formulas.</a:t>
            </a:r>
          </a:p>
        </p:txBody>
      </p:sp>
      <p:sp>
        <p:nvSpPr>
          <p:cNvPr id="4" name="Rounded Rectangular Callout 3"/>
          <p:cNvSpPr/>
          <p:nvPr/>
        </p:nvSpPr>
        <p:spPr>
          <a:xfrm>
            <a:off x="4716078" y="116795"/>
            <a:ext cx="6454842" cy="1066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400" dirty="0">
                <a:solidFill>
                  <a:srgbClr val="000000"/>
                </a:solidFill>
              </a:rPr>
              <a:t>Open the Excel </a:t>
            </a:r>
            <a:r>
              <a:rPr lang="en-US" sz="2400" b="1" dirty="0" smtClean="0">
                <a:solidFill>
                  <a:srgbClr val="000000"/>
                </a:solidFill>
              </a:rPr>
              <a:t>‘</a:t>
            </a:r>
            <a:r>
              <a:rPr lang="en-US" sz="2400" b="1" dirty="0" err="1" smtClean="0">
                <a:solidFill>
                  <a:srgbClr val="000000"/>
                </a:solidFill>
              </a:rPr>
              <a:t>Heightsworksheet</a:t>
            </a:r>
            <a:r>
              <a:rPr lang="en-US" sz="2400" b="1" dirty="0" smtClean="0">
                <a:solidFill>
                  <a:srgbClr val="000000"/>
                </a:solidFill>
              </a:rPr>
              <a:t>’ </a:t>
            </a:r>
            <a:r>
              <a:rPr lang="en-US" sz="2400" dirty="0" smtClean="0">
                <a:solidFill>
                  <a:srgbClr val="000000"/>
                </a:solidFill>
              </a:rPr>
              <a:t>document </a:t>
            </a:r>
            <a:r>
              <a:rPr lang="en-US" sz="2400" dirty="0">
                <a:solidFill>
                  <a:srgbClr val="000000"/>
                </a:solidFill>
              </a:rPr>
              <a:t>with the heights from </a:t>
            </a:r>
            <a:r>
              <a:rPr lang="en-US" sz="2400" dirty="0" smtClean="0">
                <a:solidFill>
                  <a:srgbClr val="000000"/>
                </a:solidFill>
              </a:rPr>
              <a:t>class website</a:t>
            </a:r>
            <a:endParaRPr lang="en-US" sz="2400" dirty="0">
              <a:solidFill>
                <a:srgbClr val="000000"/>
              </a:solidFill>
            </a:endParaRPr>
          </a:p>
        </p:txBody>
      </p:sp>
    </p:spTree>
    <p:extLst>
      <p:ext uri="{BB962C8B-B14F-4D97-AF65-F5344CB8AC3E}">
        <p14:creationId xmlns:p14="http://schemas.microsoft.com/office/powerpoint/2010/main" val="1042602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Making a Histogram: Loading </a:t>
            </a:r>
            <a:r>
              <a:rPr lang="en-US" altLang="en-US" dirty="0" smtClean="0"/>
              <a:t>the Analysis </a:t>
            </a:r>
            <a:r>
              <a:rPr lang="en-US" altLang="en-US" dirty="0" err="1" smtClean="0"/>
              <a:t>Toolpak</a:t>
            </a:r>
            <a:endParaRPr lang="en-US" altLang="en-US" dirty="0" smtClean="0"/>
          </a:p>
        </p:txBody>
      </p:sp>
      <p:sp>
        <p:nvSpPr>
          <p:cNvPr id="3" name="Content Placeholder 2"/>
          <p:cNvSpPr>
            <a:spLocks noGrp="1"/>
          </p:cNvSpPr>
          <p:nvPr>
            <p:ph idx="1"/>
          </p:nvPr>
        </p:nvSpPr>
        <p:spPr/>
        <p:txBody>
          <a:bodyPr/>
          <a:lstStyle/>
          <a:p>
            <a:r>
              <a:rPr lang="en-US" altLang="en-US" smtClean="0"/>
              <a:t>File -&gt; Options</a:t>
            </a:r>
          </a:p>
          <a:p>
            <a:r>
              <a:rPr lang="en-US" altLang="en-US" smtClean="0"/>
              <a:t>Click Add-Ins -&gt; Manage box -&gt; Excel Add-ins</a:t>
            </a:r>
          </a:p>
          <a:p>
            <a:r>
              <a:rPr lang="en-US" altLang="en-US" smtClean="0"/>
              <a:t>Go</a:t>
            </a:r>
          </a:p>
          <a:p>
            <a:r>
              <a:rPr lang="en-US" altLang="en-US" smtClean="0"/>
              <a:t>Add-Ins available box, Select the Analysis ToolPak check box -&gt;OK</a:t>
            </a:r>
          </a:p>
        </p:txBody>
      </p:sp>
    </p:spTree>
    <p:extLst>
      <p:ext uri="{BB962C8B-B14F-4D97-AF65-F5344CB8AC3E}">
        <p14:creationId xmlns:p14="http://schemas.microsoft.com/office/powerpoint/2010/main" val="298540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Frequency Chart and Histogram</a:t>
            </a:r>
          </a:p>
        </p:txBody>
      </p:sp>
      <p:sp>
        <p:nvSpPr>
          <p:cNvPr id="3" name="Content Placeholder 2"/>
          <p:cNvSpPr>
            <a:spLocks noGrp="1"/>
          </p:cNvSpPr>
          <p:nvPr>
            <p:ph idx="1"/>
          </p:nvPr>
        </p:nvSpPr>
        <p:spPr>
          <a:xfrm>
            <a:off x="1981200" y="1295400"/>
            <a:ext cx="6781800" cy="3200400"/>
          </a:xfrm>
        </p:spPr>
        <p:txBody>
          <a:bodyPr/>
          <a:lstStyle/>
          <a:p>
            <a:pPr eaLnBrk="1" hangingPunct="1"/>
            <a:r>
              <a:rPr lang="en-US" altLang="en-US" smtClean="0"/>
              <a:t>Frequency Chart  </a:t>
            </a:r>
          </a:p>
          <a:p>
            <a:pPr lvl="1" eaLnBrk="1" hangingPunct="1"/>
            <a:r>
              <a:rPr lang="en-US" altLang="en-US" smtClean="0"/>
              <a:t>indicates the frequency of occurrence within a class interval</a:t>
            </a:r>
          </a:p>
          <a:p>
            <a:pPr eaLnBrk="1" hangingPunct="1"/>
            <a:r>
              <a:rPr lang="en-US" altLang="en-US" smtClean="0"/>
              <a:t>Histogram</a:t>
            </a:r>
          </a:p>
          <a:p>
            <a:pPr lvl="1" eaLnBrk="1" hangingPunct="1"/>
            <a:r>
              <a:rPr lang="en-US" altLang="en-US" smtClean="0"/>
              <a:t>graphical representation of the Frequency Chart</a:t>
            </a:r>
          </a:p>
          <a:p>
            <a:pPr eaLnBrk="1" hangingPunct="1"/>
            <a:endParaRPr lang="en-US" altLang="en-US" smtClean="0"/>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l="25682" t="50000"/>
          <a:stretch>
            <a:fillRect/>
          </a:stretch>
        </p:blipFill>
        <p:spPr bwMode="auto">
          <a:xfrm>
            <a:off x="5791201" y="4343400"/>
            <a:ext cx="44497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059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Frequency Chart and Histogram</a:t>
            </a:r>
          </a:p>
        </p:txBody>
      </p:sp>
      <p:sp>
        <p:nvSpPr>
          <p:cNvPr id="3" name="Content Placeholder 2"/>
          <p:cNvSpPr>
            <a:spLocks noGrp="1"/>
          </p:cNvSpPr>
          <p:nvPr>
            <p:ph idx="1"/>
          </p:nvPr>
        </p:nvSpPr>
        <p:spPr>
          <a:xfrm>
            <a:off x="1981200" y="1295401"/>
            <a:ext cx="6629400" cy="4830763"/>
          </a:xfrm>
        </p:spPr>
        <p:txBody>
          <a:bodyPr/>
          <a:lstStyle/>
          <a:p>
            <a:pPr eaLnBrk="1" hangingPunct="1"/>
            <a:r>
              <a:rPr lang="en-US" altLang="en-US" smtClean="0"/>
              <a:t>Select class intervals</a:t>
            </a:r>
          </a:p>
          <a:p>
            <a:pPr lvl="1" eaLnBrk="1" hangingPunct="1"/>
            <a:r>
              <a:rPr lang="en-US" altLang="en-US" smtClean="0">
                <a:solidFill>
                  <a:srgbClr val="FF0000"/>
                </a:solidFill>
              </a:rPr>
              <a:t>Use 0.250 ft intervals for height data</a:t>
            </a:r>
          </a:p>
          <a:p>
            <a:pPr lvl="1" eaLnBrk="1" hangingPunct="1"/>
            <a:r>
              <a:rPr lang="en-US" altLang="en-US" smtClean="0"/>
              <a:t>Define Bin values</a:t>
            </a:r>
          </a:p>
          <a:p>
            <a:pPr lvl="2" eaLnBrk="1" hangingPunct="1"/>
            <a:r>
              <a:rPr lang="en-US" altLang="en-US" smtClean="0"/>
              <a:t>Bins give the boundary point between class intervals</a:t>
            </a:r>
          </a:p>
          <a:p>
            <a:pPr lvl="2" eaLnBrk="1" hangingPunct="1"/>
            <a:r>
              <a:rPr lang="en-US" altLang="en-US" smtClean="0"/>
              <a:t>Values less than or equal to bin value (but greater than previous bin value) are counted</a:t>
            </a:r>
          </a:p>
          <a:p>
            <a:pPr eaLnBrk="1" hangingPunct="1"/>
            <a:endParaRPr lang="en-US" altLang="en-US" smtClean="0"/>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173163"/>
            <a:ext cx="18288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2133600" y="5715000"/>
            <a:ext cx="6477000" cy="762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a:solidFill>
                  <a:srgbClr val="000000"/>
                </a:solidFill>
              </a:rPr>
              <a:t>1) Create the Bin chart for the decimal height measures.</a:t>
            </a:r>
          </a:p>
        </p:txBody>
      </p:sp>
    </p:spTree>
    <p:extLst>
      <p:ext uri="{BB962C8B-B14F-4D97-AF65-F5344CB8AC3E}">
        <p14:creationId xmlns:p14="http://schemas.microsoft.com/office/powerpoint/2010/main" val="2664174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Frequency Chart and Histogram</a:t>
            </a:r>
          </a:p>
        </p:txBody>
      </p:sp>
      <p:sp>
        <p:nvSpPr>
          <p:cNvPr id="37891" name="Content Placeholder 2"/>
          <p:cNvSpPr>
            <a:spLocks noGrp="1"/>
          </p:cNvSpPr>
          <p:nvPr>
            <p:ph idx="1"/>
          </p:nvPr>
        </p:nvSpPr>
        <p:spPr>
          <a:xfrm>
            <a:off x="1981200" y="1295401"/>
            <a:ext cx="6781800" cy="4830763"/>
          </a:xfrm>
        </p:spPr>
        <p:txBody>
          <a:bodyPr/>
          <a:lstStyle/>
          <a:p>
            <a:pPr eaLnBrk="1" hangingPunct="1"/>
            <a:r>
              <a:rPr lang="en-US" altLang="en-US" smtClean="0"/>
              <a:t>Select the Data Analysis Tool</a:t>
            </a:r>
          </a:p>
          <a:p>
            <a:pPr lvl="1" eaLnBrk="1" hangingPunct="1"/>
            <a:r>
              <a:rPr lang="en-US" altLang="en-US" smtClean="0"/>
              <a:t>Data tab &gt; Analysis panel</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l="85448" t="10770" r="3157" b="65456"/>
          <a:stretch>
            <a:fillRect/>
          </a:stretch>
        </p:blipFill>
        <p:spPr bwMode="auto">
          <a:xfrm>
            <a:off x="6858001" y="2667001"/>
            <a:ext cx="31273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631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Frequency Chart and Histogram</a:t>
            </a:r>
          </a:p>
        </p:txBody>
      </p:sp>
      <p:sp>
        <p:nvSpPr>
          <p:cNvPr id="3" name="Content Placeholder 2"/>
          <p:cNvSpPr>
            <a:spLocks noGrp="1"/>
          </p:cNvSpPr>
          <p:nvPr>
            <p:ph idx="1"/>
          </p:nvPr>
        </p:nvSpPr>
        <p:spPr>
          <a:xfrm>
            <a:off x="1981200" y="1295401"/>
            <a:ext cx="6781800" cy="4830763"/>
          </a:xfrm>
        </p:spPr>
        <p:txBody>
          <a:bodyPr/>
          <a:lstStyle/>
          <a:p>
            <a:pPr eaLnBrk="1" hangingPunct="1">
              <a:defRPr/>
            </a:pPr>
            <a:r>
              <a:rPr lang="en-US" dirty="0" smtClean="0"/>
              <a:t>Select the Data Analysis Tool</a:t>
            </a:r>
          </a:p>
          <a:p>
            <a:pPr lvl="1" eaLnBrk="1" hangingPunct="1">
              <a:defRPr/>
            </a:pPr>
            <a:r>
              <a:rPr lang="en-US" dirty="0" smtClean="0">
                <a:solidFill>
                  <a:schemeClr val="bg2">
                    <a:lumMod val="40000"/>
                    <a:lumOff val="60000"/>
                  </a:schemeClr>
                </a:solidFill>
              </a:rPr>
              <a:t>Data </a:t>
            </a:r>
            <a:r>
              <a:rPr lang="en-US" dirty="0">
                <a:solidFill>
                  <a:schemeClr val="bg2">
                    <a:lumMod val="40000"/>
                    <a:lumOff val="60000"/>
                  </a:schemeClr>
                </a:solidFill>
              </a:rPr>
              <a:t>t</a:t>
            </a:r>
            <a:r>
              <a:rPr lang="en-US" dirty="0" smtClean="0">
                <a:solidFill>
                  <a:schemeClr val="bg2">
                    <a:lumMod val="40000"/>
                    <a:lumOff val="60000"/>
                  </a:schemeClr>
                </a:solidFill>
              </a:rPr>
              <a:t>ab &gt; Analysis panel</a:t>
            </a:r>
          </a:p>
          <a:p>
            <a:pPr lvl="1" eaLnBrk="1" hangingPunct="1">
              <a:defRPr/>
            </a:pPr>
            <a:r>
              <a:rPr lang="en-US" dirty="0" smtClean="0"/>
              <a:t>Choose Histogram tool</a:t>
            </a:r>
          </a:p>
          <a:p>
            <a:pPr lvl="1" eaLnBrk="1" hangingPunct="1">
              <a:defRPr/>
            </a:pPr>
            <a:r>
              <a:rPr lang="en-US" dirty="0" smtClean="0"/>
              <a:t>OK</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l="1480" t="3590" r="2124" b="4922"/>
          <a:stretch>
            <a:fillRect/>
          </a:stretch>
        </p:blipFill>
        <p:spPr bwMode="auto">
          <a:xfrm>
            <a:off x="3676651" y="3429000"/>
            <a:ext cx="669607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98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Frequency Chart and Histogram</a:t>
            </a:r>
          </a:p>
        </p:txBody>
      </p:sp>
      <p:cxnSp>
        <p:nvCxnSpPr>
          <p:cNvPr id="15" name="Straight Arrow Connector 14"/>
          <p:cNvCxnSpPr/>
          <p:nvPr/>
        </p:nvCxnSpPr>
        <p:spPr>
          <a:xfrm>
            <a:off x="5715000" y="4724400"/>
            <a:ext cx="381000" cy="0"/>
          </a:xfrm>
          <a:prstGeom prst="straightConnector1">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a:grpSpLocks/>
          </p:cNvGrpSpPr>
          <p:nvPr/>
        </p:nvGrpSpPr>
        <p:grpSpPr bwMode="auto">
          <a:xfrm>
            <a:off x="4792664" y="914400"/>
            <a:ext cx="4892675" cy="3352800"/>
            <a:chOff x="3269456" y="942975"/>
            <a:chExt cx="4891088" cy="3352800"/>
          </a:xfrm>
        </p:grpSpPr>
        <p:pic>
          <p:nvPicPr>
            <p:cNvPr id="419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456" y="942975"/>
              <a:ext cx="489108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4" name="TextBox 1"/>
            <p:cNvSpPr txBox="1">
              <a:spLocks noChangeArrowheads="1"/>
            </p:cNvSpPr>
            <p:nvPr/>
          </p:nvSpPr>
          <p:spPr bwMode="auto">
            <a:xfrm>
              <a:off x="3429000" y="36576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000000"/>
                  </a:solidFill>
                  <a:cs typeface="Arial" panose="020B0604020202020204" pitchFamily="34" charset="0"/>
                </a:rPr>
                <a:t>x</a:t>
              </a:r>
            </a:p>
          </p:txBody>
        </p:sp>
      </p:grpSp>
      <p:cxnSp>
        <p:nvCxnSpPr>
          <p:cNvPr id="19" name="Straight Arrow Connector 18"/>
          <p:cNvCxnSpPr/>
          <p:nvPr/>
        </p:nvCxnSpPr>
        <p:spPr>
          <a:xfrm flipV="1">
            <a:off x="6400800" y="2743200"/>
            <a:ext cx="1676400" cy="25225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096000" y="1905000"/>
            <a:ext cx="1981200" cy="2819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943600" y="1600200"/>
            <a:ext cx="2133600" cy="2590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981200" y="1295401"/>
            <a:ext cx="6781800" cy="4830763"/>
          </a:xfrm>
        </p:spPr>
        <p:txBody>
          <a:bodyPr/>
          <a:lstStyle/>
          <a:p>
            <a:pPr eaLnBrk="1" hangingPunct="1">
              <a:defRPr/>
            </a:pPr>
            <a:r>
              <a:rPr lang="en-US" dirty="0" smtClean="0"/>
              <a:t>Select the Data Analysis Tool</a:t>
            </a:r>
          </a:p>
          <a:p>
            <a:pPr lvl="1" eaLnBrk="1" hangingPunct="1">
              <a:defRPr/>
            </a:pPr>
            <a:r>
              <a:rPr lang="en-US" dirty="0" smtClean="0">
                <a:solidFill>
                  <a:schemeClr val="bg2">
                    <a:lumMod val="40000"/>
                    <a:lumOff val="60000"/>
                  </a:schemeClr>
                </a:solidFill>
              </a:rPr>
              <a:t>Data </a:t>
            </a:r>
            <a:r>
              <a:rPr lang="en-US" dirty="0">
                <a:solidFill>
                  <a:schemeClr val="bg2">
                    <a:lumMod val="40000"/>
                    <a:lumOff val="60000"/>
                  </a:schemeClr>
                </a:solidFill>
              </a:rPr>
              <a:t>t</a:t>
            </a:r>
            <a:r>
              <a:rPr lang="en-US" dirty="0" smtClean="0">
                <a:solidFill>
                  <a:schemeClr val="bg2">
                    <a:lumMod val="40000"/>
                    <a:lumOff val="60000"/>
                  </a:schemeClr>
                </a:solidFill>
              </a:rPr>
              <a:t>ab &gt; Analysis panel</a:t>
            </a:r>
          </a:p>
          <a:p>
            <a:pPr lvl="1" eaLnBrk="1" hangingPunct="1">
              <a:defRPr/>
            </a:pPr>
            <a:r>
              <a:rPr lang="en-US" dirty="0" smtClean="0">
                <a:solidFill>
                  <a:schemeClr val="bg2">
                    <a:lumMod val="40000"/>
                    <a:lumOff val="60000"/>
                  </a:schemeClr>
                </a:solidFill>
              </a:rPr>
              <a:t>Choose Histogram tool</a:t>
            </a:r>
          </a:p>
          <a:p>
            <a:pPr lvl="1" eaLnBrk="1" hangingPunct="1">
              <a:defRPr/>
            </a:pPr>
            <a:r>
              <a:rPr lang="en-US" dirty="0" smtClean="0">
                <a:solidFill>
                  <a:schemeClr val="bg2">
                    <a:lumMod val="40000"/>
                    <a:lumOff val="60000"/>
                  </a:schemeClr>
                </a:solidFill>
              </a:rPr>
              <a:t>OK</a:t>
            </a:r>
          </a:p>
          <a:p>
            <a:pPr marL="457200" lvl="1" indent="0" eaLnBrk="1" hangingPunct="1">
              <a:buNone/>
              <a:defRPr/>
            </a:pPr>
            <a:endParaRPr lang="en-US" dirty="0">
              <a:solidFill>
                <a:schemeClr val="bg2">
                  <a:lumMod val="40000"/>
                  <a:lumOff val="60000"/>
                </a:schemeClr>
              </a:solidFill>
            </a:endParaRPr>
          </a:p>
          <a:p>
            <a:pPr lvl="1" eaLnBrk="1" hangingPunct="1">
              <a:defRPr/>
            </a:pPr>
            <a:r>
              <a:rPr lang="en-US" dirty="0" smtClean="0"/>
              <a:t>Select Input Range</a:t>
            </a:r>
          </a:p>
          <a:p>
            <a:pPr lvl="1" eaLnBrk="1" hangingPunct="1">
              <a:defRPr/>
            </a:pPr>
            <a:r>
              <a:rPr lang="en-US" dirty="0" smtClean="0"/>
              <a:t>Select Bin Range</a:t>
            </a:r>
          </a:p>
          <a:p>
            <a:pPr lvl="1" eaLnBrk="1" hangingPunct="1">
              <a:defRPr/>
            </a:pPr>
            <a:r>
              <a:rPr lang="en-US" dirty="0" smtClean="0"/>
              <a:t>Choose Output Range</a:t>
            </a:r>
          </a:p>
          <a:p>
            <a:pPr lvl="2" eaLnBrk="1" hangingPunct="1">
              <a:defRPr/>
            </a:pPr>
            <a:r>
              <a:rPr lang="en-US" dirty="0" smtClean="0"/>
              <a:t>Select a cell on the worksheet</a:t>
            </a:r>
          </a:p>
          <a:p>
            <a:pPr lvl="1" eaLnBrk="1" hangingPunct="1">
              <a:defRPr/>
            </a:pPr>
            <a:r>
              <a:rPr lang="en-US" dirty="0" smtClean="0"/>
              <a:t>Select ‘Chart Output’</a:t>
            </a:r>
          </a:p>
          <a:p>
            <a:pPr lvl="1" eaLnBrk="1" hangingPunct="1">
              <a:defRPr/>
            </a:pPr>
            <a:r>
              <a:rPr lang="en-US" dirty="0" smtClean="0"/>
              <a:t>OK</a:t>
            </a:r>
          </a:p>
        </p:txBody>
      </p:sp>
    </p:spTree>
    <p:extLst>
      <p:ext uri="{BB962C8B-B14F-4D97-AF65-F5344CB8AC3E}">
        <p14:creationId xmlns:p14="http://schemas.microsoft.com/office/powerpoint/2010/main" val="67856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nodeType="afterGroup">
                            <p:stCondLst>
                              <p:cond delay="500"/>
                            </p:stCondLst>
                            <p:childTnLst>
                              <p:par>
                                <p:cTn id="36" presetID="2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par>
                          <p:cTn id="47" fill="hold" nodeType="afterGroup">
                            <p:stCondLst>
                              <p:cond delay="500"/>
                            </p:stCondLst>
                            <p:childTnLst>
                              <p:par>
                                <p:cTn id="48" presetID="22" presetClass="entr" presetSubtype="4"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Selecting Input Range</a:t>
            </a:r>
          </a:p>
        </p:txBody>
      </p:sp>
      <p:pic>
        <p:nvPicPr>
          <p:cNvPr id="440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41513"/>
            <a:ext cx="26749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371600"/>
            <a:ext cx="3895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p:cNvPicPr>
          <p:nvPr/>
        </p:nvPicPr>
        <p:blipFill>
          <a:blip r:embed="rId4">
            <a:extLst>
              <a:ext uri="{28A0092B-C50C-407E-A947-70E740481C1C}">
                <a14:useLocalDpi xmlns:a14="http://schemas.microsoft.com/office/drawing/2010/main" val="0"/>
              </a:ext>
            </a:extLst>
          </a:blip>
          <a:srcRect l="2274" t="26851" r="84846" b="29774"/>
          <a:stretch>
            <a:fillRect/>
          </a:stretch>
        </p:blipFill>
        <p:spPr bwMode="auto">
          <a:xfrm>
            <a:off x="6172200" y="2438401"/>
            <a:ext cx="27432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2895600" y="1143000"/>
            <a:ext cx="1371600" cy="609600"/>
          </a:xfrm>
          <a:prstGeom prst="wedgeRoundRectCallout">
            <a:avLst>
              <a:gd name="adj1" fmla="val 8730"/>
              <a:gd name="adj2" fmla="val 1286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1) Click on </a:t>
            </a:r>
          </a:p>
        </p:txBody>
      </p:sp>
      <p:sp>
        <p:nvSpPr>
          <p:cNvPr id="9" name="Rounded Rectangular Callout 8"/>
          <p:cNvSpPr/>
          <p:nvPr/>
        </p:nvSpPr>
        <p:spPr>
          <a:xfrm>
            <a:off x="8153400" y="2209800"/>
            <a:ext cx="2362200" cy="1066800"/>
          </a:xfrm>
          <a:prstGeom prst="wedgeRoundRectCallout">
            <a:avLst>
              <a:gd name="adj1" fmla="val -68651"/>
              <a:gd name="adj2" fmla="val 339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2) Click and Drag to Select the Values to Graph</a:t>
            </a:r>
          </a:p>
        </p:txBody>
      </p:sp>
      <p:sp>
        <p:nvSpPr>
          <p:cNvPr id="10" name="Rectangle 9"/>
          <p:cNvSpPr/>
          <p:nvPr/>
        </p:nvSpPr>
        <p:spPr>
          <a:xfrm>
            <a:off x="7162800" y="2922588"/>
            <a:ext cx="457200" cy="1801812"/>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1" name="Rounded Rectangular Callout 10"/>
          <p:cNvSpPr/>
          <p:nvPr/>
        </p:nvSpPr>
        <p:spPr>
          <a:xfrm>
            <a:off x="2438400" y="4343400"/>
            <a:ext cx="2133600" cy="1295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3) Hit ‘Enter’</a:t>
            </a:r>
          </a:p>
        </p:txBody>
      </p:sp>
    </p:spTree>
    <p:extLst>
      <p:ext uri="{BB962C8B-B14F-4D97-AF65-F5344CB8AC3E}">
        <p14:creationId xmlns:p14="http://schemas.microsoft.com/office/powerpoint/2010/main" val="37500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Review/ Excel: Objectives </a:t>
            </a:r>
            <a:endParaRPr lang="en-US" dirty="0"/>
          </a:p>
        </p:txBody>
      </p:sp>
      <p:sp>
        <p:nvSpPr>
          <p:cNvPr id="3" name="Content Placeholder 2"/>
          <p:cNvSpPr>
            <a:spLocks noGrp="1"/>
          </p:cNvSpPr>
          <p:nvPr>
            <p:ph idx="1"/>
          </p:nvPr>
        </p:nvSpPr>
        <p:spPr/>
        <p:txBody>
          <a:bodyPr/>
          <a:lstStyle/>
          <a:p>
            <a:r>
              <a:rPr lang="en-US" dirty="0" smtClean="0"/>
              <a:t>Be able to find the </a:t>
            </a:r>
            <a:r>
              <a:rPr lang="en-US" b="1" dirty="0" smtClean="0"/>
              <a:t>mean, median, mode and standard deviation </a:t>
            </a:r>
            <a:r>
              <a:rPr lang="en-US" dirty="0" smtClean="0"/>
              <a:t>for a set of data.</a:t>
            </a:r>
          </a:p>
          <a:p>
            <a:r>
              <a:rPr lang="en-US" dirty="0" smtClean="0"/>
              <a:t>Be able to make a </a:t>
            </a:r>
            <a:r>
              <a:rPr lang="en-US" b="1" dirty="0" smtClean="0"/>
              <a:t>Histogram</a:t>
            </a:r>
            <a:r>
              <a:rPr lang="en-US" dirty="0" smtClean="0"/>
              <a:t> for a set of data.</a:t>
            </a:r>
          </a:p>
          <a:p>
            <a:r>
              <a:rPr lang="en-US" dirty="0" smtClean="0"/>
              <a:t>Be able to analyze </a:t>
            </a:r>
            <a:r>
              <a:rPr lang="en-US" b="1" dirty="0" smtClean="0"/>
              <a:t>probability distributions </a:t>
            </a:r>
            <a:r>
              <a:rPr lang="en-US" dirty="0" smtClean="0"/>
              <a:t>and determine if they are </a:t>
            </a:r>
            <a:r>
              <a:rPr lang="en-US" b="1" dirty="0" smtClean="0"/>
              <a:t>Normal.</a:t>
            </a:r>
          </a:p>
          <a:p>
            <a:r>
              <a:rPr lang="en-US" dirty="0" smtClean="0"/>
              <a:t>Be able to use the </a:t>
            </a:r>
            <a:r>
              <a:rPr lang="en-US" b="1" dirty="0" smtClean="0"/>
              <a:t>tools in Excel </a:t>
            </a:r>
            <a:r>
              <a:rPr lang="en-US" dirty="0" smtClean="0"/>
              <a:t>to </a:t>
            </a:r>
            <a:r>
              <a:rPr lang="en-US" b="1" dirty="0" smtClean="0"/>
              <a:t>analyze</a:t>
            </a:r>
            <a:r>
              <a:rPr lang="en-US" dirty="0" smtClean="0"/>
              <a:t> larger sets of data.</a:t>
            </a:r>
            <a:endParaRPr lang="en-US" dirty="0"/>
          </a:p>
        </p:txBody>
      </p:sp>
    </p:spTree>
    <p:extLst>
      <p:ext uri="{BB962C8B-B14F-4D97-AF65-F5344CB8AC3E}">
        <p14:creationId xmlns:p14="http://schemas.microsoft.com/office/powerpoint/2010/main" val="388955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410200" y="274638"/>
            <a:ext cx="4800600" cy="715962"/>
          </a:xfrm>
        </p:spPr>
        <p:txBody>
          <a:bodyPr/>
          <a:lstStyle/>
          <a:p>
            <a:r>
              <a:rPr lang="en-US" altLang="en-US" smtClean="0"/>
              <a:t>Selecting Bin Range</a:t>
            </a:r>
          </a:p>
        </p:txBody>
      </p:sp>
      <p:pic>
        <p:nvPicPr>
          <p:cNvPr id="450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017589"/>
            <a:ext cx="3300413"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p:cNvPicPr>
          <p:nvPr/>
        </p:nvPicPr>
        <p:blipFill>
          <a:blip r:embed="rId3">
            <a:extLst>
              <a:ext uri="{28A0092B-C50C-407E-A947-70E740481C1C}">
                <a14:useLocalDpi xmlns:a14="http://schemas.microsoft.com/office/drawing/2010/main" val="0"/>
              </a:ext>
            </a:extLst>
          </a:blip>
          <a:srcRect l="1398" t="11436" r="72728" b="19939"/>
          <a:stretch>
            <a:fillRect/>
          </a:stretch>
        </p:blipFill>
        <p:spPr bwMode="auto">
          <a:xfrm>
            <a:off x="5334001" y="1670051"/>
            <a:ext cx="5154613"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3362325" y="112713"/>
            <a:ext cx="1371600" cy="609600"/>
          </a:xfrm>
          <a:prstGeom prst="wedgeRoundRectCallout">
            <a:avLst>
              <a:gd name="adj1" fmla="val -8917"/>
              <a:gd name="adj2" fmla="val 208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1) Click on </a:t>
            </a:r>
          </a:p>
        </p:txBody>
      </p:sp>
      <p:sp>
        <p:nvSpPr>
          <p:cNvPr id="7" name="Rounded Rectangular Callout 6"/>
          <p:cNvSpPr/>
          <p:nvPr/>
        </p:nvSpPr>
        <p:spPr>
          <a:xfrm>
            <a:off x="8126413" y="2819400"/>
            <a:ext cx="2362200" cy="1066800"/>
          </a:xfrm>
          <a:prstGeom prst="wedgeRoundRectCallout">
            <a:avLst>
              <a:gd name="adj1" fmla="val -68651"/>
              <a:gd name="adj2" fmla="val 339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2) Click and Drag to Select the Bin Values</a:t>
            </a:r>
          </a:p>
        </p:txBody>
      </p:sp>
      <p:sp>
        <p:nvSpPr>
          <p:cNvPr id="8" name="Rounded Rectangular Callout 7"/>
          <p:cNvSpPr/>
          <p:nvPr/>
        </p:nvSpPr>
        <p:spPr>
          <a:xfrm>
            <a:off x="2438400" y="4343400"/>
            <a:ext cx="2133600" cy="1295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3) Hit ‘Enter’</a:t>
            </a:r>
          </a:p>
        </p:txBody>
      </p:sp>
      <p:sp>
        <p:nvSpPr>
          <p:cNvPr id="9" name="Rectangle 8"/>
          <p:cNvSpPr/>
          <p:nvPr/>
        </p:nvSpPr>
        <p:spPr>
          <a:xfrm>
            <a:off x="7315200" y="3276600"/>
            <a:ext cx="452438" cy="1066800"/>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60887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Chart Output</a:t>
            </a:r>
          </a:p>
        </p:txBody>
      </p:sp>
      <p:pic>
        <p:nvPicPr>
          <p:cNvPr id="4608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1676401"/>
            <a:ext cx="43846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9800" y="1143000"/>
            <a:ext cx="2895600" cy="1066800"/>
          </a:xfrm>
          <a:prstGeom prst="wedgeRoundRectCallout">
            <a:avLst>
              <a:gd name="adj1" fmla="val 65591"/>
              <a:gd name="adj2" fmla="val 1618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a:solidFill>
                  <a:srgbClr val="000000"/>
                </a:solidFill>
              </a:rPr>
              <a:t>1) Click on ‘Output Range’ Button</a:t>
            </a:r>
          </a:p>
        </p:txBody>
      </p:sp>
      <p:sp>
        <p:nvSpPr>
          <p:cNvPr id="7" name="Rounded Rectangular Callout 6"/>
          <p:cNvSpPr/>
          <p:nvPr/>
        </p:nvSpPr>
        <p:spPr>
          <a:xfrm>
            <a:off x="2133600" y="3505200"/>
            <a:ext cx="2438400" cy="1219200"/>
          </a:xfrm>
          <a:prstGeom prst="wedgeRoundRectCallout">
            <a:avLst>
              <a:gd name="adj1" fmla="val 82143"/>
              <a:gd name="adj2" fmla="val 267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dirty="0">
                <a:solidFill>
                  <a:srgbClr val="000000"/>
                </a:solidFill>
              </a:rPr>
              <a:t>2) Click to check ‘Chart Output’</a:t>
            </a:r>
          </a:p>
        </p:txBody>
      </p:sp>
      <p:sp>
        <p:nvSpPr>
          <p:cNvPr id="8" name="Rounded Rectangular Callout 7"/>
          <p:cNvSpPr/>
          <p:nvPr/>
        </p:nvSpPr>
        <p:spPr>
          <a:xfrm>
            <a:off x="2438400" y="5334000"/>
            <a:ext cx="3505200" cy="990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3) Click on a Cell on the Worksheet to select where the Histogram will show up.</a:t>
            </a:r>
          </a:p>
        </p:txBody>
      </p:sp>
      <p:sp>
        <p:nvSpPr>
          <p:cNvPr id="9" name="Rounded Rectangular Callout 8"/>
          <p:cNvSpPr/>
          <p:nvPr/>
        </p:nvSpPr>
        <p:spPr>
          <a:xfrm>
            <a:off x="7162801" y="5334000"/>
            <a:ext cx="2555875" cy="1143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4) Click ‘OK’</a:t>
            </a:r>
          </a:p>
        </p:txBody>
      </p:sp>
    </p:spTree>
    <p:extLst>
      <p:ext uri="{BB962C8B-B14F-4D97-AF65-F5344CB8AC3E}">
        <p14:creationId xmlns:p14="http://schemas.microsoft.com/office/powerpoint/2010/main" val="2090587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Frequency Chart and Histogram</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1643064"/>
            <a:ext cx="76390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905000" y="5346701"/>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cs typeface="Arial" panose="020B0604020202020204" pitchFamily="34" charset="0"/>
              </a:rPr>
              <a:t>Frequency Chart</a:t>
            </a:r>
          </a:p>
        </p:txBody>
      </p:sp>
      <p:sp>
        <p:nvSpPr>
          <p:cNvPr id="6" name="TextBox 5"/>
          <p:cNvSpPr txBox="1">
            <a:spLocks noChangeArrowheads="1"/>
          </p:cNvSpPr>
          <p:nvPr/>
        </p:nvSpPr>
        <p:spPr bwMode="auto">
          <a:xfrm>
            <a:off x="6705600" y="5005388"/>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a:solidFill>
                  <a:srgbClr val="000000"/>
                </a:solidFill>
                <a:cs typeface="Arial" panose="020B0604020202020204" pitchFamily="34" charset="0"/>
              </a:rPr>
              <a:t>Histogram</a:t>
            </a:r>
          </a:p>
        </p:txBody>
      </p:sp>
      <p:sp>
        <p:nvSpPr>
          <p:cNvPr id="5" name="Oval 4"/>
          <p:cNvSpPr/>
          <p:nvPr/>
        </p:nvSpPr>
        <p:spPr>
          <a:xfrm>
            <a:off x="1981200" y="1625601"/>
            <a:ext cx="2362200" cy="3571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Oval 7"/>
          <p:cNvSpPr/>
          <p:nvPr/>
        </p:nvSpPr>
        <p:spPr>
          <a:xfrm>
            <a:off x="4648200" y="1219201"/>
            <a:ext cx="5562600" cy="3571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83946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Correct Data Labels</a:t>
            </a:r>
          </a:p>
        </p:txBody>
      </p:sp>
      <p:graphicFrame>
        <p:nvGraphicFramePr>
          <p:cNvPr id="4" name="Chart 3"/>
          <p:cNvGraphicFramePr>
            <a:graphicFrameLocks/>
          </p:cNvGraphicFramePr>
          <p:nvPr/>
        </p:nvGraphicFramePr>
        <p:xfrm>
          <a:off x="3048000" y="1634671"/>
          <a:ext cx="6096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4572000" y="5867400"/>
            <a:ext cx="4038600" cy="685800"/>
          </a:xfrm>
          <a:prstGeom prst="wedgeRoundRectCallout">
            <a:avLst>
              <a:gd name="adj1" fmla="val -18318"/>
              <a:gd name="adj2" fmla="val -153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2) Double click on ‘Bin’ to ‘Height’</a:t>
            </a:r>
          </a:p>
        </p:txBody>
      </p:sp>
      <p:sp>
        <p:nvSpPr>
          <p:cNvPr id="6" name="Rounded Rectangular Callout 5"/>
          <p:cNvSpPr/>
          <p:nvPr/>
        </p:nvSpPr>
        <p:spPr>
          <a:xfrm>
            <a:off x="6934200" y="274638"/>
            <a:ext cx="2667000" cy="1096962"/>
          </a:xfrm>
          <a:prstGeom prst="wedgeRoundRectCallout">
            <a:avLst>
              <a:gd name="adj1" fmla="val -52398"/>
              <a:gd name="adj2" fmla="val 836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1) Double click on ‘Histogram’ and change to ‘Heights of Students’</a:t>
            </a:r>
          </a:p>
        </p:txBody>
      </p:sp>
      <p:sp>
        <p:nvSpPr>
          <p:cNvPr id="7" name="Rounded Rectangular Callout 6"/>
          <p:cNvSpPr/>
          <p:nvPr/>
        </p:nvSpPr>
        <p:spPr>
          <a:xfrm>
            <a:off x="7772400" y="1828800"/>
            <a:ext cx="2590800" cy="1295400"/>
          </a:xfrm>
          <a:prstGeom prst="wedgeRoundRectCallout">
            <a:avLst>
              <a:gd name="adj1" fmla="val -16911"/>
              <a:gd name="adj2" fmla="val 849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3) Double click on ‘Frequency’ and delete it.</a:t>
            </a:r>
          </a:p>
        </p:txBody>
      </p:sp>
      <p:sp>
        <p:nvSpPr>
          <p:cNvPr id="2" name="Rounded Rectangular Callout 1"/>
          <p:cNvSpPr/>
          <p:nvPr/>
        </p:nvSpPr>
        <p:spPr>
          <a:xfrm>
            <a:off x="697230" y="4674870"/>
            <a:ext cx="2537460" cy="129159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 Turn it in as </a:t>
            </a:r>
            <a:r>
              <a:rPr lang="en-US" dirty="0" err="1" smtClean="0">
                <a:solidFill>
                  <a:schemeClr val="tx1"/>
                </a:solidFill>
              </a:rPr>
              <a:t>YourNameHeights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057421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Excel Worksheet</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6" y="1143000"/>
            <a:ext cx="8029575"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7086600" y="631826"/>
            <a:ext cx="3429000" cy="35591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000000"/>
                </a:solidFill>
              </a:rPr>
              <a:t>Using the data from the Cube Measures</a:t>
            </a:r>
          </a:p>
          <a:p>
            <a:pPr algn="ctr" fontAlgn="base">
              <a:spcBef>
                <a:spcPct val="0"/>
              </a:spcBef>
              <a:spcAft>
                <a:spcPct val="0"/>
              </a:spcAft>
              <a:defRPr/>
            </a:pPr>
            <a:r>
              <a:rPr lang="en-US" dirty="0">
                <a:solidFill>
                  <a:srgbClr val="000000"/>
                </a:solidFill>
              </a:rPr>
              <a:t>Find the Mean, Median, Mode, Standard Deviation and create a histogram of the data.</a:t>
            </a:r>
          </a:p>
          <a:p>
            <a:pPr algn="ctr" fontAlgn="base">
              <a:spcBef>
                <a:spcPct val="0"/>
              </a:spcBef>
              <a:spcAft>
                <a:spcPct val="0"/>
              </a:spcAft>
              <a:defRPr/>
            </a:pPr>
            <a:r>
              <a:rPr lang="en-US" dirty="0">
                <a:solidFill>
                  <a:srgbClr val="000000"/>
                </a:solidFill>
              </a:rPr>
              <a:t>Push: Experiment with the Histogram, display other statistics on the data.</a:t>
            </a:r>
          </a:p>
          <a:p>
            <a:pPr algn="ctr" fontAlgn="base">
              <a:spcBef>
                <a:spcPct val="0"/>
              </a:spcBef>
              <a:spcAft>
                <a:spcPct val="0"/>
              </a:spcAft>
              <a:defRPr/>
            </a:pPr>
            <a:r>
              <a:rPr lang="en-US" b="1" u="sng" dirty="0" err="1">
                <a:solidFill>
                  <a:srgbClr val="000000"/>
                </a:solidFill>
              </a:rPr>
              <a:t>YourNameCubeStatistics</a:t>
            </a:r>
            <a:endParaRPr lang="en-US" b="1" u="sng" dirty="0">
              <a:solidFill>
                <a:srgbClr val="000000"/>
              </a:solidFill>
            </a:endParaRPr>
          </a:p>
          <a:p>
            <a:pPr algn="ctr" fontAlgn="base">
              <a:spcBef>
                <a:spcPct val="0"/>
              </a:spcBef>
              <a:spcAft>
                <a:spcPct val="0"/>
              </a:spcAft>
              <a:defRPr/>
            </a:pPr>
            <a:r>
              <a:rPr lang="en-US" dirty="0" smtClean="0">
                <a:solidFill>
                  <a:srgbClr val="000000"/>
                </a:solidFill>
              </a:rPr>
              <a:t>Continue on</a:t>
            </a:r>
            <a:r>
              <a:rPr lang="en-US" dirty="0" smtClean="0">
                <a:solidFill>
                  <a:srgbClr val="000000"/>
                </a:solidFill>
              </a:rPr>
              <a:t> </a:t>
            </a:r>
            <a:r>
              <a:rPr lang="en-US" dirty="0">
                <a:solidFill>
                  <a:srgbClr val="000000"/>
                </a:solidFill>
              </a:rPr>
              <a:t>the 3.3 Worksheet</a:t>
            </a:r>
          </a:p>
        </p:txBody>
      </p:sp>
    </p:spTree>
    <p:extLst>
      <p:ext uri="{BB962C8B-B14F-4D97-AF65-F5344CB8AC3E}">
        <p14:creationId xmlns:p14="http://schemas.microsoft.com/office/powerpoint/2010/main" val="245818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Review: In your notebook</a:t>
            </a:r>
          </a:p>
        </p:txBody>
      </p:sp>
      <p:sp>
        <p:nvSpPr>
          <p:cNvPr id="17411" name="Content Placeholder 2"/>
          <p:cNvSpPr>
            <a:spLocks noGrp="1"/>
          </p:cNvSpPr>
          <p:nvPr>
            <p:ph idx="1"/>
          </p:nvPr>
        </p:nvSpPr>
        <p:spPr bwMode="auto">
          <a:xfrm>
            <a:off x="1965325" y="1360488"/>
            <a:ext cx="8229600" cy="483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Calculate the </a:t>
            </a:r>
            <a:r>
              <a:rPr lang="en-US" altLang="en-US" b="1" dirty="0" smtClean="0"/>
              <a:t>mean</a:t>
            </a:r>
            <a:r>
              <a:rPr lang="en-US" altLang="en-US" dirty="0" smtClean="0"/>
              <a:t>, </a:t>
            </a:r>
            <a:r>
              <a:rPr lang="en-US" altLang="en-US" b="1" dirty="0" smtClean="0"/>
              <a:t>median</a:t>
            </a:r>
            <a:r>
              <a:rPr lang="en-US" altLang="en-US" dirty="0" smtClean="0"/>
              <a:t>, </a:t>
            </a:r>
            <a:r>
              <a:rPr lang="en-US" altLang="en-US" b="1" dirty="0" smtClean="0"/>
              <a:t>mode</a:t>
            </a:r>
            <a:r>
              <a:rPr lang="en-US" altLang="en-US" dirty="0" smtClean="0"/>
              <a:t> and </a:t>
            </a:r>
            <a:r>
              <a:rPr lang="en-US" altLang="en-US" b="1" dirty="0" smtClean="0"/>
              <a:t>standard deviation</a:t>
            </a:r>
            <a:r>
              <a:rPr lang="en-US" altLang="en-US" dirty="0" smtClean="0"/>
              <a:t> for the following set of data</a:t>
            </a:r>
          </a:p>
          <a:p>
            <a:pPr marL="457200" lvl="1" indent="0" eaLnBrk="1" hangingPunct="1">
              <a:buNone/>
            </a:pPr>
            <a:r>
              <a:rPr lang="en-US" altLang="en-US" dirty="0" smtClean="0"/>
              <a:t>10, </a:t>
            </a:r>
            <a:r>
              <a:rPr lang="en-US" altLang="en-US" dirty="0" smtClean="0"/>
              <a:t>10, 13</a:t>
            </a:r>
            <a:endParaRPr lang="en-US" altLang="en-US" dirty="0" smtClean="0"/>
          </a:p>
        </p:txBody>
      </p:sp>
    </p:spTree>
    <p:extLst>
      <p:ext uri="{BB962C8B-B14F-4D97-AF65-F5344CB8AC3E}">
        <p14:creationId xmlns:p14="http://schemas.microsoft.com/office/powerpoint/2010/main" val="22434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737" y="1208086"/>
            <a:ext cx="8229600" cy="4267200"/>
          </a:xfrm>
        </p:spPr>
        <p:txBody>
          <a:bodyPr/>
          <a:lstStyle/>
          <a:p>
            <a:pPr marL="457200" lvl="1" indent="0" eaLnBrk="1" hangingPunct="1">
              <a:buNone/>
              <a:defRPr/>
            </a:pPr>
            <a:r>
              <a:rPr lang="en-US" b="1" dirty="0" smtClean="0"/>
              <a:t>A distribution of all possible values of a variable with an indication of the likelihood that each will occur</a:t>
            </a:r>
          </a:p>
          <a:p>
            <a:pPr lvl="1" eaLnBrk="1" hangingPunct="1">
              <a:defRPr/>
            </a:pPr>
            <a:r>
              <a:rPr lang="en-US" dirty="0" smtClean="0"/>
              <a:t>A probability distribution can be represented by a probability density function</a:t>
            </a:r>
          </a:p>
          <a:p>
            <a:pPr lvl="2" eaLnBrk="1" hangingPunct="1">
              <a:defRPr/>
            </a:pPr>
            <a:r>
              <a:rPr lang="en-US" dirty="0" smtClean="0">
                <a:solidFill>
                  <a:srgbClr val="0000FF"/>
                </a:solidFill>
              </a:rPr>
              <a:t>Normal Distribution </a:t>
            </a:r>
            <a:r>
              <a:rPr lang="en-US" dirty="0" smtClean="0"/>
              <a:t>– most commonly used probability distribution</a:t>
            </a:r>
          </a:p>
          <a:p>
            <a:pPr marL="914400" lvl="2" indent="0" eaLnBrk="1" hangingPunct="1">
              <a:buNone/>
              <a:defRPr/>
            </a:pPr>
            <a:endParaRPr lang="en-US" dirty="0" smtClean="0"/>
          </a:p>
        </p:txBody>
      </p:sp>
      <p:sp>
        <p:nvSpPr>
          <p:cNvPr id="18435" name="Title 1"/>
          <p:cNvSpPr>
            <a:spLocks noGrp="1"/>
          </p:cNvSpPr>
          <p:nvPr>
            <p:ph type="title"/>
          </p:nvPr>
        </p:nvSpPr>
        <p:spPr/>
        <p:txBody>
          <a:bodyPr/>
          <a:lstStyle/>
          <a:p>
            <a:pPr eaLnBrk="1" hangingPunct="1"/>
            <a:r>
              <a:rPr lang="en-US" altLang="en-US" dirty="0" smtClean="0"/>
              <a:t>Probability Distribution	</a:t>
            </a:r>
          </a:p>
        </p:txBody>
      </p:sp>
      <p:pic>
        <p:nvPicPr>
          <p:cNvPr id="5122" name="Picture 2" descr="File:Normal Distribution PD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5" y="4217989"/>
            <a:ext cx="37909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6967539" y="6569075"/>
            <a:ext cx="3240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800">
                <a:solidFill>
                  <a:srgbClr val="000000"/>
                </a:solidFill>
              </a:rPr>
              <a:t>http://en.wikipedia.org/wiki/File:Normal_Distribution_PDF.svg</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238" y="4938714"/>
            <a:ext cx="38481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9096693" y="292442"/>
            <a:ext cx="2947851" cy="22726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Notes</a:t>
            </a:r>
          </a:p>
          <a:p>
            <a:pPr algn="ctr"/>
            <a:r>
              <a:rPr lang="en-US" sz="3200" dirty="0" smtClean="0">
                <a:solidFill>
                  <a:schemeClr val="tx1"/>
                </a:solidFill>
              </a:rPr>
              <a:t>Definition</a:t>
            </a:r>
          </a:p>
          <a:p>
            <a:pPr algn="ctr"/>
            <a:r>
              <a:rPr lang="en-US" sz="3200" dirty="0" smtClean="0">
                <a:solidFill>
                  <a:schemeClr val="tx1"/>
                </a:solidFill>
              </a:rPr>
              <a:t>Sketch of Distribution</a:t>
            </a:r>
            <a:endParaRPr lang="en-US" sz="3200" dirty="0">
              <a:solidFill>
                <a:schemeClr val="tx1"/>
              </a:solidFill>
            </a:endParaRPr>
          </a:p>
        </p:txBody>
      </p:sp>
    </p:spTree>
    <p:extLst>
      <p:ext uri="{BB962C8B-B14F-4D97-AF65-F5344CB8AC3E}">
        <p14:creationId xmlns:p14="http://schemas.microsoft.com/office/powerpoint/2010/main" val="181759379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1"/>
            <a:ext cx="9906000" cy="1470025"/>
          </a:xfrm>
        </p:spPr>
        <p:txBody>
          <a:bodyPr/>
          <a:lstStyle/>
          <a:p>
            <a:pPr marL="0" indent="0" eaLnBrk="1" hangingPunct="1">
              <a:buNone/>
              <a:defRPr/>
            </a:pPr>
            <a:r>
              <a:rPr lang="en-US" dirty="0" smtClean="0"/>
              <a:t>“Is the </a:t>
            </a:r>
            <a:r>
              <a:rPr lang="en-US" dirty="0"/>
              <a:t>data </a:t>
            </a:r>
            <a:r>
              <a:rPr lang="en-US" b="1" dirty="0" smtClean="0"/>
              <a:t>distribution normal</a:t>
            </a:r>
            <a:r>
              <a:rPr lang="en-US" dirty="0"/>
              <a:t>?”</a:t>
            </a:r>
          </a:p>
          <a:p>
            <a:pPr eaLnBrk="1" hangingPunct="1">
              <a:defRPr/>
            </a:pPr>
            <a:r>
              <a:rPr lang="en-US" sz="2800" dirty="0"/>
              <a:t>Translation: Is the histogram/dot plot bell-shaped?</a:t>
            </a:r>
          </a:p>
        </p:txBody>
      </p:sp>
      <p:sp>
        <p:nvSpPr>
          <p:cNvPr id="19459" name="Title 1"/>
          <p:cNvSpPr>
            <a:spLocks noGrp="1"/>
          </p:cNvSpPr>
          <p:nvPr>
            <p:ph type="title"/>
          </p:nvPr>
        </p:nvSpPr>
        <p:spPr/>
        <p:txBody>
          <a:bodyPr/>
          <a:lstStyle/>
          <a:p>
            <a:pPr eaLnBrk="1" hangingPunct="1"/>
            <a:r>
              <a:rPr lang="en-US" altLang="en-US" smtClean="0"/>
              <a:t>Normal Distribution			</a:t>
            </a:r>
            <a:r>
              <a:rPr lang="en-US" altLang="en-US" sz="2400"/>
              <a:t>Distribution</a:t>
            </a:r>
            <a:endParaRPr lang="en-US" altLang="en-US" smtClean="0"/>
          </a:p>
        </p:txBody>
      </p:sp>
      <p:pic>
        <p:nvPicPr>
          <p:cNvPr id="19460" name="Picture 2" descr="File:Normal Distribution PD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2341226"/>
            <a:ext cx="4498852" cy="42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09601" y="2890839"/>
            <a:ext cx="58070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914400" indent="-457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fontAlgn="base" hangingPunct="1">
              <a:spcBef>
                <a:spcPct val="0"/>
              </a:spcBef>
              <a:spcAft>
                <a:spcPct val="0"/>
              </a:spcAft>
              <a:buFont typeface="Arial" panose="020B0604020202020204" pitchFamily="34" charset="0"/>
              <a:buAutoNum type="arabicPeriod"/>
            </a:pPr>
            <a:r>
              <a:rPr lang="en-US" altLang="en-US" sz="2400" dirty="0">
                <a:solidFill>
                  <a:srgbClr val="000000"/>
                </a:solidFill>
              </a:rPr>
              <a:t>Does the </a:t>
            </a:r>
            <a:r>
              <a:rPr lang="en-US" altLang="en-US" sz="2400" b="1" u="sng" dirty="0">
                <a:solidFill>
                  <a:srgbClr val="000000"/>
                </a:solidFill>
              </a:rPr>
              <a:t>greatest frequency </a:t>
            </a:r>
            <a:r>
              <a:rPr lang="en-US" altLang="en-US" sz="2400" dirty="0">
                <a:solidFill>
                  <a:srgbClr val="000000"/>
                </a:solidFill>
              </a:rPr>
              <a:t>of the data values occur at about the </a:t>
            </a:r>
            <a:r>
              <a:rPr lang="en-US" altLang="en-US" sz="2400" b="1" u="sng" dirty="0">
                <a:solidFill>
                  <a:srgbClr val="000000"/>
                </a:solidFill>
              </a:rPr>
              <a:t>mean</a:t>
            </a:r>
            <a:r>
              <a:rPr lang="en-US" altLang="en-US" sz="2400" dirty="0">
                <a:solidFill>
                  <a:srgbClr val="000000"/>
                </a:solidFill>
              </a:rPr>
              <a:t> value? (Mode = mean)</a:t>
            </a:r>
          </a:p>
          <a:p>
            <a:pPr lvl="1" eaLnBrk="1" fontAlgn="base" hangingPunct="1">
              <a:spcBef>
                <a:spcPct val="0"/>
              </a:spcBef>
              <a:spcAft>
                <a:spcPct val="0"/>
              </a:spcAft>
              <a:buFont typeface="Arial" panose="020B0604020202020204" pitchFamily="34" charset="0"/>
              <a:buAutoNum type="arabicPeriod"/>
            </a:pPr>
            <a:r>
              <a:rPr lang="en-US" altLang="en-US" sz="2400" dirty="0">
                <a:solidFill>
                  <a:srgbClr val="000000"/>
                </a:solidFill>
              </a:rPr>
              <a:t>Does the </a:t>
            </a:r>
            <a:r>
              <a:rPr lang="en-US" altLang="en-US" sz="2400" b="1" u="sng" dirty="0">
                <a:solidFill>
                  <a:srgbClr val="000000"/>
                </a:solidFill>
              </a:rPr>
              <a:t>curve decrease on both sides </a:t>
            </a:r>
            <a:r>
              <a:rPr lang="en-US" altLang="en-US" sz="2400" dirty="0">
                <a:solidFill>
                  <a:srgbClr val="000000"/>
                </a:solidFill>
              </a:rPr>
              <a:t>away from the mean?</a:t>
            </a:r>
          </a:p>
          <a:p>
            <a:pPr lvl="1" eaLnBrk="1" fontAlgn="base" hangingPunct="1">
              <a:spcBef>
                <a:spcPct val="0"/>
              </a:spcBef>
              <a:spcAft>
                <a:spcPct val="0"/>
              </a:spcAft>
              <a:buFont typeface="Arial" panose="020B0604020202020204" pitchFamily="34" charset="0"/>
              <a:buAutoNum type="arabicPeriod"/>
            </a:pPr>
            <a:r>
              <a:rPr lang="en-US" altLang="en-US" sz="2400" dirty="0">
                <a:solidFill>
                  <a:srgbClr val="000000"/>
                </a:solidFill>
              </a:rPr>
              <a:t>Is the curve </a:t>
            </a:r>
            <a:r>
              <a:rPr lang="en-US" altLang="en-US" sz="2400" b="1" u="sng" dirty="0">
                <a:solidFill>
                  <a:srgbClr val="000000"/>
                </a:solidFill>
              </a:rPr>
              <a:t>symmetric</a:t>
            </a:r>
            <a:r>
              <a:rPr lang="en-US" altLang="en-US" sz="2400" dirty="0">
                <a:solidFill>
                  <a:srgbClr val="000000"/>
                </a:solidFill>
              </a:rPr>
              <a:t> about the mean?</a:t>
            </a:r>
          </a:p>
        </p:txBody>
      </p:sp>
      <p:sp>
        <p:nvSpPr>
          <p:cNvPr id="6" name="Rounded Rectangular Callout 5"/>
          <p:cNvSpPr/>
          <p:nvPr/>
        </p:nvSpPr>
        <p:spPr>
          <a:xfrm>
            <a:off x="9096693" y="292443"/>
            <a:ext cx="2947851" cy="11444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Summarize in Notes</a:t>
            </a:r>
          </a:p>
        </p:txBody>
      </p:sp>
    </p:spTree>
    <p:extLst>
      <p:ext uri="{BB962C8B-B14F-4D97-AF65-F5344CB8AC3E}">
        <p14:creationId xmlns:p14="http://schemas.microsoft.com/office/powerpoint/2010/main" val="12839003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
          <p:cNvSpPr>
            <a:spLocks noChangeShapeType="1"/>
          </p:cNvSpPr>
          <p:nvPr/>
        </p:nvSpPr>
        <p:spPr bwMode="auto">
          <a:xfrm>
            <a:off x="2967038" y="495935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0483" name="Line 4"/>
          <p:cNvSpPr>
            <a:spLocks noChangeShapeType="1"/>
          </p:cNvSpPr>
          <p:nvPr/>
        </p:nvSpPr>
        <p:spPr bwMode="auto">
          <a:xfrm>
            <a:off x="6376988" y="4887914"/>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0484" name="Oval 5"/>
          <p:cNvSpPr>
            <a:spLocks noChangeArrowheads="1"/>
          </p:cNvSpPr>
          <p:nvPr/>
        </p:nvSpPr>
        <p:spPr bwMode="auto">
          <a:xfrm>
            <a:off x="6307138"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85" name="Oval 6"/>
          <p:cNvSpPr>
            <a:spLocks noChangeArrowheads="1"/>
          </p:cNvSpPr>
          <p:nvPr/>
        </p:nvSpPr>
        <p:spPr bwMode="auto">
          <a:xfrm>
            <a:off x="6307138" y="270033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86" name="Oval 7"/>
          <p:cNvSpPr>
            <a:spLocks noChangeArrowheads="1"/>
          </p:cNvSpPr>
          <p:nvPr/>
        </p:nvSpPr>
        <p:spPr bwMode="auto">
          <a:xfrm>
            <a:off x="7442200"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87" name="Oval 8"/>
          <p:cNvSpPr>
            <a:spLocks noChangeArrowheads="1"/>
          </p:cNvSpPr>
          <p:nvPr/>
        </p:nvSpPr>
        <p:spPr bwMode="auto">
          <a:xfrm>
            <a:off x="5738813"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88" name="Oval 9"/>
          <p:cNvSpPr>
            <a:spLocks noChangeArrowheads="1"/>
          </p:cNvSpPr>
          <p:nvPr/>
        </p:nvSpPr>
        <p:spPr bwMode="auto">
          <a:xfrm>
            <a:off x="801052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89" name="Oval 10"/>
          <p:cNvSpPr>
            <a:spLocks noChangeArrowheads="1"/>
          </p:cNvSpPr>
          <p:nvPr/>
        </p:nvSpPr>
        <p:spPr bwMode="auto">
          <a:xfrm>
            <a:off x="687387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0" name="Oval 11"/>
          <p:cNvSpPr>
            <a:spLocks noChangeArrowheads="1"/>
          </p:cNvSpPr>
          <p:nvPr/>
        </p:nvSpPr>
        <p:spPr bwMode="auto">
          <a:xfrm>
            <a:off x="7442200"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1" name="Oval 12"/>
          <p:cNvSpPr>
            <a:spLocks noChangeArrowheads="1"/>
          </p:cNvSpPr>
          <p:nvPr/>
        </p:nvSpPr>
        <p:spPr bwMode="auto">
          <a:xfrm>
            <a:off x="6873875"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2" name="Oval 13"/>
          <p:cNvSpPr>
            <a:spLocks noChangeArrowheads="1"/>
          </p:cNvSpPr>
          <p:nvPr/>
        </p:nvSpPr>
        <p:spPr bwMode="auto">
          <a:xfrm>
            <a:off x="7442200"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3" name="Oval 14"/>
          <p:cNvSpPr>
            <a:spLocks noChangeArrowheads="1"/>
          </p:cNvSpPr>
          <p:nvPr/>
        </p:nvSpPr>
        <p:spPr bwMode="auto">
          <a:xfrm>
            <a:off x="4602164" y="4532314"/>
            <a:ext cx="71437"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4" name="Oval 15"/>
          <p:cNvSpPr>
            <a:spLocks noChangeArrowheads="1"/>
          </p:cNvSpPr>
          <p:nvPr/>
        </p:nvSpPr>
        <p:spPr bwMode="auto">
          <a:xfrm>
            <a:off x="5738813"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5" name="Oval 16"/>
          <p:cNvSpPr>
            <a:spLocks noChangeArrowheads="1"/>
          </p:cNvSpPr>
          <p:nvPr/>
        </p:nvSpPr>
        <p:spPr bwMode="auto">
          <a:xfrm>
            <a:off x="6307138"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6" name="Oval 17"/>
          <p:cNvSpPr>
            <a:spLocks noChangeArrowheads="1"/>
          </p:cNvSpPr>
          <p:nvPr/>
        </p:nvSpPr>
        <p:spPr bwMode="auto">
          <a:xfrm>
            <a:off x="6307138"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7" name="Oval 18"/>
          <p:cNvSpPr>
            <a:spLocks noChangeArrowheads="1"/>
          </p:cNvSpPr>
          <p:nvPr/>
        </p:nvSpPr>
        <p:spPr bwMode="auto">
          <a:xfrm>
            <a:off x="6307138" y="34671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8" name="Oval 19"/>
          <p:cNvSpPr>
            <a:spLocks noChangeArrowheads="1"/>
          </p:cNvSpPr>
          <p:nvPr/>
        </p:nvSpPr>
        <p:spPr bwMode="auto">
          <a:xfrm>
            <a:off x="6307138" y="31115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499" name="Oval 20"/>
          <p:cNvSpPr>
            <a:spLocks noChangeArrowheads="1"/>
          </p:cNvSpPr>
          <p:nvPr/>
        </p:nvSpPr>
        <p:spPr bwMode="auto">
          <a:xfrm>
            <a:off x="6873875"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0" name="Oval 21"/>
          <p:cNvSpPr>
            <a:spLocks noChangeArrowheads="1"/>
          </p:cNvSpPr>
          <p:nvPr/>
        </p:nvSpPr>
        <p:spPr bwMode="auto">
          <a:xfrm>
            <a:off x="6873875" y="3467100"/>
            <a:ext cx="71438"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1" name="Oval 22"/>
          <p:cNvSpPr>
            <a:spLocks noChangeArrowheads="1"/>
          </p:cNvSpPr>
          <p:nvPr/>
        </p:nvSpPr>
        <p:spPr bwMode="auto">
          <a:xfrm>
            <a:off x="6873875" y="305593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2" name="Oval 23"/>
          <p:cNvSpPr>
            <a:spLocks noChangeArrowheads="1"/>
          </p:cNvSpPr>
          <p:nvPr/>
        </p:nvSpPr>
        <p:spPr bwMode="auto">
          <a:xfrm>
            <a:off x="8010525" y="419258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3" name="Oval 24"/>
          <p:cNvSpPr>
            <a:spLocks noChangeArrowheads="1"/>
          </p:cNvSpPr>
          <p:nvPr/>
        </p:nvSpPr>
        <p:spPr bwMode="auto">
          <a:xfrm>
            <a:off x="5738813"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4" name="Oval 25"/>
          <p:cNvSpPr>
            <a:spLocks noChangeArrowheads="1"/>
          </p:cNvSpPr>
          <p:nvPr/>
        </p:nvSpPr>
        <p:spPr bwMode="auto">
          <a:xfrm>
            <a:off x="5241925"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5" name="Oval 26"/>
          <p:cNvSpPr>
            <a:spLocks noChangeArrowheads="1"/>
          </p:cNvSpPr>
          <p:nvPr/>
        </p:nvSpPr>
        <p:spPr bwMode="auto">
          <a:xfrm>
            <a:off x="5241925"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6" name="Oval 27"/>
          <p:cNvSpPr>
            <a:spLocks noChangeArrowheads="1"/>
          </p:cNvSpPr>
          <p:nvPr/>
        </p:nvSpPr>
        <p:spPr bwMode="auto">
          <a:xfrm>
            <a:off x="4033839" y="4546600"/>
            <a:ext cx="71437"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7" name="Oval 28"/>
          <p:cNvSpPr>
            <a:spLocks noChangeArrowheads="1"/>
          </p:cNvSpPr>
          <p:nvPr/>
        </p:nvSpPr>
        <p:spPr bwMode="auto">
          <a:xfrm>
            <a:off x="5738813" y="348138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0508" name="Text Box 30"/>
          <p:cNvSpPr txBox="1">
            <a:spLocks noChangeArrowheads="1"/>
          </p:cNvSpPr>
          <p:nvPr/>
        </p:nvSpPr>
        <p:spPr bwMode="auto">
          <a:xfrm rot="-5400000">
            <a:off x="1157288" y="3673476"/>
            <a:ext cx="2309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Frequency</a:t>
            </a:r>
          </a:p>
        </p:txBody>
      </p:sp>
      <p:sp>
        <p:nvSpPr>
          <p:cNvPr id="20509" name="Text Box 31"/>
          <p:cNvSpPr txBox="1">
            <a:spLocks noChangeArrowheads="1"/>
          </p:cNvSpPr>
          <p:nvPr/>
        </p:nvSpPr>
        <p:spPr bwMode="auto">
          <a:xfrm>
            <a:off x="2970214" y="5467351"/>
            <a:ext cx="677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Data Elements</a:t>
            </a:r>
          </a:p>
        </p:txBody>
      </p:sp>
      <p:sp>
        <p:nvSpPr>
          <p:cNvPr id="20510" name="Text Box 32"/>
          <p:cNvSpPr txBox="1">
            <a:spLocks noChangeArrowheads="1"/>
          </p:cNvSpPr>
          <p:nvPr/>
        </p:nvSpPr>
        <p:spPr bwMode="auto">
          <a:xfrm>
            <a:off x="2332039" y="2101850"/>
            <a:ext cx="766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en-US" altLang="en-US" sz="3200">
              <a:solidFill>
                <a:srgbClr val="000000"/>
              </a:solidFill>
            </a:endParaRPr>
          </a:p>
        </p:txBody>
      </p:sp>
      <p:sp>
        <p:nvSpPr>
          <p:cNvPr id="20511" name="Line 33"/>
          <p:cNvSpPr>
            <a:spLocks noChangeShapeType="1"/>
          </p:cNvSpPr>
          <p:nvPr/>
        </p:nvSpPr>
        <p:spPr bwMode="auto">
          <a:xfrm>
            <a:off x="2933700" y="49149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0512" name="Text Box 34"/>
          <p:cNvSpPr txBox="1">
            <a:spLocks noChangeArrowheads="1"/>
          </p:cNvSpPr>
          <p:nvPr/>
        </p:nvSpPr>
        <p:spPr bwMode="auto">
          <a:xfrm>
            <a:off x="62023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0</a:t>
            </a:r>
          </a:p>
        </p:txBody>
      </p:sp>
      <p:sp>
        <p:nvSpPr>
          <p:cNvPr id="20513" name="Text Box 35"/>
          <p:cNvSpPr txBox="1">
            <a:spLocks noChangeArrowheads="1"/>
          </p:cNvSpPr>
          <p:nvPr/>
        </p:nvSpPr>
        <p:spPr bwMode="auto">
          <a:xfrm>
            <a:off x="67706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0514" name="Text Box 36"/>
          <p:cNvSpPr txBox="1">
            <a:spLocks noChangeArrowheads="1"/>
          </p:cNvSpPr>
          <p:nvPr/>
        </p:nvSpPr>
        <p:spPr bwMode="auto">
          <a:xfrm>
            <a:off x="733901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0515" name="Text Box 37"/>
          <p:cNvSpPr txBox="1">
            <a:spLocks noChangeArrowheads="1"/>
          </p:cNvSpPr>
          <p:nvPr/>
        </p:nvSpPr>
        <p:spPr bwMode="auto">
          <a:xfrm>
            <a:off x="790733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0516" name="Text Box 38"/>
          <p:cNvSpPr txBox="1">
            <a:spLocks noChangeArrowheads="1"/>
          </p:cNvSpPr>
          <p:nvPr/>
        </p:nvSpPr>
        <p:spPr bwMode="auto">
          <a:xfrm>
            <a:off x="84756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0517" name="Text Box 39"/>
          <p:cNvSpPr txBox="1">
            <a:spLocks noChangeArrowheads="1"/>
          </p:cNvSpPr>
          <p:nvPr/>
        </p:nvSpPr>
        <p:spPr bwMode="auto">
          <a:xfrm>
            <a:off x="90439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0518" name="Text Box 40"/>
          <p:cNvSpPr txBox="1">
            <a:spLocks noChangeArrowheads="1"/>
          </p:cNvSpPr>
          <p:nvPr/>
        </p:nvSpPr>
        <p:spPr bwMode="auto">
          <a:xfrm>
            <a:off x="9540876" y="4984751"/>
            <a:ext cx="28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20519" name="Text Box 41"/>
          <p:cNvSpPr txBox="1">
            <a:spLocks noChangeArrowheads="1"/>
          </p:cNvSpPr>
          <p:nvPr/>
        </p:nvSpPr>
        <p:spPr bwMode="auto">
          <a:xfrm>
            <a:off x="55626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0520" name="Text Box 42"/>
          <p:cNvSpPr txBox="1">
            <a:spLocks noChangeArrowheads="1"/>
          </p:cNvSpPr>
          <p:nvPr/>
        </p:nvSpPr>
        <p:spPr bwMode="auto">
          <a:xfrm>
            <a:off x="49942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0521" name="Text Box 43"/>
          <p:cNvSpPr txBox="1">
            <a:spLocks noChangeArrowheads="1"/>
          </p:cNvSpPr>
          <p:nvPr/>
        </p:nvSpPr>
        <p:spPr bwMode="auto">
          <a:xfrm>
            <a:off x="442595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0522" name="Text Box 44"/>
          <p:cNvSpPr txBox="1">
            <a:spLocks noChangeArrowheads="1"/>
          </p:cNvSpPr>
          <p:nvPr/>
        </p:nvSpPr>
        <p:spPr bwMode="auto">
          <a:xfrm>
            <a:off x="385762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0523" name="Text Box 45"/>
          <p:cNvSpPr txBox="1">
            <a:spLocks noChangeArrowheads="1"/>
          </p:cNvSpPr>
          <p:nvPr/>
        </p:nvSpPr>
        <p:spPr bwMode="auto">
          <a:xfrm>
            <a:off x="32893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0524" name="Text Box 46"/>
          <p:cNvSpPr txBox="1">
            <a:spLocks noChangeArrowheads="1"/>
          </p:cNvSpPr>
          <p:nvPr/>
        </p:nvSpPr>
        <p:spPr bwMode="auto">
          <a:xfrm>
            <a:off x="27209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3" name="TextBox 2"/>
          <p:cNvSpPr txBox="1">
            <a:spLocks noChangeArrowheads="1"/>
          </p:cNvSpPr>
          <p:nvPr/>
        </p:nvSpPr>
        <p:spPr bwMode="auto">
          <a:xfrm>
            <a:off x="7513638" y="2392364"/>
            <a:ext cx="2628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a:solidFill>
                  <a:srgbClr val="000000"/>
                </a:solidFill>
              </a:rPr>
              <a:t>Bell shaped curve</a:t>
            </a:r>
          </a:p>
        </p:txBody>
      </p:sp>
      <p:cxnSp>
        <p:nvCxnSpPr>
          <p:cNvPr id="5" name="Straight Connector 4"/>
          <p:cNvCxnSpPr>
            <a:endCxn id="50" idx="7"/>
          </p:cNvCxnSpPr>
          <p:nvPr/>
        </p:nvCxnSpPr>
        <p:spPr>
          <a:xfrm flipH="1">
            <a:off x="6786563" y="2652714"/>
            <a:ext cx="692150" cy="346075"/>
          </a:xfrm>
          <a:prstGeom prst="line">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20527" name="Title 5"/>
          <p:cNvSpPr>
            <a:spLocks noGrp="1"/>
          </p:cNvSpPr>
          <p:nvPr>
            <p:ph type="title"/>
          </p:nvPr>
        </p:nvSpPr>
        <p:spPr/>
        <p:txBody>
          <a:bodyPr/>
          <a:lstStyle/>
          <a:p>
            <a:pPr eaLnBrk="1" hangingPunct="1"/>
            <a:r>
              <a:rPr lang="en-US" altLang="en-US" smtClean="0"/>
              <a:t>Normal Distribution</a:t>
            </a:r>
            <a:r>
              <a:rPr lang="en-US" altLang="en-US" sz="2400"/>
              <a:t>			Distribution</a:t>
            </a:r>
            <a:endParaRPr lang="en-US" altLang="en-US" smtClean="0"/>
          </a:p>
        </p:txBody>
      </p:sp>
      <p:sp>
        <p:nvSpPr>
          <p:cNvPr id="49" name="Freeform 48"/>
          <p:cNvSpPr/>
          <p:nvPr/>
        </p:nvSpPr>
        <p:spPr>
          <a:xfrm>
            <a:off x="2819400" y="2619376"/>
            <a:ext cx="3524250" cy="2181225"/>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0" name="Freeform 49"/>
          <p:cNvSpPr/>
          <p:nvPr/>
        </p:nvSpPr>
        <p:spPr>
          <a:xfrm flipH="1">
            <a:off x="6324600" y="2620963"/>
            <a:ext cx="3460750" cy="2209800"/>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58923790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6"/>
          <p:cNvSpPr>
            <a:spLocks noChangeShapeType="1"/>
          </p:cNvSpPr>
          <p:nvPr/>
        </p:nvSpPr>
        <p:spPr bwMode="auto">
          <a:xfrm>
            <a:off x="2967038" y="495935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1507" name="Line 7"/>
          <p:cNvSpPr>
            <a:spLocks noChangeShapeType="1"/>
          </p:cNvSpPr>
          <p:nvPr/>
        </p:nvSpPr>
        <p:spPr bwMode="auto">
          <a:xfrm>
            <a:off x="6376988" y="4887914"/>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1508" name="Oval 22"/>
          <p:cNvSpPr>
            <a:spLocks noChangeArrowheads="1"/>
          </p:cNvSpPr>
          <p:nvPr/>
        </p:nvSpPr>
        <p:spPr bwMode="auto">
          <a:xfrm>
            <a:off x="6307138"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09" name="Oval 23"/>
          <p:cNvSpPr>
            <a:spLocks noChangeArrowheads="1"/>
          </p:cNvSpPr>
          <p:nvPr/>
        </p:nvSpPr>
        <p:spPr bwMode="auto">
          <a:xfrm>
            <a:off x="6307138" y="270033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0" name="Oval 24"/>
          <p:cNvSpPr>
            <a:spLocks noChangeArrowheads="1"/>
          </p:cNvSpPr>
          <p:nvPr/>
        </p:nvSpPr>
        <p:spPr bwMode="auto">
          <a:xfrm>
            <a:off x="7442200"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1" name="Oval 25"/>
          <p:cNvSpPr>
            <a:spLocks noChangeArrowheads="1"/>
          </p:cNvSpPr>
          <p:nvPr/>
        </p:nvSpPr>
        <p:spPr bwMode="auto">
          <a:xfrm>
            <a:off x="5738813"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2" name="Oval 26"/>
          <p:cNvSpPr>
            <a:spLocks noChangeArrowheads="1"/>
          </p:cNvSpPr>
          <p:nvPr/>
        </p:nvSpPr>
        <p:spPr bwMode="auto">
          <a:xfrm>
            <a:off x="801052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3" name="Oval 27"/>
          <p:cNvSpPr>
            <a:spLocks noChangeArrowheads="1"/>
          </p:cNvSpPr>
          <p:nvPr/>
        </p:nvSpPr>
        <p:spPr bwMode="auto">
          <a:xfrm>
            <a:off x="687387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4" name="Oval 28"/>
          <p:cNvSpPr>
            <a:spLocks noChangeArrowheads="1"/>
          </p:cNvSpPr>
          <p:nvPr/>
        </p:nvSpPr>
        <p:spPr bwMode="auto">
          <a:xfrm>
            <a:off x="7442200"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5" name="Oval 29"/>
          <p:cNvSpPr>
            <a:spLocks noChangeArrowheads="1"/>
          </p:cNvSpPr>
          <p:nvPr/>
        </p:nvSpPr>
        <p:spPr bwMode="auto">
          <a:xfrm>
            <a:off x="6873875"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6" name="Oval 30"/>
          <p:cNvSpPr>
            <a:spLocks noChangeArrowheads="1"/>
          </p:cNvSpPr>
          <p:nvPr/>
        </p:nvSpPr>
        <p:spPr bwMode="auto">
          <a:xfrm>
            <a:off x="7442200"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7" name="Oval 31"/>
          <p:cNvSpPr>
            <a:spLocks noChangeArrowheads="1"/>
          </p:cNvSpPr>
          <p:nvPr/>
        </p:nvSpPr>
        <p:spPr bwMode="auto">
          <a:xfrm>
            <a:off x="4602164" y="4532314"/>
            <a:ext cx="71437"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8" name="Oval 32"/>
          <p:cNvSpPr>
            <a:spLocks noChangeArrowheads="1"/>
          </p:cNvSpPr>
          <p:nvPr/>
        </p:nvSpPr>
        <p:spPr bwMode="auto">
          <a:xfrm>
            <a:off x="5738813"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19" name="Oval 33"/>
          <p:cNvSpPr>
            <a:spLocks noChangeArrowheads="1"/>
          </p:cNvSpPr>
          <p:nvPr/>
        </p:nvSpPr>
        <p:spPr bwMode="auto">
          <a:xfrm>
            <a:off x="6307138"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0" name="Oval 34"/>
          <p:cNvSpPr>
            <a:spLocks noChangeArrowheads="1"/>
          </p:cNvSpPr>
          <p:nvPr/>
        </p:nvSpPr>
        <p:spPr bwMode="auto">
          <a:xfrm>
            <a:off x="6307138"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1" name="Oval 35"/>
          <p:cNvSpPr>
            <a:spLocks noChangeArrowheads="1"/>
          </p:cNvSpPr>
          <p:nvPr/>
        </p:nvSpPr>
        <p:spPr bwMode="auto">
          <a:xfrm>
            <a:off x="6307138" y="34671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2" name="Oval 36"/>
          <p:cNvSpPr>
            <a:spLocks noChangeArrowheads="1"/>
          </p:cNvSpPr>
          <p:nvPr/>
        </p:nvSpPr>
        <p:spPr bwMode="auto">
          <a:xfrm>
            <a:off x="6307138" y="31115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3" name="Oval 37"/>
          <p:cNvSpPr>
            <a:spLocks noChangeArrowheads="1"/>
          </p:cNvSpPr>
          <p:nvPr/>
        </p:nvSpPr>
        <p:spPr bwMode="auto">
          <a:xfrm>
            <a:off x="6873875"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4" name="Oval 38"/>
          <p:cNvSpPr>
            <a:spLocks noChangeArrowheads="1"/>
          </p:cNvSpPr>
          <p:nvPr/>
        </p:nvSpPr>
        <p:spPr bwMode="auto">
          <a:xfrm>
            <a:off x="6873875" y="3467100"/>
            <a:ext cx="71438"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5" name="Oval 39"/>
          <p:cNvSpPr>
            <a:spLocks noChangeArrowheads="1"/>
          </p:cNvSpPr>
          <p:nvPr/>
        </p:nvSpPr>
        <p:spPr bwMode="auto">
          <a:xfrm>
            <a:off x="6873875" y="305593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6" name="Oval 40"/>
          <p:cNvSpPr>
            <a:spLocks noChangeArrowheads="1"/>
          </p:cNvSpPr>
          <p:nvPr/>
        </p:nvSpPr>
        <p:spPr bwMode="auto">
          <a:xfrm>
            <a:off x="8010525" y="419258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7" name="Oval 41"/>
          <p:cNvSpPr>
            <a:spLocks noChangeArrowheads="1"/>
          </p:cNvSpPr>
          <p:nvPr/>
        </p:nvSpPr>
        <p:spPr bwMode="auto">
          <a:xfrm>
            <a:off x="5738813"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8" name="Oval 42"/>
          <p:cNvSpPr>
            <a:spLocks noChangeArrowheads="1"/>
          </p:cNvSpPr>
          <p:nvPr/>
        </p:nvSpPr>
        <p:spPr bwMode="auto">
          <a:xfrm>
            <a:off x="5241925"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29" name="Oval 43"/>
          <p:cNvSpPr>
            <a:spLocks noChangeArrowheads="1"/>
          </p:cNvSpPr>
          <p:nvPr/>
        </p:nvSpPr>
        <p:spPr bwMode="auto">
          <a:xfrm>
            <a:off x="5241925"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30" name="Oval 44"/>
          <p:cNvSpPr>
            <a:spLocks noChangeArrowheads="1"/>
          </p:cNvSpPr>
          <p:nvPr/>
        </p:nvSpPr>
        <p:spPr bwMode="auto">
          <a:xfrm>
            <a:off x="4033839" y="4546600"/>
            <a:ext cx="71437"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31" name="Oval 45"/>
          <p:cNvSpPr>
            <a:spLocks noChangeArrowheads="1"/>
          </p:cNvSpPr>
          <p:nvPr/>
        </p:nvSpPr>
        <p:spPr bwMode="auto">
          <a:xfrm>
            <a:off x="5738813" y="348138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1532" name="Text Box 48"/>
          <p:cNvSpPr txBox="1">
            <a:spLocks noChangeArrowheads="1"/>
          </p:cNvSpPr>
          <p:nvPr/>
        </p:nvSpPr>
        <p:spPr bwMode="auto">
          <a:xfrm rot="-5400000">
            <a:off x="1157288" y="3673476"/>
            <a:ext cx="2309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Frequency</a:t>
            </a:r>
          </a:p>
        </p:txBody>
      </p:sp>
      <p:sp>
        <p:nvSpPr>
          <p:cNvPr id="21533" name="Text Box 49"/>
          <p:cNvSpPr txBox="1">
            <a:spLocks noChangeArrowheads="1"/>
          </p:cNvSpPr>
          <p:nvPr/>
        </p:nvSpPr>
        <p:spPr bwMode="auto">
          <a:xfrm>
            <a:off x="2970214" y="5467351"/>
            <a:ext cx="677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Data Elements</a:t>
            </a:r>
          </a:p>
        </p:txBody>
      </p:sp>
      <p:sp>
        <p:nvSpPr>
          <p:cNvPr id="21534" name="Text Box 50"/>
          <p:cNvSpPr txBox="1">
            <a:spLocks noChangeArrowheads="1"/>
          </p:cNvSpPr>
          <p:nvPr/>
        </p:nvSpPr>
        <p:spPr bwMode="auto">
          <a:xfrm>
            <a:off x="2332039" y="2101850"/>
            <a:ext cx="766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en-US" altLang="en-US" sz="3200">
              <a:solidFill>
                <a:srgbClr val="000000"/>
              </a:solidFill>
            </a:endParaRPr>
          </a:p>
        </p:txBody>
      </p:sp>
      <p:sp>
        <p:nvSpPr>
          <p:cNvPr id="21535" name="Line 51"/>
          <p:cNvSpPr>
            <a:spLocks noChangeShapeType="1"/>
          </p:cNvSpPr>
          <p:nvPr/>
        </p:nvSpPr>
        <p:spPr bwMode="auto">
          <a:xfrm>
            <a:off x="2933700" y="49149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1536" name="Text Box 52"/>
          <p:cNvSpPr txBox="1">
            <a:spLocks noChangeArrowheads="1"/>
          </p:cNvSpPr>
          <p:nvPr/>
        </p:nvSpPr>
        <p:spPr bwMode="auto">
          <a:xfrm>
            <a:off x="62023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0</a:t>
            </a:r>
          </a:p>
        </p:txBody>
      </p:sp>
      <p:sp>
        <p:nvSpPr>
          <p:cNvPr id="21537" name="Text Box 53"/>
          <p:cNvSpPr txBox="1">
            <a:spLocks noChangeArrowheads="1"/>
          </p:cNvSpPr>
          <p:nvPr/>
        </p:nvSpPr>
        <p:spPr bwMode="auto">
          <a:xfrm>
            <a:off x="67706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1538" name="Text Box 54"/>
          <p:cNvSpPr txBox="1">
            <a:spLocks noChangeArrowheads="1"/>
          </p:cNvSpPr>
          <p:nvPr/>
        </p:nvSpPr>
        <p:spPr bwMode="auto">
          <a:xfrm>
            <a:off x="733901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1539" name="Text Box 55"/>
          <p:cNvSpPr txBox="1">
            <a:spLocks noChangeArrowheads="1"/>
          </p:cNvSpPr>
          <p:nvPr/>
        </p:nvSpPr>
        <p:spPr bwMode="auto">
          <a:xfrm>
            <a:off x="790733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1540" name="Text Box 56"/>
          <p:cNvSpPr txBox="1">
            <a:spLocks noChangeArrowheads="1"/>
          </p:cNvSpPr>
          <p:nvPr/>
        </p:nvSpPr>
        <p:spPr bwMode="auto">
          <a:xfrm>
            <a:off x="84756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1541" name="Text Box 57"/>
          <p:cNvSpPr txBox="1">
            <a:spLocks noChangeArrowheads="1"/>
          </p:cNvSpPr>
          <p:nvPr/>
        </p:nvSpPr>
        <p:spPr bwMode="auto">
          <a:xfrm>
            <a:off x="90439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1542" name="Text Box 58"/>
          <p:cNvSpPr txBox="1">
            <a:spLocks noChangeArrowheads="1"/>
          </p:cNvSpPr>
          <p:nvPr/>
        </p:nvSpPr>
        <p:spPr bwMode="auto">
          <a:xfrm>
            <a:off x="9540876" y="4984751"/>
            <a:ext cx="28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21543" name="Text Box 59"/>
          <p:cNvSpPr txBox="1">
            <a:spLocks noChangeArrowheads="1"/>
          </p:cNvSpPr>
          <p:nvPr/>
        </p:nvSpPr>
        <p:spPr bwMode="auto">
          <a:xfrm>
            <a:off x="55626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1544" name="Text Box 60"/>
          <p:cNvSpPr txBox="1">
            <a:spLocks noChangeArrowheads="1"/>
          </p:cNvSpPr>
          <p:nvPr/>
        </p:nvSpPr>
        <p:spPr bwMode="auto">
          <a:xfrm>
            <a:off x="49942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1545" name="Text Box 61"/>
          <p:cNvSpPr txBox="1">
            <a:spLocks noChangeArrowheads="1"/>
          </p:cNvSpPr>
          <p:nvPr/>
        </p:nvSpPr>
        <p:spPr bwMode="auto">
          <a:xfrm>
            <a:off x="442595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1546" name="Text Box 62"/>
          <p:cNvSpPr txBox="1">
            <a:spLocks noChangeArrowheads="1"/>
          </p:cNvSpPr>
          <p:nvPr/>
        </p:nvSpPr>
        <p:spPr bwMode="auto">
          <a:xfrm>
            <a:off x="385762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1547" name="Text Box 63"/>
          <p:cNvSpPr txBox="1">
            <a:spLocks noChangeArrowheads="1"/>
          </p:cNvSpPr>
          <p:nvPr/>
        </p:nvSpPr>
        <p:spPr bwMode="auto">
          <a:xfrm>
            <a:off x="32893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1548" name="Text Box 64"/>
          <p:cNvSpPr txBox="1">
            <a:spLocks noChangeArrowheads="1"/>
          </p:cNvSpPr>
          <p:nvPr/>
        </p:nvSpPr>
        <p:spPr bwMode="auto">
          <a:xfrm>
            <a:off x="27209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21549" name="Line 65"/>
          <p:cNvSpPr>
            <a:spLocks noChangeShapeType="1"/>
          </p:cNvSpPr>
          <p:nvPr/>
        </p:nvSpPr>
        <p:spPr bwMode="auto">
          <a:xfrm flipV="1">
            <a:off x="6353175" y="2097089"/>
            <a:ext cx="0" cy="2820987"/>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1550" name="Text Box 66"/>
          <p:cNvSpPr txBox="1">
            <a:spLocks noChangeArrowheads="1"/>
          </p:cNvSpPr>
          <p:nvPr/>
        </p:nvSpPr>
        <p:spPr bwMode="auto">
          <a:xfrm>
            <a:off x="6397625" y="2017714"/>
            <a:ext cx="177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i="1">
                <a:solidFill>
                  <a:srgbClr val="009999"/>
                </a:solidFill>
              </a:rPr>
              <a:t>Mean Value</a:t>
            </a:r>
          </a:p>
        </p:txBody>
      </p:sp>
      <p:sp>
        <p:nvSpPr>
          <p:cNvPr id="21551" name="Title 1"/>
          <p:cNvSpPr>
            <a:spLocks noGrp="1"/>
          </p:cNvSpPr>
          <p:nvPr>
            <p:ph type="title"/>
          </p:nvPr>
        </p:nvSpPr>
        <p:spPr/>
        <p:txBody>
          <a:bodyPr/>
          <a:lstStyle/>
          <a:p>
            <a:pPr eaLnBrk="1" hangingPunct="1"/>
            <a:r>
              <a:rPr lang="en-US" altLang="en-US" smtClean="0"/>
              <a:t>Normal Distribution </a:t>
            </a:r>
            <a:r>
              <a:rPr lang="en-US" altLang="en-US" sz="2400"/>
              <a:t>			Distribution</a:t>
            </a:r>
            <a:endParaRPr lang="en-US" altLang="en-US" smtClean="0"/>
          </a:p>
        </p:txBody>
      </p:sp>
      <p:sp>
        <p:nvSpPr>
          <p:cNvPr id="21552" name="Rectangle 2"/>
          <p:cNvSpPr>
            <a:spLocks noChangeArrowheads="1"/>
          </p:cNvSpPr>
          <p:nvPr/>
        </p:nvSpPr>
        <p:spPr bwMode="auto">
          <a:xfrm>
            <a:off x="1651000" y="901700"/>
            <a:ext cx="5549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fontAlgn="base" hangingPunct="1">
              <a:spcBef>
                <a:spcPct val="0"/>
              </a:spcBef>
              <a:spcAft>
                <a:spcPct val="0"/>
              </a:spcAft>
            </a:pPr>
            <a:r>
              <a:rPr lang="en-US" altLang="en-US" sz="2400">
                <a:solidFill>
                  <a:srgbClr val="0000FF"/>
                </a:solidFill>
              </a:rPr>
              <a:t>Does the greatest frequency of the data values occur at about the mean value?</a:t>
            </a:r>
          </a:p>
        </p:txBody>
      </p:sp>
    </p:spTree>
    <p:extLst>
      <p:ext uri="{BB962C8B-B14F-4D97-AF65-F5344CB8AC3E}">
        <p14:creationId xmlns:p14="http://schemas.microsoft.com/office/powerpoint/2010/main" val="1864159228"/>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6"/>
          <p:cNvSpPr>
            <a:spLocks noChangeShapeType="1"/>
          </p:cNvSpPr>
          <p:nvPr/>
        </p:nvSpPr>
        <p:spPr bwMode="auto">
          <a:xfrm>
            <a:off x="2967038" y="495935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2531" name="Line 7"/>
          <p:cNvSpPr>
            <a:spLocks noChangeShapeType="1"/>
          </p:cNvSpPr>
          <p:nvPr/>
        </p:nvSpPr>
        <p:spPr bwMode="auto">
          <a:xfrm>
            <a:off x="6376988" y="4887914"/>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2532" name="Oval 22"/>
          <p:cNvSpPr>
            <a:spLocks noChangeArrowheads="1"/>
          </p:cNvSpPr>
          <p:nvPr/>
        </p:nvSpPr>
        <p:spPr bwMode="auto">
          <a:xfrm>
            <a:off x="6307138"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3" name="Oval 23"/>
          <p:cNvSpPr>
            <a:spLocks noChangeArrowheads="1"/>
          </p:cNvSpPr>
          <p:nvPr/>
        </p:nvSpPr>
        <p:spPr bwMode="auto">
          <a:xfrm>
            <a:off x="6307138" y="270033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4" name="Oval 24"/>
          <p:cNvSpPr>
            <a:spLocks noChangeArrowheads="1"/>
          </p:cNvSpPr>
          <p:nvPr/>
        </p:nvSpPr>
        <p:spPr bwMode="auto">
          <a:xfrm>
            <a:off x="7442200"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5" name="Oval 25"/>
          <p:cNvSpPr>
            <a:spLocks noChangeArrowheads="1"/>
          </p:cNvSpPr>
          <p:nvPr/>
        </p:nvSpPr>
        <p:spPr bwMode="auto">
          <a:xfrm>
            <a:off x="5738813"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6" name="Oval 26"/>
          <p:cNvSpPr>
            <a:spLocks noChangeArrowheads="1"/>
          </p:cNvSpPr>
          <p:nvPr/>
        </p:nvSpPr>
        <p:spPr bwMode="auto">
          <a:xfrm>
            <a:off x="801052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7" name="Oval 27"/>
          <p:cNvSpPr>
            <a:spLocks noChangeArrowheads="1"/>
          </p:cNvSpPr>
          <p:nvPr/>
        </p:nvSpPr>
        <p:spPr bwMode="auto">
          <a:xfrm>
            <a:off x="687387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8" name="Oval 28"/>
          <p:cNvSpPr>
            <a:spLocks noChangeArrowheads="1"/>
          </p:cNvSpPr>
          <p:nvPr/>
        </p:nvSpPr>
        <p:spPr bwMode="auto">
          <a:xfrm>
            <a:off x="7442200"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9" name="Oval 29"/>
          <p:cNvSpPr>
            <a:spLocks noChangeArrowheads="1"/>
          </p:cNvSpPr>
          <p:nvPr/>
        </p:nvSpPr>
        <p:spPr bwMode="auto">
          <a:xfrm>
            <a:off x="6873875"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0" name="Oval 30"/>
          <p:cNvSpPr>
            <a:spLocks noChangeArrowheads="1"/>
          </p:cNvSpPr>
          <p:nvPr/>
        </p:nvSpPr>
        <p:spPr bwMode="auto">
          <a:xfrm>
            <a:off x="7442200"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1" name="Oval 31"/>
          <p:cNvSpPr>
            <a:spLocks noChangeArrowheads="1"/>
          </p:cNvSpPr>
          <p:nvPr/>
        </p:nvSpPr>
        <p:spPr bwMode="auto">
          <a:xfrm>
            <a:off x="4602164" y="4532314"/>
            <a:ext cx="71437"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2" name="Oval 32"/>
          <p:cNvSpPr>
            <a:spLocks noChangeArrowheads="1"/>
          </p:cNvSpPr>
          <p:nvPr/>
        </p:nvSpPr>
        <p:spPr bwMode="auto">
          <a:xfrm>
            <a:off x="5738813"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3" name="Oval 33"/>
          <p:cNvSpPr>
            <a:spLocks noChangeArrowheads="1"/>
          </p:cNvSpPr>
          <p:nvPr/>
        </p:nvSpPr>
        <p:spPr bwMode="auto">
          <a:xfrm>
            <a:off x="6307138"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4" name="Oval 34"/>
          <p:cNvSpPr>
            <a:spLocks noChangeArrowheads="1"/>
          </p:cNvSpPr>
          <p:nvPr/>
        </p:nvSpPr>
        <p:spPr bwMode="auto">
          <a:xfrm>
            <a:off x="6307138"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5" name="Oval 35"/>
          <p:cNvSpPr>
            <a:spLocks noChangeArrowheads="1"/>
          </p:cNvSpPr>
          <p:nvPr/>
        </p:nvSpPr>
        <p:spPr bwMode="auto">
          <a:xfrm>
            <a:off x="6307138" y="34671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6" name="Oval 36"/>
          <p:cNvSpPr>
            <a:spLocks noChangeArrowheads="1"/>
          </p:cNvSpPr>
          <p:nvPr/>
        </p:nvSpPr>
        <p:spPr bwMode="auto">
          <a:xfrm>
            <a:off x="6307138" y="31115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7" name="Oval 37"/>
          <p:cNvSpPr>
            <a:spLocks noChangeArrowheads="1"/>
          </p:cNvSpPr>
          <p:nvPr/>
        </p:nvSpPr>
        <p:spPr bwMode="auto">
          <a:xfrm>
            <a:off x="6873875"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8" name="Oval 38"/>
          <p:cNvSpPr>
            <a:spLocks noChangeArrowheads="1"/>
          </p:cNvSpPr>
          <p:nvPr/>
        </p:nvSpPr>
        <p:spPr bwMode="auto">
          <a:xfrm>
            <a:off x="6873875" y="3467100"/>
            <a:ext cx="71438"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49" name="Oval 39"/>
          <p:cNvSpPr>
            <a:spLocks noChangeArrowheads="1"/>
          </p:cNvSpPr>
          <p:nvPr/>
        </p:nvSpPr>
        <p:spPr bwMode="auto">
          <a:xfrm>
            <a:off x="6873875" y="305593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50" name="Oval 40"/>
          <p:cNvSpPr>
            <a:spLocks noChangeArrowheads="1"/>
          </p:cNvSpPr>
          <p:nvPr/>
        </p:nvSpPr>
        <p:spPr bwMode="auto">
          <a:xfrm>
            <a:off x="8010525" y="419258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51" name="Oval 41"/>
          <p:cNvSpPr>
            <a:spLocks noChangeArrowheads="1"/>
          </p:cNvSpPr>
          <p:nvPr/>
        </p:nvSpPr>
        <p:spPr bwMode="auto">
          <a:xfrm>
            <a:off x="5738813"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52" name="Oval 42"/>
          <p:cNvSpPr>
            <a:spLocks noChangeArrowheads="1"/>
          </p:cNvSpPr>
          <p:nvPr/>
        </p:nvSpPr>
        <p:spPr bwMode="auto">
          <a:xfrm>
            <a:off x="5241925"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53" name="Oval 43"/>
          <p:cNvSpPr>
            <a:spLocks noChangeArrowheads="1"/>
          </p:cNvSpPr>
          <p:nvPr/>
        </p:nvSpPr>
        <p:spPr bwMode="auto">
          <a:xfrm>
            <a:off x="5241925"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54" name="Oval 44"/>
          <p:cNvSpPr>
            <a:spLocks noChangeArrowheads="1"/>
          </p:cNvSpPr>
          <p:nvPr/>
        </p:nvSpPr>
        <p:spPr bwMode="auto">
          <a:xfrm>
            <a:off x="4033839" y="4546600"/>
            <a:ext cx="71437"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55" name="Oval 45"/>
          <p:cNvSpPr>
            <a:spLocks noChangeArrowheads="1"/>
          </p:cNvSpPr>
          <p:nvPr/>
        </p:nvSpPr>
        <p:spPr bwMode="auto">
          <a:xfrm>
            <a:off x="5738813" y="348138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56" name="Text Box 48"/>
          <p:cNvSpPr txBox="1">
            <a:spLocks noChangeArrowheads="1"/>
          </p:cNvSpPr>
          <p:nvPr/>
        </p:nvSpPr>
        <p:spPr bwMode="auto">
          <a:xfrm rot="-5400000">
            <a:off x="1157288" y="3673476"/>
            <a:ext cx="2309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Frequency</a:t>
            </a:r>
          </a:p>
        </p:txBody>
      </p:sp>
      <p:sp>
        <p:nvSpPr>
          <p:cNvPr id="22557" name="Text Box 49"/>
          <p:cNvSpPr txBox="1">
            <a:spLocks noChangeArrowheads="1"/>
          </p:cNvSpPr>
          <p:nvPr/>
        </p:nvSpPr>
        <p:spPr bwMode="auto">
          <a:xfrm>
            <a:off x="2970214" y="5467351"/>
            <a:ext cx="677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Data Elements</a:t>
            </a:r>
          </a:p>
        </p:txBody>
      </p:sp>
      <p:sp>
        <p:nvSpPr>
          <p:cNvPr id="22558" name="Text Box 50"/>
          <p:cNvSpPr txBox="1">
            <a:spLocks noChangeArrowheads="1"/>
          </p:cNvSpPr>
          <p:nvPr/>
        </p:nvSpPr>
        <p:spPr bwMode="auto">
          <a:xfrm>
            <a:off x="2332039" y="2101850"/>
            <a:ext cx="766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en-US" altLang="en-US" sz="3200">
              <a:solidFill>
                <a:srgbClr val="000000"/>
              </a:solidFill>
            </a:endParaRPr>
          </a:p>
        </p:txBody>
      </p:sp>
      <p:sp>
        <p:nvSpPr>
          <p:cNvPr id="22559" name="Line 51"/>
          <p:cNvSpPr>
            <a:spLocks noChangeShapeType="1"/>
          </p:cNvSpPr>
          <p:nvPr/>
        </p:nvSpPr>
        <p:spPr bwMode="auto">
          <a:xfrm>
            <a:off x="2933700" y="49149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2560" name="Text Box 52"/>
          <p:cNvSpPr txBox="1">
            <a:spLocks noChangeArrowheads="1"/>
          </p:cNvSpPr>
          <p:nvPr/>
        </p:nvSpPr>
        <p:spPr bwMode="auto">
          <a:xfrm>
            <a:off x="62023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0</a:t>
            </a:r>
          </a:p>
        </p:txBody>
      </p:sp>
      <p:sp>
        <p:nvSpPr>
          <p:cNvPr id="22561" name="Text Box 53"/>
          <p:cNvSpPr txBox="1">
            <a:spLocks noChangeArrowheads="1"/>
          </p:cNvSpPr>
          <p:nvPr/>
        </p:nvSpPr>
        <p:spPr bwMode="auto">
          <a:xfrm>
            <a:off x="67706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2562" name="Text Box 54"/>
          <p:cNvSpPr txBox="1">
            <a:spLocks noChangeArrowheads="1"/>
          </p:cNvSpPr>
          <p:nvPr/>
        </p:nvSpPr>
        <p:spPr bwMode="auto">
          <a:xfrm>
            <a:off x="733901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2563" name="Text Box 55"/>
          <p:cNvSpPr txBox="1">
            <a:spLocks noChangeArrowheads="1"/>
          </p:cNvSpPr>
          <p:nvPr/>
        </p:nvSpPr>
        <p:spPr bwMode="auto">
          <a:xfrm>
            <a:off x="790733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2564" name="Text Box 56"/>
          <p:cNvSpPr txBox="1">
            <a:spLocks noChangeArrowheads="1"/>
          </p:cNvSpPr>
          <p:nvPr/>
        </p:nvSpPr>
        <p:spPr bwMode="auto">
          <a:xfrm>
            <a:off x="84756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2565" name="Text Box 57"/>
          <p:cNvSpPr txBox="1">
            <a:spLocks noChangeArrowheads="1"/>
          </p:cNvSpPr>
          <p:nvPr/>
        </p:nvSpPr>
        <p:spPr bwMode="auto">
          <a:xfrm>
            <a:off x="90439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2566" name="Text Box 58"/>
          <p:cNvSpPr txBox="1">
            <a:spLocks noChangeArrowheads="1"/>
          </p:cNvSpPr>
          <p:nvPr/>
        </p:nvSpPr>
        <p:spPr bwMode="auto">
          <a:xfrm>
            <a:off x="9540876" y="4984751"/>
            <a:ext cx="28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22567" name="Text Box 59"/>
          <p:cNvSpPr txBox="1">
            <a:spLocks noChangeArrowheads="1"/>
          </p:cNvSpPr>
          <p:nvPr/>
        </p:nvSpPr>
        <p:spPr bwMode="auto">
          <a:xfrm>
            <a:off x="55626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2568" name="Text Box 60"/>
          <p:cNvSpPr txBox="1">
            <a:spLocks noChangeArrowheads="1"/>
          </p:cNvSpPr>
          <p:nvPr/>
        </p:nvSpPr>
        <p:spPr bwMode="auto">
          <a:xfrm>
            <a:off x="49942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2569" name="Text Box 61"/>
          <p:cNvSpPr txBox="1">
            <a:spLocks noChangeArrowheads="1"/>
          </p:cNvSpPr>
          <p:nvPr/>
        </p:nvSpPr>
        <p:spPr bwMode="auto">
          <a:xfrm>
            <a:off x="442595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2570" name="Text Box 62"/>
          <p:cNvSpPr txBox="1">
            <a:spLocks noChangeArrowheads="1"/>
          </p:cNvSpPr>
          <p:nvPr/>
        </p:nvSpPr>
        <p:spPr bwMode="auto">
          <a:xfrm>
            <a:off x="385762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2571" name="Text Box 63"/>
          <p:cNvSpPr txBox="1">
            <a:spLocks noChangeArrowheads="1"/>
          </p:cNvSpPr>
          <p:nvPr/>
        </p:nvSpPr>
        <p:spPr bwMode="auto">
          <a:xfrm>
            <a:off x="32893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2572" name="Text Box 64"/>
          <p:cNvSpPr txBox="1">
            <a:spLocks noChangeArrowheads="1"/>
          </p:cNvSpPr>
          <p:nvPr/>
        </p:nvSpPr>
        <p:spPr bwMode="auto">
          <a:xfrm>
            <a:off x="27209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22573" name="Line 65"/>
          <p:cNvSpPr>
            <a:spLocks noChangeShapeType="1"/>
          </p:cNvSpPr>
          <p:nvPr/>
        </p:nvSpPr>
        <p:spPr bwMode="auto">
          <a:xfrm flipV="1">
            <a:off x="6353175" y="2097089"/>
            <a:ext cx="0" cy="2820987"/>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2574" name="Text Box 66"/>
          <p:cNvSpPr txBox="1">
            <a:spLocks noChangeArrowheads="1"/>
          </p:cNvSpPr>
          <p:nvPr/>
        </p:nvSpPr>
        <p:spPr bwMode="auto">
          <a:xfrm>
            <a:off x="6397625" y="2017714"/>
            <a:ext cx="177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i="1">
                <a:solidFill>
                  <a:srgbClr val="009999"/>
                </a:solidFill>
              </a:rPr>
              <a:t>Mean Value</a:t>
            </a:r>
          </a:p>
        </p:txBody>
      </p:sp>
      <p:sp>
        <p:nvSpPr>
          <p:cNvPr id="22575" name="Title 1"/>
          <p:cNvSpPr>
            <a:spLocks noGrp="1"/>
          </p:cNvSpPr>
          <p:nvPr>
            <p:ph type="title"/>
          </p:nvPr>
        </p:nvSpPr>
        <p:spPr/>
        <p:txBody>
          <a:bodyPr/>
          <a:lstStyle/>
          <a:p>
            <a:pPr eaLnBrk="1" hangingPunct="1"/>
            <a:r>
              <a:rPr lang="en-US" altLang="en-US" smtClean="0"/>
              <a:t>Normal Distribution </a:t>
            </a:r>
            <a:r>
              <a:rPr lang="en-US" altLang="en-US" sz="2400"/>
              <a:t>			Distribution</a:t>
            </a:r>
            <a:endParaRPr lang="en-US" altLang="en-US" smtClean="0"/>
          </a:p>
        </p:txBody>
      </p:sp>
      <p:sp>
        <p:nvSpPr>
          <p:cNvPr id="22576" name="Rectangle 2"/>
          <p:cNvSpPr>
            <a:spLocks noChangeArrowheads="1"/>
          </p:cNvSpPr>
          <p:nvPr/>
        </p:nvSpPr>
        <p:spPr bwMode="auto">
          <a:xfrm>
            <a:off x="1651000" y="901700"/>
            <a:ext cx="4338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fontAlgn="base" hangingPunct="1">
              <a:spcBef>
                <a:spcPct val="0"/>
              </a:spcBef>
              <a:spcAft>
                <a:spcPct val="0"/>
              </a:spcAft>
            </a:pPr>
            <a:r>
              <a:rPr lang="en-US" altLang="en-US" sz="2400">
                <a:solidFill>
                  <a:srgbClr val="0000FF"/>
                </a:solidFill>
              </a:rPr>
              <a:t>Does the curve decrease on both sides away from the mean?</a:t>
            </a:r>
          </a:p>
        </p:txBody>
      </p:sp>
      <p:sp>
        <p:nvSpPr>
          <p:cNvPr id="7" name="Freeform 6"/>
          <p:cNvSpPr/>
          <p:nvPr/>
        </p:nvSpPr>
        <p:spPr>
          <a:xfrm>
            <a:off x="2514601" y="2619376"/>
            <a:ext cx="3813175" cy="2181225"/>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7" name="Freeform 56"/>
          <p:cNvSpPr/>
          <p:nvPr/>
        </p:nvSpPr>
        <p:spPr>
          <a:xfrm flipH="1">
            <a:off x="6307138" y="2619376"/>
            <a:ext cx="3903662" cy="2181225"/>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4747895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6"/>
          <p:cNvSpPr>
            <a:spLocks noChangeShapeType="1"/>
          </p:cNvSpPr>
          <p:nvPr/>
        </p:nvSpPr>
        <p:spPr bwMode="auto">
          <a:xfrm>
            <a:off x="2967038" y="495935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3555" name="Line 7"/>
          <p:cNvSpPr>
            <a:spLocks noChangeShapeType="1"/>
          </p:cNvSpPr>
          <p:nvPr/>
        </p:nvSpPr>
        <p:spPr bwMode="auto">
          <a:xfrm>
            <a:off x="6376988" y="4887914"/>
            <a:ext cx="0" cy="1412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3556" name="Oval 22"/>
          <p:cNvSpPr>
            <a:spLocks noChangeArrowheads="1"/>
          </p:cNvSpPr>
          <p:nvPr/>
        </p:nvSpPr>
        <p:spPr bwMode="auto">
          <a:xfrm>
            <a:off x="6307138"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57" name="Oval 23"/>
          <p:cNvSpPr>
            <a:spLocks noChangeArrowheads="1"/>
          </p:cNvSpPr>
          <p:nvPr/>
        </p:nvSpPr>
        <p:spPr bwMode="auto">
          <a:xfrm>
            <a:off x="6307138" y="270033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58" name="Oval 24"/>
          <p:cNvSpPr>
            <a:spLocks noChangeArrowheads="1"/>
          </p:cNvSpPr>
          <p:nvPr/>
        </p:nvSpPr>
        <p:spPr bwMode="auto">
          <a:xfrm>
            <a:off x="7442200"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59" name="Oval 25"/>
          <p:cNvSpPr>
            <a:spLocks noChangeArrowheads="1"/>
          </p:cNvSpPr>
          <p:nvPr/>
        </p:nvSpPr>
        <p:spPr bwMode="auto">
          <a:xfrm>
            <a:off x="5738813"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0" name="Oval 26"/>
          <p:cNvSpPr>
            <a:spLocks noChangeArrowheads="1"/>
          </p:cNvSpPr>
          <p:nvPr/>
        </p:nvSpPr>
        <p:spPr bwMode="auto">
          <a:xfrm>
            <a:off x="801052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1" name="Oval 27"/>
          <p:cNvSpPr>
            <a:spLocks noChangeArrowheads="1"/>
          </p:cNvSpPr>
          <p:nvPr/>
        </p:nvSpPr>
        <p:spPr bwMode="auto">
          <a:xfrm>
            <a:off x="6873875"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2" name="Oval 28"/>
          <p:cNvSpPr>
            <a:spLocks noChangeArrowheads="1"/>
          </p:cNvSpPr>
          <p:nvPr/>
        </p:nvSpPr>
        <p:spPr bwMode="auto">
          <a:xfrm>
            <a:off x="7442200" y="45323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3" name="Oval 29"/>
          <p:cNvSpPr>
            <a:spLocks noChangeArrowheads="1"/>
          </p:cNvSpPr>
          <p:nvPr/>
        </p:nvSpPr>
        <p:spPr bwMode="auto">
          <a:xfrm>
            <a:off x="6873875"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4" name="Oval 30"/>
          <p:cNvSpPr>
            <a:spLocks noChangeArrowheads="1"/>
          </p:cNvSpPr>
          <p:nvPr/>
        </p:nvSpPr>
        <p:spPr bwMode="auto">
          <a:xfrm>
            <a:off x="7442200" y="4176714"/>
            <a:ext cx="71438"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5" name="Oval 31"/>
          <p:cNvSpPr>
            <a:spLocks noChangeArrowheads="1"/>
          </p:cNvSpPr>
          <p:nvPr/>
        </p:nvSpPr>
        <p:spPr bwMode="auto">
          <a:xfrm>
            <a:off x="4602164" y="4532314"/>
            <a:ext cx="71437"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6" name="Oval 32"/>
          <p:cNvSpPr>
            <a:spLocks noChangeArrowheads="1"/>
          </p:cNvSpPr>
          <p:nvPr/>
        </p:nvSpPr>
        <p:spPr bwMode="auto">
          <a:xfrm>
            <a:off x="5738813"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7" name="Oval 33"/>
          <p:cNvSpPr>
            <a:spLocks noChangeArrowheads="1"/>
          </p:cNvSpPr>
          <p:nvPr/>
        </p:nvSpPr>
        <p:spPr bwMode="auto">
          <a:xfrm>
            <a:off x="6307138"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8" name="Oval 34"/>
          <p:cNvSpPr>
            <a:spLocks noChangeArrowheads="1"/>
          </p:cNvSpPr>
          <p:nvPr/>
        </p:nvSpPr>
        <p:spPr bwMode="auto">
          <a:xfrm>
            <a:off x="6307138"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69" name="Oval 35"/>
          <p:cNvSpPr>
            <a:spLocks noChangeArrowheads="1"/>
          </p:cNvSpPr>
          <p:nvPr/>
        </p:nvSpPr>
        <p:spPr bwMode="auto">
          <a:xfrm>
            <a:off x="6307138" y="34671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0" name="Oval 36"/>
          <p:cNvSpPr>
            <a:spLocks noChangeArrowheads="1"/>
          </p:cNvSpPr>
          <p:nvPr/>
        </p:nvSpPr>
        <p:spPr bwMode="auto">
          <a:xfrm>
            <a:off x="6307138" y="3111500"/>
            <a:ext cx="69850"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1" name="Oval 37"/>
          <p:cNvSpPr>
            <a:spLocks noChangeArrowheads="1"/>
          </p:cNvSpPr>
          <p:nvPr/>
        </p:nvSpPr>
        <p:spPr bwMode="auto">
          <a:xfrm>
            <a:off x="6873875" y="3822700"/>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2" name="Oval 38"/>
          <p:cNvSpPr>
            <a:spLocks noChangeArrowheads="1"/>
          </p:cNvSpPr>
          <p:nvPr/>
        </p:nvSpPr>
        <p:spPr bwMode="auto">
          <a:xfrm>
            <a:off x="6873875" y="3467100"/>
            <a:ext cx="71438"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3" name="Oval 39"/>
          <p:cNvSpPr>
            <a:spLocks noChangeArrowheads="1"/>
          </p:cNvSpPr>
          <p:nvPr/>
        </p:nvSpPr>
        <p:spPr bwMode="auto">
          <a:xfrm>
            <a:off x="6873875" y="305593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4" name="Oval 40"/>
          <p:cNvSpPr>
            <a:spLocks noChangeArrowheads="1"/>
          </p:cNvSpPr>
          <p:nvPr/>
        </p:nvSpPr>
        <p:spPr bwMode="auto">
          <a:xfrm>
            <a:off x="8010525" y="4192588"/>
            <a:ext cx="71438"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5" name="Oval 41"/>
          <p:cNvSpPr>
            <a:spLocks noChangeArrowheads="1"/>
          </p:cNvSpPr>
          <p:nvPr/>
        </p:nvSpPr>
        <p:spPr bwMode="auto">
          <a:xfrm>
            <a:off x="5738813" y="3822700"/>
            <a:ext cx="69850" cy="6985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6" name="Oval 42"/>
          <p:cNvSpPr>
            <a:spLocks noChangeArrowheads="1"/>
          </p:cNvSpPr>
          <p:nvPr/>
        </p:nvSpPr>
        <p:spPr bwMode="auto">
          <a:xfrm>
            <a:off x="5241925" y="45323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7" name="Oval 43"/>
          <p:cNvSpPr>
            <a:spLocks noChangeArrowheads="1"/>
          </p:cNvSpPr>
          <p:nvPr/>
        </p:nvSpPr>
        <p:spPr bwMode="auto">
          <a:xfrm>
            <a:off x="5241925" y="4176714"/>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8" name="Oval 44"/>
          <p:cNvSpPr>
            <a:spLocks noChangeArrowheads="1"/>
          </p:cNvSpPr>
          <p:nvPr/>
        </p:nvSpPr>
        <p:spPr bwMode="auto">
          <a:xfrm>
            <a:off x="4033839" y="4546600"/>
            <a:ext cx="71437" cy="7143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79" name="Oval 45"/>
          <p:cNvSpPr>
            <a:spLocks noChangeArrowheads="1"/>
          </p:cNvSpPr>
          <p:nvPr/>
        </p:nvSpPr>
        <p:spPr bwMode="auto">
          <a:xfrm>
            <a:off x="5738813" y="3481389"/>
            <a:ext cx="69850" cy="7143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3580" name="Text Box 48"/>
          <p:cNvSpPr txBox="1">
            <a:spLocks noChangeArrowheads="1"/>
          </p:cNvSpPr>
          <p:nvPr/>
        </p:nvSpPr>
        <p:spPr bwMode="auto">
          <a:xfrm rot="-5400000">
            <a:off x="1157288" y="3673476"/>
            <a:ext cx="2309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Frequency</a:t>
            </a:r>
          </a:p>
        </p:txBody>
      </p:sp>
      <p:sp>
        <p:nvSpPr>
          <p:cNvPr id="23581" name="Text Box 49"/>
          <p:cNvSpPr txBox="1">
            <a:spLocks noChangeArrowheads="1"/>
          </p:cNvSpPr>
          <p:nvPr/>
        </p:nvSpPr>
        <p:spPr bwMode="auto">
          <a:xfrm>
            <a:off x="2970214" y="5467351"/>
            <a:ext cx="677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i="1">
                <a:solidFill>
                  <a:srgbClr val="000000"/>
                </a:solidFill>
              </a:rPr>
              <a:t>Data Elements</a:t>
            </a:r>
          </a:p>
        </p:txBody>
      </p:sp>
      <p:sp>
        <p:nvSpPr>
          <p:cNvPr id="23582" name="Text Box 50"/>
          <p:cNvSpPr txBox="1">
            <a:spLocks noChangeArrowheads="1"/>
          </p:cNvSpPr>
          <p:nvPr/>
        </p:nvSpPr>
        <p:spPr bwMode="auto">
          <a:xfrm>
            <a:off x="2332039" y="2101850"/>
            <a:ext cx="766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en-US" altLang="en-US" sz="3200">
              <a:solidFill>
                <a:srgbClr val="000000"/>
              </a:solidFill>
            </a:endParaRPr>
          </a:p>
        </p:txBody>
      </p:sp>
      <p:sp>
        <p:nvSpPr>
          <p:cNvPr id="23583" name="Line 51"/>
          <p:cNvSpPr>
            <a:spLocks noChangeShapeType="1"/>
          </p:cNvSpPr>
          <p:nvPr/>
        </p:nvSpPr>
        <p:spPr bwMode="auto">
          <a:xfrm>
            <a:off x="2933700" y="4914900"/>
            <a:ext cx="68199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3584" name="Text Box 52"/>
          <p:cNvSpPr txBox="1">
            <a:spLocks noChangeArrowheads="1"/>
          </p:cNvSpPr>
          <p:nvPr/>
        </p:nvSpPr>
        <p:spPr bwMode="auto">
          <a:xfrm>
            <a:off x="62023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0</a:t>
            </a:r>
          </a:p>
        </p:txBody>
      </p:sp>
      <p:sp>
        <p:nvSpPr>
          <p:cNvPr id="23585" name="Text Box 53"/>
          <p:cNvSpPr txBox="1">
            <a:spLocks noChangeArrowheads="1"/>
          </p:cNvSpPr>
          <p:nvPr/>
        </p:nvSpPr>
        <p:spPr bwMode="auto">
          <a:xfrm>
            <a:off x="67706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3586" name="Text Box 54"/>
          <p:cNvSpPr txBox="1">
            <a:spLocks noChangeArrowheads="1"/>
          </p:cNvSpPr>
          <p:nvPr/>
        </p:nvSpPr>
        <p:spPr bwMode="auto">
          <a:xfrm>
            <a:off x="733901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3587" name="Text Box 55"/>
          <p:cNvSpPr txBox="1">
            <a:spLocks noChangeArrowheads="1"/>
          </p:cNvSpPr>
          <p:nvPr/>
        </p:nvSpPr>
        <p:spPr bwMode="auto">
          <a:xfrm>
            <a:off x="790733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3588" name="Text Box 56"/>
          <p:cNvSpPr txBox="1">
            <a:spLocks noChangeArrowheads="1"/>
          </p:cNvSpPr>
          <p:nvPr/>
        </p:nvSpPr>
        <p:spPr bwMode="auto">
          <a:xfrm>
            <a:off x="8475663"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3589" name="Text Box 57"/>
          <p:cNvSpPr txBox="1">
            <a:spLocks noChangeArrowheads="1"/>
          </p:cNvSpPr>
          <p:nvPr/>
        </p:nvSpPr>
        <p:spPr bwMode="auto">
          <a:xfrm>
            <a:off x="9043988" y="4984751"/>
            <a:ext cx="28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3590" name="Text Box 58"/>
          <p:cNvSpPr txBox="1">
            <a:spLocks noChangeArrowheads="1"/>
          </p:cNvSpPr>
          <p:nvPr/>
        </p:nvSpPr>
        <p:spPr bwMode="auto">
          <a:xfrm>
            <a:off x="9540876" y="4984751"/>
            <a:ext cx="28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23591" name="Text Box 59"/>
          <p:cNvSpPr txBox="1">
            <a:spLocks noChangeArrowheads="1"/>
          </p:cNvSpPr>
          <p:nvPr/>
        </p:nvSpPr>
        <p:spPr bwMode="auto">
          <a:xfrm>
            <a:off x="55626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-1</a:t>
            </a:r>
          </a:p>
        </p:txBody>
      </p:sp>
      <p:sp>
        <p:nvSpPr>
          <p:cNvPr id="23592" name="Text Box 60"/>
          <p:cNvSpPr txBox="1">
            <a:spLocks noChangeArrowheads="1"/>
          </p:cNvSpPr>
          <p:nvPr/>
        </p:nvSpPr>
        <p:spPr bwMode="auto">
          <a:xfrm>
            <a:off x="49942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-2</a:t>
            </a:r>
          </a:p>
        </p:txBody>
      </p:sp>
      <p:sp>
        <p:nvSpPr>
          <p:cNvPr id="23593" name="Text Box 61"/>
          <p:cNvSpPr txBox="1">
            <a:spLocks noChangeArrowheads="1"/>
          </p:cNvSpPr>
          <p:nvPr/>
        </p:nvSpPr>
        <p:spPr bwMode="auto">
          <a:xfrm>
            <a:off x="442595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-3</a:t>
            </a:r>
          </a:p>
        </p:txBody>
      </p:sp>
      <p:sp>
        <p:nvSpPr>
          <p:cNvPr id="23594" name="Text Box 62"/>
          <p:cNvSpPr txBox="1">
            <a:spLocks noChangeArrowheads="1"/>
          </p:cNvSpPr>
          <p:nvPr/>
        </p:nvSpPr>
        <p:spPr bwMode="auto">
          <a:xfrm>
            <a:off x="385762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-4</a:t>
            </a:r>
          </a:p>
        </p:txBody>
      </p:sp>
      <p:sp>
        <p:nvSpPr>
          <p:cNvPr id="23595" name="Text Box 63"/>
          <p:cNvSpPr txBox="1">
            <a:spLocks noChangeArrowheads="1"/>
          </p:cNvSpPr>
          <p:nvPr/>
        </p:nvSpPr>
        <p:spPr bwMode="auto">
          <a:xfrm>
            <a:off x="3289300"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-5</a:t>
            </a:r>
          </a:p>
        </p:txBody>
      </p:sp>
      <p:sp>
        <p:nvSpPr>
          <p:cNvPr id="23596" name="Text Box 64"/>
          <p:cNvSpPr txBox="1">
            <a:spLocks noChangeArrowheads="1"/>
          </p:cNvSpPr>
          <p:nvPr/>
        </p:nvSpPr>
        <p:spPr bwMode="auto">
          <a:xfrm>
            <a:off x="2720975" y="4984751"/>
            <a:ext cx="427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a:solidFill>
                  <a:srgbClr val="000000"/>
                </a:solidFill>
              </a:rPr>
              <a:t>-6</a:t>
            </a:r>
          </a:p>
        </p:txBody>
      </p:sp>
      <p:sp>
        <p:nvSpPr>
          <p:cNvPr id="23597" name="Line 65"/>
          <p:cNvSpPr>
            <a:spLocks noChangeShapeType="1"/>
          </p:cNvSpPr>
          <p:nvPr/>
        </p:nvSpPr>
        <p:spPr bwMode="auto">
          <a:xfrm flipV="1">
            <a:off x="6353175" y="2097089"/>
            <a:ext cx="0" cy="2820987"/>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23598" name="Text Box 66"/>
          <p:cNvSpPr txBox="1">
            <a:spLocks noChangeArrowheads="1"/>
          </p:cNvSpPr>
          <p:nvPr/>
        </p:nvSpPr>
        <p:spPr bwMode="auto">
          <a:xfrm>
            <a:off x="6397625" y="2017714"/>
            <a:ext cx="177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000" b="1" i="1">
                <a:solidFill>
                  <a:srgbClr val="009999"/>
                </a:solidFill>
              </a:rPr>
              <a:t>Mean Value</a:t>
            </a:r>
          </a:p>
        </p:txBody>
      </p:sp>
      <p:sp>
        <p:nvSpPr>
          <p:cNvPr id="23599" name="Title 1"/>
          <p:cNvSpPr>
            <a:spLocks noGrp="1"/>
          </p:cNvSpPr>
          <p:nvPr>
            <p:ph type="title"/>
          </p:nvPr>
        </p:nvSpPr>
        <p:spPr/>
        <p:txBody>
          <a:bodyPr/>
          <a:lstStyle/>
          <a:p>
            <a:pPr eaLnBrk="1" hangingPunct="1"/>
            <a:r>
              <a:rPr lang="en-US" altLang="en-US" smtClean="0"/>
              <a:t>Normal Distribution </a:t>
            </a:r>
            <a:r>
              <a:rPr lang="en-US" altLang="en-US" sz="2400"/>
              <a:t>			Distribution</a:t>
            </a:r>
            <a:endParaRPr lang="en-US" altLang="en-US" smtClean="0"/>
          </a:p>
        </p:txBody>
      </p:sp>
      <p:sp>
        <p:nvSpPr>
          <p:cNvPr id="23600" name="Rectangle 2"/>
          <p:cNvSpPr>
            <a:spLocks noChangeArrowheads="1"/>
          </p:cNvSpPr>
          <p:nvPr/>
        </p:nvSpPr>
        <p:spPr bwMode="auto">
          <a:xfrm>
            <a:off x="1651000" y="901701"/>
            <a:ext cx="4338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fontAlgn="base" hangingPunct="1">
              <a:spcBef>
                <a:spcPct val="0"/>
              </a:spcBef>
              <a:spcAft>
                <a:spcPct val="0"/>
              </a:spcAft>
            </a:pPr>
            <a:r>
              <a:rPr lang="en-US" altLang="en-US" sz="2400">
                <a:solidFill>
                  <a:srgbClr val="0000FF"/>
                </a:solidFill>
              </a:rPr>
              <a:t>Is the curve symmetric about the mean?</a:t>
            </a:r>
          </a:p>
        </p:txBody>
      </p:sp>
      <p:sp>
        <p:nvSpPr>
          <p:cNvPr id="7" name="Freeform 6"/>
          <p:cNvSpPr/>
          <p:nvPr/>
        </p:nvSpPr>
        <p:spPr>
          <a:xfrm>
            <a:off x="2511426" y="2619376"/>
            <a:ext cx="3813175" cy="2181225"/>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7" name="Freeform 56"/>
          <p:cNvSpPr/>
          <p:nvPr/>
        </p:nvSpPr>
        <p:spPr>
          <a:xfrm>
            <a:off x="2474914" y="2619376"/>
            <a:ext cx="3849687" cy="2181225"/>
          </a:xfrm>
          <a:custGeom>
            <a:avLst/>
            <a:gdLst>
              <a:gd name="connsiteX0" fmla="*/ 0 w 3524435"/>
              <a:gd name="connsiteY0" fmla="*/ 2130640 h 2130640"/>
              <a:gd name="connsiteX1" fmla="*/ 461639 w 3524435"/>
              <a:gd name="connsiteY1" fmla="*/ 2104007 h 2130640"/>
              <a:gd name="connsiteX2" fmla="*/ 825624 w 3524435"/>
              <a:gd name="connsiteY2" fmla="*/ 2050741 h 2130640"/>
              <a:gd name="connsiteX3" fmla="*/ 1154098 w 3524435"/>
              <a:gd name="connsiteY3" fmla="*/ 1935332 h 2130640"/>
              <a:gd name="connsiteX4" fmla="*/ 1615736 w 3524435"/>
              <a:gd name="connsiteY4" fmla="*/ 1722268 h 2130640"/>
              <a:gd name="connsiteX5" fmla="*/ 2130641 w 3524435"/>
              <a:gd name="connsiteY5" fmla="*/ 1367161 h 2130640"/>
              <a:gd name="connsiteX6" fmla="*/ 2627791 w 3524435"/>
              <a:gd name="connsiteY6" fmla="*/ 870011 h 2130640"/>
              <a:gd name="connsiteX7" fmla="*/ 3053919 w 3524435"/>
              <a:gd name="connsiteY7" fmla="*/ 363984 h 2130640"/>
              <a:gd name="connsiteX8" fmla="*/ 3302494 w 3524435"/>
              <a:gd name="connsiteY8" fmla="*/ 79899 h 2130640"/>
              <a:gd name="connsiteX9" fmla="*/ 3524435 w 3524435"/>
              <a:gd name="connsiteY9" fmla="*/ 0 h 2130640"/>
              <a:gd name="connsiteX10" fmla="*/ 3524435 w 3524435"/>
              <a:gd name="connsiteY10" fmla="*/ 0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435" h="2130640">
                <a:moveTo>
                  <a:pt x="0" y="2130640"/>
                </a:moveTo>
                <a:cubicBezTo>
                  <a:pt x="162017" y="2123981"/>
                  <a:pt x="324035" y="2117323"/>
                  <a:pt x="461639" y="2104007"/>
                </a:cubicBezTo>
                <a:cubicBezTo>
                  <a:pt x="599243" y="2090690"/>
                  <a:pt x="710214" y="2078853"/>
                  <a:pt x="825624" y="2050741"/>
                </a:cubicBezTo>
                <a:cubicBezTo>
                  <a:pt x="941034" y="2022628"/>
                  <a:pt x="1022413" y="1990077"/>
                  <a:pt x="1154098" y="1935332"/>
                </a:cubicBezTo>
                <a:cubicBezTo>
                  <a:pt x="1285783" y="1880587"/>
                  <a:pt x="1452979" y="1816963"/>
                  <a:pt x="1615736" y="1722268"/>
                </a:cubicBezTo>
                <a:cubicBezTo>
                  <a:pt x="1778493" y="1627573"/>
                  <a:pt x="1961965" y="1509204"/>
                  <a:pt x="2130641" y="1367161"/>
                </a:cubicBezTo>
                <a:cubicBezTo>
                  <a:pt x="2299317" y="1225118"/>
                  <a:pt x="2473911" y="1037207"/>
                  <a:pt x="2627791" y="870011"/>
                </a:cubicBezTo>
                <a:cubicBezTo>
                  <a:pt x="2781671" y="702815"/>
                  <a:pt x="2941469" y="495669"/>
                  <a:pt x="3053919" y="363984"/>
                </a:cubicBezTo>
                <a:cubicBezTo>
                  <a:pt x="3166369" y="232299"/>
                  <a:pt x="3224075" y="140563"/>
                  <a:pt x="3302494" y="79899"/>
                </a:cubicBezTo>
                <a:cubicBezTo>
                  <a:pt x="3380913" y="19235"/>
                  <a:pt x="3524435" y="0"/>
                  <a:pt x="3524435" y="0"/>
                </a:cubicBezTo>
                <a:lnTo>
                  <a:pt x="3524435"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194731399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xit" presetSubtype="10" repeatCount="400" fill="hold" nodeType="clickEffect">
                                  <p:stCondLst>
                                    <p:cond delay="0"/>
                                  </p:stCondLst>
                                  <p:childTnLst>
                                    <p:anim calcmode="lin" valueType="num">
                                      <p:cBhvr>
                                        <p:cTn id="6" dur="5000"/>
                                        <p:tgtEl>
                                          <p:spTgt spid="7"/>
                                        </p:tgtEl>
                                        <p:attrNameLst>
                                          <p:attrName>ppt_h</p:attrName>
                                        </p:attrNameLst>
                                      </p:cBhvr>
                                      <p:tavLst>
                                        <p:tav tm="0">
                                          <p:val>
                                            <p:strVal val="ppt_h"/>
                                          </p:val>
                                        </p:tav>
                                        <p:tav tm="100000">
                                          <p:val>
                                            <p:strVal val="ppt_h"/>
                                          </p:val>
                                        </p:tav>
                                      </p:tavLst>
                                    </p:anim>
                                    <p:anim calcmode="lin" valueType="num">
                                      <p:cBhvr>
                                        <p:cTn id="7" dur="5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7"/>
                                        </p:tgtEl>
                                        <p:attrNameLst>
                                          <p:attrName>style.visibility</p:attrName>
                                        </p:attrNameLst>
                                      </p:cBhvr>
                                      <p:to>
                                        <p:strVal val="hidden"/>
                                      </p:to>
                                    </p:set>
                                  </p:childTnLst>
                                </p:cTn>
                              </p:par>
                              <p:par>
                                <p:cTn id="9" presetID="63" presetClass="path" presetSubtype="0" accel="50000" decel="50000" fill="hold" nodeType="withEffect">
                                  <p:stCondLst>
                                    <p:cond delay="0"/>
                                  </p:stCondLst>
                                  <p:childTnLst>
                                    <p:animMotion origin="layout" path="M -3.33333E-6 3.19223E-6 L 0.42709 0.00347 " pathEditMode="relative" rAng="0" ptsTypes="AA">
                                      <p:cBhvr>
                                        <p:cTn id="10" dur="2000" fill="hold"/>
                                        <p:tgtEl>
                                          <p:spTgt spid="7"/>
                                        </p:tgtEl>
                                        <p:attrNameLst>
                                          <p:attrName>ppt_x</p:attrName>
                                          <p:attrName>ppt_y</p:attrName>
                                        </p:attrNameLst>
                                      </p:cBhvr>
                                      <p:rCtr x="21354"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TotalTime>
  <Words>1606</Words>
  <Application>Microsoft Office PowerPoint</Application>
  <PresentationFormat>Widescreen</PresentationFormat>
  <Paragraphs>253</Paragraphs>
  <Slides>24</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Calibri Light</vt:lpstr>
      <vt:lpstr>Office Theme</vt:lpstr>
      <vt:lpstr>1_Custom Design</vt:lpstr>
      <vt:lpstr>1_PowerPointTemplateAE_2009_1217_NEW NEW Template</vt:lpstr>
      <vt:lpstr>Probability and Statistics</vt:lpstr>
      <vt:lpstr>Statistics Review/ Excel: Objectives </vt:lpstr>
      <vt:lpstr>Review: In your notebook</vt:lpstr>
      <vt:lpstr>Probability Distribution </vt:lpstr>
      <vt:lpstr>Normal Distribution   Distribution</vt:lpstr>
      <vt:lpstr>Normal Distribution   Distribution</vt:lpstr>
      <vt:lpstr>Normal Distribution    Distribution</vt:lpstr>
      <vt:lpstr>Normal Distribution    Distribution</vt:lpstr>
      <vt:lpstr>Normal Distribution    Distribution</vt:lpstr>
      <vt:lpstr>What if the data is not symmetric?</vt:lpstr>
      <vt:lpstr>What if the data is not symmetric?</vt:lpstr>
      <vt:lpstr>Back to Excel… Functions</vt:lpstr>
      <vt:lpstr>Making a Histogram: Loading the Analysis Toolpak</vt:lpstr>
      <vt:lpstr>Frequency Chart and Histogram</vt:lpstr>
      <vt:lpstr>Frequency Chart and Histogram</vt:lpstr>
      <vt:lpstr>Frequency Chart and Histogram</vt:lpstr>
      <vt:lpstr>Frequency Chart and Histogram</vt:lpstr>
      <vt:lpstr>Frequency Chart and Histogram</vt:lpstr>
      <vt:lpstr>Selecting Input Range</vt:lpstr>
      <vt:lpstr>Selecting Bin Range</vt:lpstr>
      <vt:lpstr>Chart Output</vt:lpstr>
      <vt:lpstr>Frequency Chart and Histogram</vt:lpstr>
      <vt:lpstr>Correct Data Labels</vt:lpstr>
      <vt:lpstr>Excel Worksheet</vt:lpstr>
    </vt:vector>
  </TitlesOfParts>
  <Company>Salem-Keizer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Statistics</dc:title>
  <dc:creator>Greg Smith</dc:creator>
  <cp:lastModifiedBy>Greg Smith</cp:lastModifiedBy>
  <cp:revision>5</cp:revision>
  <dcterms:created xsi:type="dcterms:W3CDTF">2015-12-11T15:08:37Z</dcterms:created>
  <dcterms:modified xsi:type="dcterms:W3CDTF">2016-12-12T19:08:42Z</dcterms:modified>
</cp:coreProperties>
</file>