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sldIdLst>
    <p:sldId id="256" r:id="rId5"/>
    <p:sldId id="259" r:id="rId6"/>
    <p:sldId id="260" r:id="rId7"/>
    <p:sldId id="258" r:id="rId8"/>
    <p:sldId id="263" r:id="rId9"/>
    <p:sldId id="264" r:id="rId10"/>
    <p:sldId id="257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6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DEBE-AF67-48F8-9C79-375176B65E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6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7829-440E-4199-8CCB-B7C7C2DD1C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385D9-56B7-43E0-A1F8-31CDAB4040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49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4541-80DA-4DBF-9116-E51DC414C6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0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BA25C-027E-45C9-BA22-BEFB6432F2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9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A336-4226-45B7-BB7B-2DF75DDB87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93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3433-66CC-4527-B768-E4689A28A2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08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9577D-B152-4D2D-A9C7-2D780F9962A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3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D6AF-1A3B-4782-A479-520B6474CD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61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75F2B-155C-4F38-827B-3F32A63F0B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3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1C33-D28F-4C9C-A510-1924D93F3D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479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51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10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02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11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49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71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481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0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922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58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88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B841-B535-42D8-94BA-EC3425528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0921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CEF5-D071-4B38-A371-6FEBBF791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6843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6B33-81B9-41D7-9700-B05CCE254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356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9C053-1FFC-46D7-BC75-5762459D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5705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AE39-7B7F-493E-AB4F-DED3469B3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1241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5154C-0876-442E-9B4C-7206571B2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98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50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B592-1AC8-49CF-97B7-CF5CBF0E8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5946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B3C3-D0B1-4772-B22A-BFDBA82E9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85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7385-8458-4A5A-8012-6259D74C0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536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D4C9-B8E5-4E07-8472-37E35C894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7329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9372-B0B5-40DF-89D3-FF1A034C3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95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4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A11D9-2FB9-41A5-9D19-FC1B63E5D27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A239-87E7-4104-AAAC-53BEDE0B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951A94-86F8-4BCD-8E4D-6CA0BFB6FA1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964C-88DB-4E2A-A8F9-5287ACF874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3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9B98AF-8760-4BD3-B445-FD9856DCE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hortle.ccsu.edu/java5/Notes/chap50/ch50_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Java 2/13/2020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Inheritance Review</a:t>
            </a:r>
          </a:p>
        </p:txBody>
      </p:sp>
    </p:spTree>
    <p:extLst>
      <p:ext uri="{BB962C8B-B14F-4D97-AF65-F5344CB8AC3E}">
        <p14:creationId xmlns:p14="http://schemas.microsoft.com/office/powerpoint/2010/main" val="180836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how constructors are called when using inheritance</a:t>
            </a:r>
          </a:p>
          <a:p>
            <a:r>
              <a:rPr lang="en-US" sz="3600" dirty="0"/>
              <a:t>Be able to understand how to create classes that use inheritance.</a:t>
            </a:r>
          </a:p>
          <a:p>
            <a:r>
              <a:rPr lang="en-US" sz="3600" dirty="0"/>
              <a:t>Be able to dry run programs that involve inheritance.</a:t>
            </a:r>
          </a:p>
        </p:txBody>
      </p:sp>
    </p:spTree>
    <p:extLst>
      <p:ext uri="{BB962C8B-B14F-4D97-AF65-F5344CB8AC3E}">
        <p14:creationId xmlns:p14="http://schemas.microsoft.com/office/powerpoint/2010/main" val="42286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Dry run a program as a class</a:t>
            </a:r>
          </a:p>
          <a:p>
            <a:r>
              <a:rPr lang="en-US" sz="3600" dirty="0"/>
              <a:t>Notes on Inheritance constructors</a:t>
            </a:r>
          </a:p>
          <a:p>
            <a:r>
              <a:rPr lang="en-US" sz="3600" dirty="0"/>
              <a:t>A couple of sample </a:t>
            </a:r>
            <a:r>
              <a:rPr lang="en-US" sz="3600" dirty="0" err="1"/>
              <a:t>Mult</a:t>
            </a:r>
            <a:r>
              <a:rPr lang="en-US" sz="3600" dirty="0"/>
              <a:t> Choice problems</a:t>
            </a:r>
          </a:p>
          <a:p>
            <a:r>
              <a:rPr lang="en-US" sz="3600" dirty="0"/>
              <a:t>Take notes on an inheritance unit</a:t>
            </a:r>
          </a:p>
          <a:p>
            <a:r>
              <a:rPr lang="en-US" sz="3600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239556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0" y="76200"/>
            <a:ext cx="45720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public</a:t>
            </a:r>
            <a:r>
              <a:rPr lang="en-US" altLang="en-US" sz="1600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class</a:t>
            </a:r>
            <a:r>
              <a:rPr lang="en-US" altLang="en-US" sz="1600">
                <a:solidFill>
                  <a:srgbClr val="000000"/>
                </a:solidFill>
              </a:rPr>
              <a:t> Messages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       public</a:t>
            </a:r>
            <a:r>
              <a:rPr lang="en-US" altLang="en-US" sz="1600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static</a:t>
            </a:r>
            <a:r>
              <a:rPr lang="en-US" altLang="en-US" sz="1600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void</a:t>
            </a:r>
            <a:r>
              <a:rPr lang="en-US" altLang="en-US" sz="1600">
                <a:solidFill>
                  <a:srgbClr val="000000"/>
                </a:solidFill>
              </a:rPr>
              <a:t> main(String[] args)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{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Thought parked = </a:t>
            </a:r>
            <a:r>
              <a:rPr lang="en-US" altLang="en-US" sz="1600" b="1">
                <a:solidFill>
                  <a:srgbClr val="000000"/>
                </a:solidFill>
              </a:rPr>
              <a:t>new</a:t>
            </a:r>
            <a:r>
              <a:rPr lang="en-US" altLang="en-US" sz="1600">
                <a:solidFill>
                  <a:srgbClr val="000000"/>
                </a:solidFill>
              </a:rPr>
              <a:t> Thought();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Advice dates = </a:t>
            </a:r>
            <a:r>
              <a:rPr lang="en-US" altLang="en-US" sz="1600" b="1">
                <a:solidFill>
                  <a:srgbClr val="000000"/>
                </a:solidFill>
              </a:rPr>
              <a:t>new</a:t>
            </a:r>
            <a:r>
              <a:rPr lang="en-US" altLang="en-US" sz="1600">
                <a:solidFill>
                  <a:srgbClr val="000000"/>
                </a:solidFill>
              </a:rPr>
              <a:t> Advice();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parked.message();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dates.message();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466348" y="1833562"/>
            <a:ext cx="5562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B050"/>
                </a:solidFill>
              </a:rPr>
              <a:t>public</a:t>
            </a:r>
            <a:r>
              <a:rPr lang="en-US" altLang="en-US" sz="1600">
                <a:solidFill>
                  <a:srgbClr val="00B050"/>
                </a:solidFill>
              </a:rPr>
              <a:t> </a:t>
            </a:r>
            <a:r>
              <a:rPr lang="en-US" altLang="en-US" sz="1600" b="1">
                <a:solidFill>
                  <a:srgbClr val="00B050"/>
                </a:solidFill>
              </a:rPr>
              <a:t>class</a:t>
            </a:r>
            <a:r>
              <a:rPr lang="en-US" altLang="en-US" sz="1600">
                <a:solidFill>
                  <a:srgbClr val="00B050"/>
                </a:solidFill>
              </a:rPr>
              <a:t> Thought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{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B050"/>
                </a:solidFill>
              </a:rPr>
              <a:t>public</a:t>
            </a:r>
            <a:r>
              <a:rPr lang="en-US" altLang="en-US" sz="1600">
                <a:solidFill>
                  <a:srgbClr val="00B050"/>
                </a:solidFill>
              </a:rPr>
              <a:t> </a:t>
            </a:r>
            <a:r>
              <a:rPr lang="en-US" altLang="en-US" sz="1600" b="1">
                <a:solidFill>
                  <a:srgbClr val="00B050"/>
                </a:solidFill>
              </a:rPr>
              <a:t>void</a:t>
            </a:r>
            <a:r>
              <a:rPr lang="en-US" altLang="en-US" sz="1600">
                <a:solidFill>
                  <a:srgbClr val="00B050"/>
                </a:solidFill>
              </a:rPr>
              <a:t> message()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{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System.</a:t>
            </a:r>
            <a:r>
              <a:rPr lang="en-US" altLang="en-US" sz="1600" i="1">
                <a:solidFill>
                  <a:srgbClr val="00B050"/>
                </a:solidFill>
              </a:rPr>
              <a:t>out</a:t>
            </a:r>
            <a:r>
              <a:rPr lang="en-US" altLang="en-US" sz="1600">
                <a:solidFill>
                  <a:srgbClr val="00B050"/>
                </a:solidFill>
              </a:rPr>
              <a:t>.print("I feel like I'm diagonally parked in ");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System.</a:t>
            </a:r>
            <a:r>
              <a:rPr lang="en-US" altLang="en-US" sz="1600" i="1">
                <a:solidFill>
                  <a:srgbClr val="00B050"/>
                </a:solidFill>
              </a:rPr>
              <a:t>out</a:t>
            </a:r>
            <a:r>
              <a:rPr lang="en-US" altLang="en-US" sz="1600">
                <a:solidFill>
                  <a:srgbClr val="00B050"/>
                </a:solidFill>
              </a:rPr>
              <a:t>.println("a parallel universe.");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52337" y="4124323"/>
            <a:ext cx="73152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70C0"/>
                </a:solidFill>
              </a:rPr>
              <a:t>public</a:t>
            </a:r>
            <a:r>
              <a:rPr lang="en-US" altLang="en-US" sz="1600" dirty="0">
                <a:solidFill>
                  <a:srgbClr val="0070C0"/>
                </a:solidFill>
              </a:rPr>
              <a:t> </a:t>
            </a:r>
            <a:r>
              <a:rPr lang="en-US" altLang="en-US" sz="1600" b="1" dirty="0">
                <a:solidFill>
                  <a:srgbClr val="0070C0"/>
                </a:solidFill>
              </a:rPr>
              <a:t>class</a:t>
            </a:r>
            <a:r>
              <a:rPr lang="en-US" altLang="en-US" sz="1600" dirty="0">
                <a:solidFill>
                  <a:srgbClr val="0070C0"/>
                </a:solidFill>
              </a:rPr>
              <a:t> Advice </a:t>
            </a:r>
            <a:r>
              <a:rPr lang="en-US" altLang="en-US" sz="1600" b="1" dirty="0">
                <a:solidFill>
                  <a:srgbClr val="0070C0"/>
                </a:solidFill>
              </a:rPr>
              <a:t>extends</a:t>
            </a:r>
            <a:r>
              <a:rPr lang="en-US" altLang="en-US" sz="1600" dirty="0">
                <a:solidFill>
                  <a:srgbClr val="0070C0"/>
                </a:solidFill>
              </a:rPr>
              <a:t> Thought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{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70C0"/>
                </a:solidFill>
              </a:rPr>
              <a:t>public</a:t>
            </a:r>
            <a:r>
              <a:rPr lang="en-US" altLang="en-US" sz="1600" dirty="0">
                <a:solidFill>
                  <a:srgbClr val="0070C0"/>
                </a:solidFill>
              </a:rPr>
              <a:t> </a:t>
            </a:r>
            <a:r>
              <a:rPr lang="en-US" altLang="en-US" sz="1600" b="1" dirty="0">
                <a:solidFill>
                  <a:srgbClr val="0070C0"/>
                </a:solidFill>
              </a:rPr>
              <a:t>void</a:t>
            </a:r>
            <a:r>
              <a:rPr lang="en-US" altLang="en-US" sz="1600" dirty="0">
                <a:solidFill>
                  <a:srgbClr val="0070C0"/>
                </a:solidFill>
              </a:rPr>
              <a:t> message()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{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70C0"/>
                </a:solidFill>
              </a:rPr>
              <a:t>System.</a:t>
            </a:r>
            <a:r>
              <a:rPr lang="en-US" altLang="en-US" sz="1600" i="1" dirty="0" err="1">
                <a:solidFill>
                  <a:srgbClr val="0070C0"/>
                </a:solidFill>
              </a:rPr>
              <a:t>out</a:t>
            </a:r>
            <a:r>
              <a:rPr lang="en-US" altLang="en-US" sz="1600" dirty="0" err="1">
                <a:solidFill>
                  <a:srgbClr val="0070C0"/>
                </a:solidFill>
              </a:rPr>
              <a:t>.print</a:t>
            </a:r>
            <a:r>
              <a:rPr lang="en-US" altLang="en-US" sz="1600" dirty="0">
                <a:solidFill>
                  <a:srgbClr val="0070C0"/>
                </a:solidFill>
              </a:rPr>
              <a:t>("Warning: Dates in calendar are closer ");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70C0"/>
                </a:solidFill>
              </a:rPr>
              <a:t>System.</a:t>
            </a:r>
            <a:r>
              <a:rPr lang="en-US" altLang="en-US" sz="1600" i="1" dirty="0" err="1">
                <a:solidFill>
                  <a:srgbClr val="0070C0"/>
                </a:solidFill>
              </a:rPr>
              <a:t>out</a:t>
            </a:r>
            <a:r>
              <a:rPr lang="en-US" altLang="en-US" sz="1600" dirty="0" err="1">
                <a:solidFill>
                  <a:srgbClr val="0070C0"/>
                </a:solidFill>
              </a:rPr>
              <a:t>.println</a:t>
            </a:r>
            <a:r>
              <a:rPr lang="en-US" altLang="en-US" sz="1600" dirty="0">
                <a:solidFill>
                  <a:srgbClr val="0070C0"/>
                </a:solidFill>
              </a:rPr>
              <a:t>("than they appear.");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solidFill>
                  <a:srgbClr val="0070C0"/>
                </a:solidFill>
              </a:rPr>
              <a:t>super</a:t>
            </a:r>
            <a:r>
              <a:rPr lang="en-US" altLang="en-US" sz="1600" dirty="0" err="1">
                <a:solidFill>
                  <a:srgbClr val="0070C0"/>
                </a:solidFill>
              </a:rPr>
              <a:t>.message</a:t>
            </a:r>
            <a:r>
              <a:rPr lang="en-US" altLang="en-US" sz="1600" dirty="0">
                <a:solidFill>
                  <a:srgbClr val="0070C0"/>
                </a:solidFill>
              </a:rPr>
              <a:t>();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7086600" y="304801"/>
            <a:ext cx="14287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Dry Run</a:t>
            </a:r>
          </a:p>
        </p:txBody>
      </p:sp>
    </p:spTree>
    <p:extLst>
      <p:ext uri="{BB962C8B-B14F-4D97-AF65-F5344CB8AC3E}">
        <p14:creationId xmlns:p14="http://schemas.microsoft.com/office/powerpoint/2010/main" val="302511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 Construction: The flow of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99" y="1401675"/>
            <a:ext cx="10515600" cy="5256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Client class calls new() to start construction</a:t>
            </a:r>
          </a:p>
          <a:p>
            <a:pPr marL="457200" lvl="1" indent="0">
              <a:buNone/>
            </a:pPr>
            <a:r>
              <a:rPr lang="en-US" b="1" dirty="0" err="1"/>
              <a:t>MyClass</a:t>
            </a:r>
            <a:r>
              <a:rPr lang="en-US" b="1" dirty="0"/>
              <a:t> x = new </a:t>
            </a:r>
            <a:r>
              <a:rPr lang="en-US" b="1" dirty="0" err="1"/>
              <a:t>MyClass</a:t>
            </a:r>
            <a:r>
              <a:rPr lang="en-US" b="1" dirty="0"/>
              <a:t>(stuff);</a:t>
            </a:r>
          </a:p>
          <a:p>
            <a:pPr marL="0" indent="0">
              <a:buNone/>
            </a:pPr>
            <a:r>
              <a:rPr lang="en-US" dirty="0"/>
              <a:t>2) Object class determines which constructor to use based on the arguments of  new </a:t>
            </a:r>
            <a:r>
              <a:rPr lang="en-US" dirty="0" err="1"/>
              <a:t>MyClass</a:t>
            </a:r>
            <a:r>
              <a:rPr lang="en-US" dirty="0"/>
              <a:t>(</a:t>
            </a:r>
            <a:r>
              <a:rPr lang="en-US" b="1" u="sng" dirty="0"/>
              <a:t>stuff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public </a:t>
            </a:r>
            <a:r>
              <a:rPr lang="en-US" dirty="0" err="1"/>
              <a:t>MyClass</a:t>
            </a:r>
            <a:r>
              <a:rPr lang="en-US" dirty="0"/>
              <a:t>(</a:t>
            </a:r>
            <a:r>
              <a:rPr lang="en-US" b="1" u="sng" dirty="0"/>
              <a:t>String</a:t>
            </a:r>
            <a:r>
              <a:rPr lang="en-US" dirty="0"/>
              <a:t> </a:t>
            </a:r>
            <a:r>
              <a:rPr lang="en-US" dirty="0" err="1"/>
              <a:t>newStuff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{}</a:t>
            </a:r>
          </a:p>
          <a:p>
            <a:pPr marL="0" indent="0">
              <a:buNone/>
            </a:pPr>
            <a:r>
              <a:rPr lang="en-US" dirty="0"/>
              <a:t>3) If there is</a:t>
            </a:r>
            <a:r>
              <a:rPr lang="en-US" b="1" dirty="0"/>
              <a:t> super() </a:t>
            </a:r>
            <a:r>
              <a:rPr lang="en-US" dirty="0"/>
              <a:t>call in the constructor then the </a:t>
            </a:r>
            <a:r>
              <a:rPr lang="en-US" b="1" dirty="0"/>
              <a:t>parent’s matching constructor.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4) If there is no </a:t>
            </a:r>
            <a:r>
              <a:rPr lang="en-US" b="1" dirty="0"/>
              <a:t>super() </a:t>
            </a:r>
            <a:r>
              <a:rPr lang="en-US" dirty="0"/>
              <a:t>call it implicitly </a:t>
            </a:r>
            <a:r>
              <a:rPr lang="en-US" b="1" dirty="0"/>
              <a:t>calls</a:t>
            </a:r>
            <a:r>
              <a:rPr lang="en-US" dirty="0"/>
              <a:t> the </a:t>
            </a:r>
            <a:r>
              <a:rPr lang="en-US" b="1" dirty="0"/>
              <a:t>parent default (no arguments) </a:t>
            </a:r>
            <a:r>
              <a:rPr lang="en-US" dirty="0"/>
              <a:t>constructor</a:t>
            </a:r>
          </a:p>
          <a:p>
            <a:pPr marL="0" indent="0">
              <a:buNone/>
            </a:pPr>
            <a:r>
              <a:rPr lang="en-US" dirty="0"/>
              <a:t>5) It completes the </a:t>
            </a:r>
            <a:r>
              <a:rPr lang="en-US" dirty="0" err="1"/>
              <a:t>MyClass</a:t>
            </a:r>
            <a:r>
              <a:rPr lang="en-US" dirty="0"/>
              <a:t> constructor</a:t>
            </a:r>
          </a:p>
        </p:txBody>
      </p:sp>
    </p:spTree>
    <p:extLst>
      <p:ext uri="{BB962C8B-B14F-4D97-AF65-F5344CB8AC3E}">
        <p14:creationId xmlns:p14="http://schemas.microsoft.com/office/powerpoint/2010/main" val="13288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>
          <a:xfrm>
            <a:off x="130233" y="7758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200" dirty="0"/>
              <a:t>public class </a:t>
            </a:r>
            <a:r>
              <a:rPr lang="en-US" altLang="en-US" sz="1200" dirty="0" err="1"/>
              <a:t>ColorBox</a:t>
            </a:r>
            <a:endParaRPr lang="en-US" altLang="en-US" sz="1200" dirty="0"/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</a:t>
            </a:r>
            <a:r>
              <a:rPr lang="en-US" altLang="en-US" sz="1200" dirty="0" err="1"/>
              <a:t>ColorBox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("black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 </a:t>
            </a:r>
          </a:p>
          <a:p>
            <a:pPr marL="0" indent="0">
              <a:buNone/>
            </a:pPr>
            <a:r>
              <a:rPr lang="en-US" altLang="en-US" sz="1200" dirty="0"/>
              <a:t>  public void </a:t>
            </a:r>
            <a:r>
              <a:rPr lang="en-US" altLang="en-US" sz="1200" dirty="0" err="1"/>
              <a:t>showColor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("red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 </a:t>
            </a:r>
          </a:p>
          <a:p>
            <a:pPr marL="0" indent="0">
              <a:buNone/>
            </a:pPr>
            <a:r>
              <a:rPr lang="en-US" altLang="en-US" sz="1200" dirty="0"/>
              <a:t>public class </a:t>
            </a:r>
            <a:r>
              <a:rPr lang="en-US" altLang="en-US" sz="1200" dirty="0" err="1"/>
              <a:t>BlueGreenBox</a:t>
            </a:r>
            <a:r>
              <a:rPr lang="en-US" altLang="en-US" sz="1200" dirty="0"/>
              <a:t> extends </a:t>
            </a:r>
            <a:r>
              <a:rPr lang="en-US" altLang="en-US" sz="1200" dirty="0" err="1"/>
              <a:t>ColorBox</a:t>
            </a:r>
            <a:endParaRPr lang="en-US" altLang="en-US" sz="1200" dirty="0"/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</a:t>
            </a:r>
            <a:r>
              <a:rPr lang="en-US" altLang="en-US" sz="1200" dirty="0" err="1"/>
              <a:t>BlueGreenBox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("blue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 </a:t>
            </a:r>
          </a:p>
          <a:p>
            <a:pPr marL="0" indent="0">
              <a:buNone/>
            </a:pPr>
            <a:r>
              <a:rPr lang="en-US" altLang="en-US" sz="1200" dirty="0"/>
              <a:t>  public void </a:t>
            </a:r>
            <a:r>
              <a:rPr lang="en-US" altLang="en-US" sz="1200" dirty="0" err="1"/>
              <a:t>showColor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super.showColor</a:t>
            </a:r>
            <a:r>
              <a:rPr lang="en-US" altLang="en-US" sz="1200" dirty="0"/>
              <a:t>();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("green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endParaRPr lang="en-US" altLang="en-US" sz="700" dirty="0"/>
          </a:p>
        </p:txBody>
      </p:sp>
      <p:sp>
        <p:nvSpPr>
          <p:cNvPr id="26627" name="Content Placeholder 4"/>
          <p:cNvSpPr>
            <a:spLocks noGrp="1"/>
          </p:cNvSpPr>
          <p:nvPr>
            <p:ph sz="half" idx="2"/>
          </p:nvPr>
        </p:nvSpPr>
        <p:spPr>
          <a:xfrm>
            <a:off x="4871258" y="789710"/>
            <a:ext cx="6525491" cy="5257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statements occur in a client method: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ColorBox</a:t>
            </a: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box = new </a:t>
            </a:r>
            <a:r>
              <a:rPr lang="en-US" altLang="en-US" sz="18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BlueGreenBox</a:t>
            </a: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();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box.showColor</a:t>
            </a: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();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printed when these two lines are executed?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A.	black red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B.	blue green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C.	blue red green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D.	blue black red green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E.	black blue red green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0649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113607" y="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200" dirty="0"/>
              <a:t>public class Location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Location(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xCoord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yCoord</a:t>
            </a:r>
            <a:r>
              <a:rPr lang="en-US" altLang="en-US" sz="1200" dirty="0"/>
              <a:t>)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public class Color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Color(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redVal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greenVal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blueVal</a:t>
            </a:r>
            <a:r>
              <a:rPr lang="en-US" altLang="en-US" sz="1200" dirty="0"/>
              <a:t>)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public class Widget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private Location </a:t>
            </a:r>
            <a:r>
              <a:rPr lang="en-US" altLang="en-US" sz="1200" dirty="0" err="1"/>
              <a:t>myLoc</a:t>
            </a:r>
            <a:r>
              <a:rPr lang="en-US" altLang="en-US" sz="1200" dirty="0"/>
              <a:t>;</a:t>
            </a:r>
          </a:p>
          <a:p>
            <a:pPr marL="0" indent="0">
              <a:buNone/>
            </a:pPr>
            <a:r>
              <a:rPr lang="en-US" altLang="en-US" sz="1200" dirty="0"/>
              <a:t>  public Widget(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x,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y)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 </a:t>
            </a:r>
            <a:r>
              <a:rPr lang="en-US" altLang="en-US" sz="1200" dirty="0" err="1"/>
              <a:t>myLoc</a:t>
            </a:r>
            <a:r>
              <a:rPr lang="en-US" altLang="en-US" sz="1200" dirty="0"/>
              <a:t> = new Location(x, y);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public class Thingy extends Widget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private Color </a:t>
            </a:r>
            <a:r>
              <a:rPr lang="en-US" altLang="en-US" sz="1200" dirty="0" err="1"/>
              <a:t>myColor</a:t>
            </a:r>
            <a:r>
              <a:rPr lang="en-US" altLang="en-US" sz="1200" dirty="0"/>
              <a:t>;</a:t>
            </a:r>
          </a:p>
          <a:p>
            <a:pPr marL="0" indent="0">
              <a:buNone/>
            </a:pPr>
            <a:r>
              <a:rPr lang="en-US" altLang="en-US" sz="1200" dirty="0"/>
              <a:t>  public Thingy(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x,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y, Color col)</a:t>
            </a:r>
          </a:p>
          <a:p>
            <a:pPr marL="0" indent="0">
              <a:buNone/>
            </a:pPr>
            <a:r>
              <a:rPr lang="en-US" altLang="en-US" sz="1200" dirty="0"/>
              <a:t>  </a:t>
            </a:r>
            <a:r>
              <a:rPr lang="es-MX" altLang="en-US" sz="1200" dirty="0"/>
              <a:t>{</a:t>
            </a:r>
            <a:endParaRPr lang="en-US" altLang="en-US" sz="1200" dirty="0"/>
          </a:p>
          <a:p>
            <a:pPr marL="0" indent="0">
              <a:buNone/>
            </a:pPr>
            <a:r>
              <a:rPr lang="es-MX" altLang="en-US" sz="1200" dirty="0"/>
              <a:t>    </a:t>
            </a:r>
            <a:r>
              <a:rPr lang="es-MX" altLang="en-US" sz="1200" dirty="0" err="1"/>
              <a:t>super</a:t>
            </a:r>
            <a:r>
              <a:rPr lang="es-MX" altLang="en-US" sz="1200" dirty="0"/>
              <a:t>(x, y);</a:t>
            </a:r>
            <a:endParaRPr lang="en-US" altLang="en-US" sz="1200" dirty="0"/>
          </a:p>
          <a:p>
            <a:pPr marL="0" indent="0">
              <a:buNone/>
            </a:pPr>
            <a:r>
              <a:rPr lang="es-MX" altLang="en-US" sz="1200" dirty="0"/>
              <a:t>    </a:t>
            </a:r>
            <a:r>
              <a:rPr lang="es-MX" altLang="en-US" sz="1200" dirty="0" err="1"/>
              <a:t>myColor</a:t>
            </a:r>
            <a:r>
              <a:rPr lang="es-MX" altLang="en-US" sz="1200" dirty="0"/>
              <a:t> = col;</a:t>
            </a:r>
            <a:endParaRPr lang="en-US" altLang="en-US" sz="1200" dirty="0"/>
          </a:p>
          <a:p>
            <a:pPr marL="0" indent="0">
              <a:buNone/>
            </a:pPr>
            <a:r>
              <a:rPr lang="es-MX" altLang="en-US" sz="1200" dirty="0"/>
              <a:t>  </a:t>
            </a: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endParaRPr lang="en-US" altLang="en-US" sz="1200" dirty="0"/>
          </a:p>
        </p:txBody>
      </p:sp>
      <p:sp>
        <p:nvSpPr>
          <p:cNvPr id="25603" name="Content Placeholder 4"/>
          <p:cNvSpPr>
            <a:spLocks noGrp="1"/>
          </p:cNvSpPr>
          <p:nvPr>
            <p:ph sz="half" idx="2"/>
          </p:nvPr>
        </p:nvSpPr>
        <p:spPr>
          <a:xfrm>
            <a:off x="4796444" y="864524"/>
            <a:ext cx="6833062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dirty="0"/>
              <a:t>Assume that the following statement appears in a client program.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Widget </a:t>
            </a:r>
            <a:r>
              <a:rPr lang="en-US" altLang="en-US" sz="1800" dirty="0" err="1"/>
              <a:t>widg</a:t>
            </a:r>
            <a:r>
              <a:rPr lang="en-US" altLang="en-US" sz="1800" dirty="0"/>
              <a:t> = new Thingy(100, 100, new Color(100, 100, 100));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Which of the following best describes the order on which the constructors will </a:t>
            </a:r>
            <a:r>
              <a:rPr lang="en-US" altLang="en-US" sz="1800" u="sng" dirty="0"/>
              <a:t>complete</a:t>
            </a:r>
            <a:r>
              <a:rPr lang="en-US" altLang="en-US" sz="1800" dirty="0"/>
              <a:t> execution?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A. Color, Location, Widget, Thingy</a:t>
            </a:r>
          </a:p>
          <a:p>
            <a:pPr marL="0" indent="0">
              <a:buNone/>
            </a:pPr>
            <a:r>
              <a:rPr lang="en-US" altLang="en-US" sz="1800" dirty="0"/>
              <a:t>B. Widget, Thingy, Location, Color</a:t>
            </a:r>
          </a:p>
          <a:p>
            <a:pPr marL="0" indent="0">
              <a:buNone/>
            </a:pPr>
            <a:r>
              <a:rPr lang="en-US" altLang="en-US" sz="1800" dirty="0"/>
              <a:t>C. Color, Widget, Location, Thingy</a:t>
            </a:r>
          </a:p>
          <a:p>
            <a:pPr marL="0" indent="0">
              <a:buNone/>
            </a:pPr>
            <a:r>
              <a:rPr lang="en-US" altLang="en-US" sz="1800" dirty="0"/>
              <a:t>D. Thingy, Color, Widget, Location</a:t>
            </a:r>
          </a:p>
          <a:p>
            <a:pPr marL="0" indent="0">
              <a:buNone/>
            </a:pPr>
            <a:r>
              <a:rPr lang="en-US" altLang="en-US" sz="1800" dirty="0"/>
              <a:t>E. Color, Thingy, Location, Widget</a:t>
            </a:r>
          </a:p>
          <a:p>
            <a:pPr marL="0" indent="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9545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http://chortle.ccsu.edu/java5/Notes/chap50/ch50_1.html</a:t>
            </a:r>
            <a:endParaRPr lang="en-US" sz="3200" dirty="0"/>
          </a:p>
          <a:p>
            <a:r>
              <a:rPr lang="en-US" sz="3200" dirty="0"/>
              <a:t>In your notes include….</a:t>
            </a:r>
          </a:p>
          <a:p>
            <a:pPr lvl="1"/>
            <a:r>
              <a:rPr lang="en-US" sz="2800" b="1" dirty="0"/>
              <a:t>Questions: You have on the content</a:t>
            </a:r>
          </a:p>
          <a:p>
            <a:pPr lvl="1"/>
            <a:r>
              <a:rPr lang="en-US" sz="2800" b="1" dirty="0"/>
              <a:t>Ideas:</a:t>
            </a:r>
            <a:r>
              <a:rPr lang="en-US" sz="2800" dirty="0"/>
              <a:t> At least one idea from each page of the notes</a:t>
            </a:r>
          </a:p>
          <a:p>
            <a:pPr lvl="1"/>
            <a:r>
              <a:rPr lang="en-US" sz="2800" b="1" dirty="0"/>
              <a:t>Examples:</a:t>
            </a:r>
            <a:r>
              <a:rPr lang="en-US" sz="2800" dirty="0"/>
              <a:t> Fill in notes, answer questions before looking at the answer. Put examples in your notes to help with material that is not clear.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59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85" y="0"/>
            <a:ext cx="10515600" cy="1325563"/>
          </a:xfrm>
        </p:spPr>
        <p:txBody>
          <a:bodyPr/>
          <a:lstStyle/>
          <a:p>
            <a:r>
              <a:rPr lang="en-US" dirty="0"/>
              <a:t>Card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485" y="1088481"/>
            <a:ext cx="6252410" cy="4244684"/>
          </a:xfrm>
        </p:spPr>
        <p:txBody>
          <a:bodyPr>
            <a:noAutofit/>
          </a:bodyPr>
          <a:lstStyle/>
          <a:p>
            <a:r>
              <a:rPr lang="en-US" sz="2000" dirty="0"/>
              <a:t>Create a project with the following classes.</a:t>
            </a:r>
          </a:p>
          <a:p>
            <a:r>
              <a:rPr lang="en-US" sz="2000" dirty="0"/>
              <a:t>Card Class</a:t>
            </a:r>
          </a:p>
          <a:p>
            <a:pPr lvl="1"/>
            <a:r>
              <a:rPr lang="en-US" sz="1600" b="1" dirty="0"/>
              <a:t>Constructor</a:t>
            </a:r>
          </a:p>
          <a:p>
            <a:pPr lvl="1"/>
            <a:r>
              <a:rPr lang="en-US" sz="1600" dirty="0"/>
              <a:t>Instance Variable: </a:t>
            </a:r>
            <a:r>
              <a:rPr lang="en-US" sz="1600" b="1" dirty="0"/>
              <a:t>name</a:t>
            </a:r>
          </a:p>
          <a:p>
            <a:pPr lvl="1"/>
            <a:r>
              <a:rPr lang="en-US" sz="1600" b="1" dirty="0" err="1"/>
              <a:t>getName</a:t>
            </a:r>
            <a:r>
              <a:rPr lang="en-US" sz="1600" dirty="0"/>
              <a:t> method that returns the name</a:t>
            </a:r>
          </a:p>
          <a:p>
            <a:pPr lvl="1"/>
            <a:r>
              <a:rPr lang="en-US" sz="1600" b="1" dirty="0" err="1"/>
              <a:t>setName</a:t>
            </a:r>
            <a:r>
              <a:rPr lang="en-US" sz="1600" dirty="0"/>
              <a:t> method that is sent a String and uses it to set the name of the variable.</a:t>
            </a:r>
          </a:p>
          <a:p>
            <a:pPr lvl="1"/>
            <a:r>
              <a:rPr lang="en-US" sz="1600" b="1" dirty="0"/>
              <a:t>greeting </a:t>
            </a:r>
            <a:r>
              <a:rPr lang="en-US" sz="1600" dirty="0"/>
              <a:t>method that displays : name “gets a card”</a:t>
            </a:r>
          </a:p>
          <a:p>
            <a:r>
              <a:rPr lang="en-US" sz="2000" dirty="0"/>
              <a:t>Holiday Card Class</a:t>
            </a:r>
          </a:p>
          <a:p>
            <a:pPr lvl="1"/>
            <a:r>
              <a:rPr lang="en-US" sz="1600" dirty="0"/>
              <a:t>Constructor</a:t>
            </a:r>
          </a:p>
          <a:p>
            <a:pPr lvl="1"/>
            <a:r>
              <a:rPr lang="en-US" sz="1600" b="1" dirty="0"/>
              <a:t>greeting</a:t>
            </a:r>
            <a:r>
              <a:rPr lang="en-US" sz="1600" dirty="0"/>
              <a:t> method that displays.</a:t>
            </a:r>
          </a:p>
          <a:p>
            <a:pPr lvl="1"/>
            <a:r>
              <a:rPr lang="en-US" sz="1600" dirty="0"/>
              <a:t>“Dear “ name</a:t>
            </a:r>
          </a:p>
          <a:p>
            <a:pPr lvl="1"/>
            <a:r>
              <a:rPr lang="en-US" sz="1600" dirty="0"/>
              <a:t>Seasons Greetings!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66023" y="2714208"/>
            <a:ext cx="5033210" cy="4035509"/>
          </a:xfrm>
        </p:spPr>
        <p:txBody>
          <a:bodyPr>
            <a:noAutofit/>
          </a:bodyPr>
          <a:lstStyle/>
          <a:p>
            <a:r>
              <a:rPr lang="en-US" sz="1600" dirty="0"/>
              <a:t>Birthday Card Class</a:t>
            </a:r>
          </a:p>
          <a:p>
            <a:pPr lvl="1"/>
            <a:r>
              <a:rPr lang="en-US" sz="1400" b="1" dirty="0"/>
              <a:t>Age</a:t>
            </a:r>
            <a:r>
              <a:rPr lang="en-US" sz="1400" dirty="0"/>
              <a:t> instance variable</a:t>
            </a:r>
          </a:p>
          <a:p>
            <a:pPr lvl="1"/>
            <a:r>
              <a:rPr lang="en-US" sz="1400" b="1" dirty="0"/>
              <a:t>Constructor</a:t>
            </a:r>
          </a:p>
          <a:p>
            <a:pPr lvl="1"/>
            <a:r>
              <a:rPr lang="en-US" sz="1400" b="1" dirty="0"/>
              <a:t>greeting</a:t>
            </a:r>
            <a:r>
              <a:rPr lang="en-US" sz="1400" dirty="0"/>
              <a:t> method that displays</a:t>
            </a:r>
          </a:p>
          <a:p>
            <a:pPr lvl="1"/>
            <a:r>
              <a:rPr lang="en-US" sz="1400" i="1" dirty="0"/>
              <a:t>Dear name</a:t>
            </a:r>
          </a:p>
          <a:p>
            <a:pPr lvl="1"/>
            <a:r>
              <a:rPr lang="en-US" sz="1400" i="1" dirty="0"/>
              <a:t>Happy age Birthday!!</a:t>
            </a:r>
          </a:p>
          <a:p>
            <a:r>
              <a:rPr lang="en-US" sz="1600" dirty="0"/>
              <a:t>Valentines Class</a:t>
            </a:r>
          </a:p>
          <a:p>
            <a:pPr lvl="1"/>
            <a:r>
              <a:rPr lang="en-US" sz="1400" dirty="0"/>
              <a:t>Instance variable </a:t>
            </a:r>
            <a:r>
              <a:rPr lang="en-US" sz="1400" b="1" dirty="0"/>
              <a:t>kisses</a:t>
            </a:r>
          </a:p>
          <a:p>
            <a:pPr lvl="1"/>
            <a:r>
              <a:rPr lang="en-US" sz="1400" b="1" dirty="0"/>
              <a:t>Constructor</a:t>
            </a:r>
          </a:p>
          <a:p>
            <a:pPr lvl="1"/>
            <a:r>
              <a:rPr lang="en-US" sz="1400" b="1" dirty="0"/>
              <a:t>greeting</a:t>
            </a:r>
            <a:r>
              <a:rPr lang="en-US" sz="1400" dirty="0"/>
              <a:t> method that displays</a:t>
            </a:r>
          </a:p>
          <a:p>
            <a:pPr lvl="1"/>
            <a:r>
              <a:rPr lang="en-US" sz="1400" dirty="0"/>
              <a:t>Dear Name</a:t>
            </a:r>
          </a:p>
          <a:p>
            <a:pPr lvl="1"/>
            <a:r>
              <a:rPr lang="en-US" sz="1400" dirty="0"/>
              <a:t>Love and Kisses</a:t>
            </a:r>
          </a:p>
          <a:p>
            <a:pPr lvl="2"/>
            <a:r>
              <a:rPr lang="en-US" sz="1200" dirty="0"/>
              <a:t>XXXXXX… (The number of </a:t>
            </a:r>
            <a:r>
              <a:rPr lang="en-US" sz="1200" dirty="0" err="1"/>
              <a:t>Xs</a:t>
            </a:r>
            <a:r>
              <a:rPr lang="en-US" sz="1200" dirty="0"/>
              <a:t> is found in the kisses variable)</a:t>
            </a:r>
          </a:p>
          <a:p>
            <a:r>
              <a:rPr lang="en-US" sz="1600" dirty="0"/>
              <a:t>Driver Class to test each of these</a:t>
            </a:r>
          </a:p>
          <a:p>
            <a:endParaRPr lang="en-US" sz="1600" dirty="0"/>
          </a:p>
        </p:txBody>
      </p:sp>
      <p:pic>
        <p:nvPicPr>
          <p:cNvPr id="4" name="Picture 7" descr="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1053" y="184651"/>
            <a:ext cx="4114800" cy="2770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52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839</Words>
  <Application>Microsoft Office PowerPoint</Application>
  <PresentationFormat>Widescreen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Impact</vt:lpstr>
      <vt:lpstr>Times New Roman</vt:lpstr>
      <vt:lpstr>Office Theme</vt:lpstr>
      <vt:lpstr>1_Default Design</vt:lpstr>
      <vt:lpstr>1_Office Theme</vt:lpstr>
      <vt:lpstr>Default Design</vt:lpstr>
      <vt:lpstr>AP Java 2/13/2020</vt:lpstr>
      <vt:lpstr>Learning Objectives</vt:lpstr>
      <vt:lpstr>Outline for the day</vt:lpstr>
      <vt:lpstr>PowerPoint Presentation</vt:lpstr>
      <vt:lpstr>Under Construction: The flow of constructors</vt:lpstr>
      <vt:lpstr>PowerPoint Presentation</vt:lpstr>
      <vt:lpstr>PowerPoint Presentation</vt:lpstr>
      <vt:lpstr>Inheritance Notes</vt:lpstr>
      <vt:lpstr>Card Project</vt:lpstr>
    </vt:vector>
  </TitlesOfParts>
  <Company>Salem-Keizer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Smith</dc:creator>
  <cp:lastModifiedBy>Greg Smith</cp:lastModifiedBy>
  <cp:revision>10</cp:revision>
  <dcterms:created xsi:type="dcterms:W3CDTF">2016-01-14T14:22:47Z</dcterms:created>
  <dcterms:modified xsi:type="dcterms:W3CDTF">2020-02-13T19:29:43Z</dcterms:modified>
</cp:coreProperties>
</file>