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4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87C14-571F-4581-9C82-7BF4437B576F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45C19-8288-4164-A46A-D2A953C6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Advanced students can also download the program to their physical robot.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BC232C-1316-4BB3-97DA-0C3F998DAFF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http://education.rec.ri.cmu.edu/products/cortex_video_trainer/lesson/index_movement.html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0F533C-8455-4FCA-85AE-C4AFEAFF4A01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078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701675" y="4445000"/>
            <a:ext cx="5607049" cy="363696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351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4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7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8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582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672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 rot="5400000">
            <a:off x="3833018" y="-1623219"/>
            <a:ext cx="4525961" cy="1097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829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317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378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14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351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110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52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6197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095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041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13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8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6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0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0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2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AAB3-1F91-4C2B-B932-656AD570B66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2350-8050-4ECF-B470-D0BEE7571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4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AAB3-1F91-4C2B-B932-656AD570B668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2350-8050-4ECF-B470-D0BEE7571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7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58045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ucation.rec.ri.cmu.edu/products/cortex_video_trainer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ducation.rec.ri.cmu.edu/products/cortex_video_trainer/lesson/index_fundamental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rec.ri.cmu.edu/products/cortex_video_trainer/lesson/index_fundamentals.html" TargetMode="External"/><Relationship Id="rId2" Type="http://schemas.openxmlformats.org/officeDocument/2006/relationships/hyperlink" Target="http://education.rec.ri.cmu.edu/products/cortex_video_train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668464" y="1446213"/>
            <a:ext cx="5051425" cy="2133600"/>
          </a:xfrm>
        </p:spPr>
        <p:txBody>
          <a:bodyPr/>
          <a:lstStyle/>
          <a:p>
            <a:r>
              <a:rPr lang="en-US" altLang="en-US"/>
              <a:t>Getting Started in RobotC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400800" y="571500"/>
            <a:ext cx="3581400" cy="6248400"/>
          </a:xfrm>
        </p:spPr>
        <p:txBody>
          <a:bodyPr/>
          <a:lstStyle/>
          <a:p>
            <a:pPr algn="ctr">
              <a:buFont typeface="Arial" charset="0"/>
              <a:buChar char="•"/>
              <a:defRPr/>
            </a:pPr>
            <a:r>
              <a:rPr lang="en-US" sz="2400" dirty="0"/>
              <a:t>//  Comment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2400" dirty="0"/>
              <a:t>task 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2400" dirty="0"/>
              <a:t>main()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2400" dirty="0"/>
              <a:t>motor[]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2400" dirty="0"/>
              <a:t>{}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2400" dirty="0"/>
              <a:t>wait1Msec()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2400" dirty="0"/>
              <a:t>;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2400" dirty="0"/>
              <a:t>=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2400" dirty="0"/>
              <a:t>Header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2400" dirty="0"/>
              <a:t>Code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2400" dirty="0"/>
              <a:t>Compile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2400" dirty="0"/>
              <a:t>Download</a:t>
            </a:r>
          </a:p>
          <a:p>
            <a:pPr algn="ctr">
              <a:buFont typeface="Arial" charset="0"/>
              <a:buChar char="•"/>
              <a:defRPr/>
            </a:pPr>
            <a:r>
              <a:rPr lang="en-US" sz="2400" dirty="0"/>
              <a:t>Run</a:t>
            </a:r>
          </a:p>
          <a:p>
            <a:pPr marL="0" indent="0">
              <a:buNone/>
              <a:defRPr/>
            </a:pPr>
            <a:endParaRPr lang="en-US" sz="2400" dirty="0"/>
          </a:p>
        </p:txBody>
      </p:sp>
      <p:sp>
        <p:nvSpPr>
          <p:cNvPr id="41988" name="AutoShape 6" descr="Image result for robotc conjunctions &amp;&amp;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98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3048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4" y="3352801"/>
            <a:ext cx="41433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562600" y="304801"/>
            <a:ext cx="1157288" cy="114141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Take out your notes.</a:t>
            </a:r>
          </a:p>
        </p:txBody>
      </p:sp>
    </p:spTree>
    <p:extLst>
      <p:ext uri="{BB962C8B-B14F-4D97-AF65-F5344CB8AC3E}">
        <p14:creationId xmlns:p14="http://schemas.microsoft.com/office/powerpoint/2010/main" val="4148495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Now we can start looking at RobotC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motor[motorName] = motorPower;</a:t>
            </a:r>
          </a:p>
          <a:p>
            <a:r>
              <a:rPr lang="en-US" altLang="en-US"/>
              <a:t>wait1Msec(milliseconds);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37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t="19804" r="52629" b="35951"/>
          <a:stretch>
            <a:fillRect/>
          </a:stretch>
        </p:blipFill>
        <p:spPr bwMode="auto">
          <a:xfrm>
            <a:off x="3048000" y="30163"/>
            <a:ext cx="66294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305800" y="76200"/>
            <a:ext cx="2209800" cy="1524000"/>
          </a:xfrm>
          <a:prstGeom prst="wedgeRoundRectCallout">
            <a:avLst>
              <a:gd name="adj1" fmla="val -138074"/>
              <a:gd name="adj2" fmla="val 27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The Header</a:t>
            </a:r>
          </a:p>
          <a:p>
            <a:pPr algn="ctr" eaLnBrk="1" hangingPunct="1">
              <a:defRPr/>
            </a:pPr>
            <a:r>
              <a:rPr lang="en-US" sz="1600" dirty="0"/>
              <a:t>// In front of the line makes this line a comment</a:t>
            </a:r>
          </a:p>
          <a:p>
            <a:pPr algn="ctr" eaLnBrk="1" hangingPunct="1">
              <a:defRPr/>
            </a:pPr>
            <a:r>
              <a:rPr lang="en-US" sz="1600" dirty="0"/>
              <a:t>/*      */ for multiple line  comments.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708900" y="1763713"/>
            <a:ext cx="2971800" cy="1066800"/>
          </a:xfrm>
          <a:prstGeom prst="wedgeRoundRectCallout">
            <a:avLst>
              <a:gd name="adj1" fmla="val -100451"/>
              <a:gd name="adj2" fmla="val 339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task main()</a:t>
            </a:r>
          </a:p>
          <a:p>
            <a:pPr algn="ctr" eaLnBrk="1" hangingPunct="1">
              <a:defRPr/>
            </a:pPr>
            <a:r>
              <a:rPr lang="en-US" dirty="0"/>
              <a:t>Marks the beginning of the instructions for the Robot.</a:t>
            </a:r>
          </a:p>
          <a:p>
            <a:pPr algn="ctr" eaLnBrk="1" hangingPunct="1">
              <a:defRPr/>
            </a:pPr>
            <a:r>
              <a:rPr lang="en-US" dirty="0" err="1"/>
              <a:t>RobotC</a:t>
            </a:r>
            <a:r>
              <a:rPr lang="en-US" dirty="0"/>
              <a:t> Is </a:t>
            </a:r>
            <a:r>
              <a:rPr lang="en-US" dirty="0" err="1"/>
              <a:t>CaSe</a:t>
            </a:r>
            <a:r>
              <a:rPr lang="en-US" dirty="0"/>
              <a:t> </a:t>
            </a:r>
            <a:r>
              <a:rPr lang="en-US" dirty="0" err="1"/>
              <a:t>SeNsItIvE</a:t>
            </a:r>
            <a:r>
              <a:rPr lang="en-US" dirty="0"/>
              <a:t>!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305800" y="3395663"/>
            <a:ext cx="2260600" cy="3276600"/>
          </a:xfrm>
          <a:prstGeom prst="wedgeRoundRectCallout">
            <a:avLst>
              <a:gd name="adj1" fmla="val -55730"/>
              <a:gd name="adj2" fmla="val -309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motor[</a:t>
            </a:r>
            <a:r>
              <a:rPr lang="en-US" sz="1400" dirty="0" err="1"/>
              <a:t>rightMotor</a:t>
            </a:r>
            <a:r>
              <a:rPr lang="en-US" sz="1400" dirty="0"/>
              <a:t>] = 127;</a:t>
            </a:r>
          </a:p>
          <a:p>
            <a:pPr algn="ctr" eaLnBrk="1" hangingPunct="1">
              <a:defRPr/>
            </a:pPr>
            <a:r>
              <a:rPr lang="en-US" sz="1400" b="1" dirty="0"/>
              <a:t>motor[] </a:t>
            </a:r>
            <a:r>
              <a:rPr lang="en-US" sz="1400" dirty="0"/>
              <a:t>Used to select the motor.</a:t>
            </a:r>
          </a:p>
          <a:p>
            <a:pPr algn="ctr" eaLnBrk="1" hangingPunct="1">
              <a:defRPr/>
            </a:pPr>
            <a:r>
              <a:rPr lang="en-US" sz="1400" b="1" dirty="0" err="1"/>
              <a:t>rightMotor</a:t>
            </a:r>
            <a:r>
              <a:rPr lang="en-US" sz="1400" dirty="0"/>
              <a:t> = This represents the place where the motor is attached.</a:t>
            </a:r>
          </a:p>
          <a:p>
            <a:pPr algn="ctr" eaLnBrk="1" hangingPunct="1">
              <a:defRPr/>
            </a:pPr>
            <a:r>
              <a:rPr lang="en-US" sz="1400" dirty="0"/>
              <a:t>motor[port10] = 127; does the same thing.</a:t>
            </a:r>
          </a:p>
          <a:p>
            <a:pPr algn="ctr" eaLnBrk="1" hangingPunct="1">
              <a:defRPr/>
            </a:pPr>
            <a:r>
              <a:rPr lang="en-US" sz="1400" b="1" dirty="0"/>
              <a:t>= 127;</a:t>
            </a:r>
          </a:p>
          <a:p>
            <a:pPr algn="ctr" eaLnBrk="1" hangingPunct="1">
              <a:defRPr/>
            </a:pPr>
            <a:r>
              <a:rPr lang="en-US" sz="1400" dirty="0"/>
              <a:t>127 = full power</a:t>
            </a:r>
          </a:p>
          <a:p>
            <a:pPr algn="ctr" eaLnBrk="1" hangingPunct="1">
              <a:defRPr/>
            </a:pPr>
            <a:r>
              <a:rPr lang="en-US" sz="1400" dirty="0"/>
              <a:t>-127 = Reverse</a:t>
            </a:r>
          </a:p>
          <a:p>
            <a:pPr algn="ctr" eaLnBrk="1" hangingPunct="1">
              <a:defRPr/>
            </a:pPr>
            <a:r>
              <a:rPr lang="en-US" sz="1400" dirty="0"/>
              <a:t>0 = stop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633538" y="5410200"/>
            <a:ext cx="2786062" cy="1322388"/>
          </a:xfrm>
          <a:prstGeom prst="wedgeRoundRectCallout">
            <a:avLst>
              <a:gd name="adj1" fmla="val 56659"/>
              <a:gd name="adj2" fmla="val -2027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wait1Msec(2000);</a:t>
            </a:r>
          </a:p>
          <a:p>
            <a:pPr algn="ctr" eaLnBrk="1" hangingPunct="1">
              <a:defRPr/>
            </a:pPr>
            <a:r>
              <a:rPr lang="en-US" sz="1600" dirty="0"/>
              <a:t>The robot continues what it was doing for (2000) milliseconds. </a:t>
            </a:r>
          </a:p>
          <a:p>
            <a:pPr algn="ctr" eaLnBrk="1" hangingPunct="1">
              <a:defRPr/>
            </a:pPr>
            <a:r>
              <a:rPr lang="en-US" sz="1600" dirty="0"/>
              <a:t>Two seconds in this case.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233738" y="385764"/>
            <a:ext cx="990600" cy="2427287"/>
          </a:xfrm>
          <a:prstGeom prst="wedgeRoundRectCallout">
            <a:avLst>
              <a:gd name="adj1" fmla="val 69732"/>
              <a:gd name="adj2" fmla="val 588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{}</a:t>
            </a:r>
          </a:p>
          <a:p>
            <a:pPr algn="ctr" eaLnBrk="1" hangingPunct="1">
              <a:defRPr/>
            </a:pPr>
            <a:r>
              <a:rPr lang="en-US" dirty="0"/>
              <a:t>Marks the begin and end of a block of code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557338" y="42864"/>
            <a:ext cx="1566862" cy="445293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Vocabulary</a:t>
            </a:r>
          </a:p>
          <a:p>
            <a:pPr algn="ctr" eaLnBrk="1" hangingPunct="1">
              <a:defRPr/>
            </a:pPr>
            <a:r>
              <a:rPr lang="en-US" sz="1600" dirty="0"/>
              <a:t>//</a:t>
            </a:r>
          </a:p>
          <a:p>
            <a:pPr algn="ctr" eaLnBrk="1" hangingPunct="1">
              <a:defRPr/>
            </a:pPr>
            <a:r>
              <a:rPr lang="en-US" sz="1600" dirty="0"/>
              <a:t>Comment</a:t>
            </a:r>
          </a:p>
          <a:p>
            <a:pPr algn="ctr" eaLnBrk="1" hangingPunct="1">
              <a:defRPr/>
            </a:pPr>
            <a:r>
              <a:rPr lang="en-US" sz="1600" dirty="0"/>
              <a:t>task </a:t>
            </a:r>
          </a:p>
          <a:p>
            <a:pPr algn="ctr" eaLnBrk="1" hangingPunct="1">
              <a:defRPr/>
            </a:pPr>
            <a:r>
              <a:rPr lang="en-US" sz="1600" dirty="0"/>
              <a:t>main()</a:t>
            </a:r>
          </a:p>
          <a:p>
            <a:pPr algn="ctr" eaLnBrk="1" hangingPunct="1">
              <a:defRPr/>
            </a:pPr>
            <a:r>
              <a:rPr lang="en-US" sz="1600" dirty="0"/>
              <a:t>motor[]</a:t>
            </a:r>
          </a:p>
          <a:p>
            <a:pPr algn="ctr" eaLnBrk="1" hangingPunct="1">
              <a:defRPr/>
            </a:pPr>
            <a:r>
              <a:rPr lang="en-US" sz="1600" dirty="0"/>
              <a:t>{}</a:t>
            </a:r>
          </a:p>
          <a:p>
            <a:pPr algn="ctr" eaLnBrk="1" hangingPunct="1">
              <a:defRPr/>
            </a:pPr>
            <a:r>
              <a:rPr lang="en-US" sz="1600" dirty="0"/>
              <a:t>wait1Msec()</a:t>
            </a:r>
          </a:p>
          <a:p>
            <a:pPr algn="ctr" eaLnBrk="1" hangingPunct="1">
              <a:defRPr/>
            </a:pPr>
            <a:r>
              <a:rPr lang="en-US" sz="1600" dirty="0"/>
              <a:t>;</a:t>
            </a:r>
          </a:p>
          <a:p>
            <a:pPr algn="ctr" eaLnBrk="1" hangingPunct="1">
              <a:defRPr/>
            </a:pPr>
            <a:r>
              <a:rPr lang="en-US" sz="1600" dirty="0"/>
              <a:t>=</a:t>
            </a:r>
          </a:p>
          <a:p>
            <a:pPr algn="ctr" eaLnBrk="1" hangingPunct="1">
              <a:defRPr/>
            </a:pPr>
            <a:r>
              <a:rPr lang="en-US" sz="1600" dirty="0"/>
              <a:t>Header</a:t>
            </a:r>
          </a:p>
          <a:p>
            <a:pPr algn="ctr" eaLnBrk="1" hangingPunct="1">
              <a:defRPr/>
            </a:pPr>
            <a:r>
              <a:rPr lang="en-US" sz="1600" dirty="0"/>
              <a:t>Code</a:t>
            </a:r>
          </a:p>
          <a:p>
            <a:pPr algn="ctr" eaLnBrk="1" hangingPunct="1">
              <a:defRPr/>
            </a:pPr>
            <a:r>
              <a:rPr lang="en-US" sz="1600" dirty="0"/>
              <a:t>Compile</a:t>
            </a:r>
          </a:p>
          <a:p>
            <a:pPr algn="ctr" eaLnBrk="1" hangingPunct="1">
              <a:defRPr/>
            </a:pPr>
            <a:r>
              <a:rPr lang="en-US" sz="1600" dirty="0"/>
              <a:t>Download</a:t>
            </a:r>
          </a:p>
          <a:p>
            <a:pPr algn="ctr" eaLnBrk="1" hangingPunct="1">
              <a:defRPr/>
            </a:pPr>
            <a:r>
              <a:rPr lang="en-US" sz="1600" dirty="0"/>
              <a:t>Run</a:t>
            </a:r>
          </a:p>
          <a:p>
            <a:pPr algn="ctr" eaLnBrk="1" hangingPunct="1">
              <a:defRPr/>
            </a:pPr>
            <a:endParaRPr lang="en-US" sz="16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7162800" y="2944814"/>
            <a:ext cx="3517900" cy="338137"/>
          </a:xfrm>
          <a:prstGeom prst="wedgeRoundRectCallout">
            <a:avLst>
              <a:gd name="adj1" fmla="val -48226"/>
              <a:gd name="adj2" fmla="val 741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;  is used to mark the end of a command.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538663" y="233364"/>
            <a:ext cx="2819400" cy="60483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What do you think this code will do?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486400" y="5757863"/>
            <a:ext cx="2743200" cy="1016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Code Break.  Open </a:t>
            </a:r>
            <a:r>
              <a:rPr lang="en-US" dirty="0" err="1"/>
              <a:t>RobotC</a:t>
            </a:r>
            <a:r>
              <a:rPr lang="en-US" dirty="0"/>
              <a:t>, configure the motors and enter the above code.</a:t>
            </a:r>
          </a:p>
        </p:txBody>
      </p:sp>
    </p:spTree>
    <p:extLst>
      <p:ext uri="{BB962C8B-B14F-4D97-AF65-F5344CB8AC3E}">
        <p14:creationId xmlns:p14="http://schemas.microsoft.com/office/powerpoint/2010/main" val="1163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Testing the Program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438760" y="1840423"/>
            <a:ext cx="8229600" cy="4724400"/>
          </a:xfrm>
        </p:spPr>
        <p:txBody>
          <a:bodyPr/>
          <a:lstStyle/>
          <a:p>
            <a:r>
              <a:rPr lang="en-US" altLang="en-US" dirty="0"/>
              <a:t>Compile the program</a:t>
            </a:r>
          </a:p>
          <a:p>
            <a:pPr lvl="1"/>
            <a:r>
              <a:rPr lang="en-US" altLang="en-US" dirty="0"/>
              <a:t>Changes into machine code that the robot understands.</a:t>
            </a:r>
          </a:p>
          <a:p>
            <a:r>
              <a:rPr lang="en-US" altLang="en-US" dirty="0"/>
              <a:t>Download the program</a:t>
            </a:r>
          </a:p>
          <a:p>
            <a:pPr lvl="1"/>
            <a:r>
              <a:rPr lang="en-US" altLang="en-US" dirty="0"/>
              <a:t>Moving the machine language to your Virtual or Physical Robot</a:t>
            </a:r>
          </a:p>
          <a:p>
            <a:r>
              <a:rPr lang="en-US" altLang="en-US" dirty="0"/>
              <a:t>Virtual Robot</a:t>
            </a:r>
          </a:p>
          <a:p>
            <a:pPr lvl="1"/>
            <a:r>
              <a:rPr lang="en-US" altLang="en-US" dirty="0"/>
              <a:t>Log in </a:t>
            </a:r>
          </a:p>
          <a:p>
            <a:pPr lvl="1"/>
            <a:r>
              <a:rPr lang="en-US" altLang="en-US" dirty="0"/>
              <a:t>Select Robot</a:t>
            </a:r>
          </a:p>
          <a:p>
            <a:pPr lvl="1"/>
            <a:r>
              <a:rPr lang="en-US" altLang="en-US" dirty="0"/>
              <a:t>Select Challenge</a:t>
            </a:r>
          </a:p>
          <a:p>
            <a:pPr lvl="1"/>
            <a:r>
              <a:rPr lang="en-US" altLang="en-US" dirty="0"/>
              <a:t>Start Activity </a:t>
            </a:r>
          </a:p>
        </p:txBody>
      </p:sp>
    </p:spTree>
    <p:extLst>
      <p:ext uri="{BB962C8B-B14F-4D97-AF65-F5344CB8AC3E}">
        <p14:creationId xmlns:p14="http://schemas.microsoft.com/office/powerpoint/2010/main" val="182969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Compiling the Program</a:t>
            </a:r>
          </a:p>
        </p:txBody>
      </p:sp>
      <p:pic>
        <p:nvPicPr>
          <p:cNvPr id="563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04938"/>
            <a:ext cx="810101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5776719">
            <a:off x="7700963" y="2408238"/>
            <a:ext cx="15240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67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429000" y="-304800"/>
            <a:ext cx="5029200" cy="1143000"/>
          </a:xfrm>
        </p:spPr>
        <p:txBody>
          <a:bodyPr/>
          <a:lstStyle/>
          <a:p>
            <a:r>
              <a:rPr lang="en-US" altLang="en-US"/>
              <a:t>Oops!</a:t>
            </a:r>
          </a:p>
        </p:txBody>
      </p:sp>
      <p:pic>
        <p:nvPicPr>
          <p:cNvPr id="573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t="5383" r="28172" b="22307"/>
          <a:stretch>
            <a:fillRect/>
          </a:stretch>
        </p:blipFill>
        <p:spPr bwMode="auto">
          <a:xfrm>
            <a:off x="1503362" y="533401"/>
            <a:ext cx="8880476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7772400" y="1905000"/>
            <a:ext cx="2286000" cy="2209800"/>
          </a:xfrm>
          <a:prstGeom prst="wedgeRoundRectCallout">
            <a:avLst>
              <a:gd name="adj1" fmla="val -53055"/>
              <a:gd name="adj2" fmla="val 320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The compiler catches syntax (typing) errors and gives some hints on how to fix them.</a:t>
            </a:r>
          </a:p>
        </p:txBody>
      </p:sp>
    </p:spTree>
    <p:extLst>
      <p:ext uri="{BB962C8B-B14F-4D97-AF65-F5344CB8AC3E}">
        <p14:creationId xmlns:p14="http://schemas.microsoft.com/office/powerpoint/2010/main" val="503112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Errors</a:t>
            </a:r>
          </a:p>
        </p:txBody>
      </p:sp>
      <p:pic>
        <p:nvPicPr>
          <p:cNvPr id="583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2" t="38069" r="9306"/>
          <a:stretch>
            <a:fillRect/>
          </a:stretch>
        </p:blipFill>
        <p:spPr bwMode="auto">
          <a:xfrm>
            <a:off x="1524001" y="1295400"/>
            <a:ext cx="9682163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8597900" y="1808163"/>
            <a:ext cx="2057400" cy="2895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Errors and hints on the bottom of the page.  If you click on an error it will highlight the line of the error.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715000" y="1214438"/>
            <a:ext cx="3124200" cy="685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Red X = error</a:t>
            </a:r>
          </a:p>
          <a:p>
            <a:pPr algn="ctr" eaLnBrk="1" hangingPunct="1">
              <a:defRPr/>
            </a:pPr>
            <a:r>
              <a:rPr lang="en-US" dirty="0"/>
              <a:t>Yellow X = Warning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486400" y="2714625"/>
            <a:ext cx="2057400" cy="914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Any guesses on how to fix these mistakes?</a:t>
            </a:r>
          </a:p>
        </p:txBody>
      </p:sp>
    </p:spTree>
    <p:extLst>
      <p:ext uri="{BB962C8B-B14F-4D97-AF65-F5344CB8AC3E}">
        <p14:creationId xmlns:p14="http://schemas.microsoft.com/office/powerpoint/2010/main" val="49048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Corrected and Compiled</a:t>
            </a:r>
          </a:p>
        </p:txBody>
      </p:sp>
      <p:pic>
        <p:nvPicPr>
          <p:cNvPr id="593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1417639"/>
            <a:ext cx="8123237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380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4" y="1417639"/>
            <a:ext cx="8123237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Download the program</a:t>
            </a:r>
          </a:p>
        </p:txBody>
      </p:sp>
      <p:sp>
        <p:nvSpPr>
          <p:cNvPr id="5" name="Left Arrow 4"/>
          <p:cNvSpPr/>
          <p:nvPr/>
        </p:nvSpPr>
        <p:spPr>
          <a:xfrm rot="5776719">
            <a:off x="8697913" y="2484438"/>
            <a:ext cx="15240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802313" y="4043363"/>
            <a:ext cx="3657600" cy="1295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Since we set it up to map to Virtual Worlds it will download to a Virtual Robot.  </a:t>
            </a:r>
          </a:p>
        </p:txBody>
      </p:sp>
    </p:spTree>
    <p:extLst>
      <p:ext uri="{BB962C8B-B14F-4D97-AF65-F5344CB8AC3E}">
        <p14:creationId xmlns:p14="http://schemas.microsoft.com/office/powerpoint/2010/main" val="2190835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Set up and Account with CS2N.  It will track progress.  Can log in locally as a guest without tracking.</a:t>
            </a:r>
          </a:p>
        </p:txBody>
      </p:sp>
      <p:pic>
        <p:nvPicPr>
          <p:cNvPr id="614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1" y="1752601"/>
            <a:ext cx="5808663" cy="4525963"/>
          </a:xfrm>
        </p:spPr>
      </p:pic>
      <p:sp>
        <p:nvSpPr>
          <p:cNvPr id="2" name="Rounded Rectangular Callout 1"/>
          <p:cNvSpPr/>
          <p:nvPr/>
        </p:nvSpPr>
        <p:spPr>
          <a:xfrm>
            <a:off x="3161654" y="5672380"/>
            <a:ext cx="3068665" cy="821410"/>
          </a:xfrm>
          <a:prstGeom prst="wedgeRoundRectCallout">
            <a:avLst>
              <a:gd name="adj1" fmla="val -8712"/>
              <a:gd name="adj2" fmla="val -1224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an Account for you in CS2N</a:t>
            </a:r>
          </a:p>
        </p:txBody>
      </p:sp>
    </p:spTree>
    <p:extLst>
      <p:ext uri="{BB962C8B-B14F-4D97-AF65-F5344CB8AC3E}">
        <p14:creationId xmlns:p14="http://schemas.microsoft.com/office/powerpoint/2010/main" val="3116033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24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6" y="457200"/>
            <a:ext cx="8359775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2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828800" y="-152400"/>
            <a:ext cx="8229600" cy="1143000"/>
          </a:xfrm>
        </p:spPr>
        <p:txBody>
          <a:bodyPr/>
          <a:lstStyle/>
          <a:p>
            <a:r>
              <a:rPr lang="en-US" altLang="en-US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90601"/>
            <a:ext cx="8229600" cy="4983163"/>
          </a:xfrm>
        </p:spPr>
        <p:txBody>
          <a:bodyPr/>
          <a:lstStyle/>
          <a:p>
            <a:r>
              <a:rPr lang="en-US" altLang="en-US"/>
              <a:t>Understand the fundamentals of programming a robot.</a:t>
            </a:r>
          </a:p>
          <a:p>
            <a:pPr lvl="1"/>
            <a:r>
              <a:rPr lang="en-US" altLang="en-US"/>
              <a:t>Programmer and Machine</a:t>
            </a:r>
          </a:p>
          <a:p>
            <a:pPr lvl="1"/>
            <a:r>
              <a:rPr lang="en-US" altLang="en-US"/>
              <a:t>Planning and Behavior</a:t>
            </a:r>
          </a:p>
          <a:p>
            <a:pPr lvl="1"/>
            <a:r>
              <a:rPr lang="en-US" altLang="en-US"/>
              <a:t>Basic RobotC Rules</a:t>
            </a:r>
          </a:p>
          <a:p>
            <a:r>
              <a:rPr lang="en-US" altLang="en-US"/>
              <a:t>Understand how to use the </a:t>
            </a:r>
            <a:r>
              <a:rPr lang="en-US" altLang="en-US" b="1"/>
              <a:t>Motors and Sensors Setup</a:t>
            </a:r>
            <a:r>
              <a:rPr lang="en-US" altLang="en-US"/>
              <a:t> to configure your robot.</a:t>
            </a:r>
          </a:p>
          <a:p>
            <a:r>
              <a:rPr lang="en-US" altLang="en-US"/>
              <a:t>Write a program for a Robot to complete some simple tasks.</a:t>
            </a:r>
          </a:p>
        </p:txBody>
      </p:sp>
    </p:spTree>
    <p:extLst>
      <p:ext uri="{BB962C8B-B14F-4D97-AF65-F5344CB8AC3E}">
        <p14:creationId xmlns:p14="http://schemas.microsoft.com/office/powerpoint/2010/main" val="120470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altLang="en-US"/>
              <a:t>Select Your Robot</a:t>
            </a:r>
          </a:p>
        </p:txBody>
      </p:sp>
      <p:pic>
        <p:nvPicPr>
          <p:cNvPr id="634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838200"/>
            <a:ext cx="76771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953000" y="2286000"/>
            <a:ext cx="2209800" cy="838200"/>
          </a:xfrm>
          <a:prstGeom prst="wedgeRoundRectCallout">
            <a:avLst>
              <a:gd name="adj1" fmla="val -37500"/>
              <a:gd name="adj2" fmla="val -1405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1) Robots Tab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514600" y="3829050"/>
            <a:ext cx="2438400" cy="895350"/>
          </a:xfrm>
          <a:prstGeom prst="wedgeRoundRectCallout">
            <a:avLst>
              <a:gd name="adj1" fmla="val -5729"/>
              <a:gd name="adj2" fmla="val -1956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2) I will be using the </a:t>
            </a:r>
            <a:r>
              <a:rPr lang="en-US" dirty="0" err="1"/>
              <a:t>Clawbot</a:t>
            </a:r>
            <a:r>
              <a:rPr lang="en-US" dirty="0"/>
              <a:t>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276394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Select Activity: Utility-&gt; Imperial Distance Utility</a:t>
            </a:r>
          </a:p>
        </p:txBody>
      </p:sp>
      <p:pic>
        <p:nvPicPr>
          <p:cNvPr id="645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524000"/>
            <a:ext cx="63246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7543800" y="2667000"/>
            <a:ext cx="2590800" cy="762000"/>
          </a:xfrm>
          <a:prstGeom prst="wedgeRoundRectCallout">
            <a:avLst>
              <a:gd name="adj1" fmla="val -8578"/>
              <a:gd name="adj2" fmla="val -1241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1) Utility Tab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981200" y="1219200"/>
            <a:ext cx="1828800" cy="762000"/>
          </a:xfrm>
          <a:prstGeom prst="wedgeRoundRectCallout">
            <a:avLst>
              <a:gd name="adj1" fmla="val 17361"/>
              <a:gd name="adj2" fmla="val 691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2) Imperial Distance Utility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239000" y="4419600"/>
            <a:ext cx="2286000" cy="914400"/>
          </a:xfrm>
          <a:prstGeom prst="wedgeRoundRectCallout">
            <a:avLst>
              <a:gd name="adj1" fmla="val -19722"/>
              <a:gd name="adj2" fmla="val 902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3) Start Activity</a:t>
            </a:r>
          </a:p>
        </p:txBody>
      </p:sp>
    </p:spTree>
    <p:extLst>
      <p:ext uri="{BB962C8B-B14F-4D97-AF65-F5344CB8AC3E}">
        <p14:creationId xmlns:p14="http://schemas.microsoft.com/office/powerpoint/2010/main" val="4267927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Select Camera and Go</a:t>
            </a:r>
          </a:p>
        </p:txBody>
      </p:sp>
      <p:pic>
        <p:nvPicPr>
          <p:cNvPr id="655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295401"/>
            <a:ext cx="6419850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7239000" y="1524000"/>
            <a:ext cx="2819400" cy="990600"/>
          </a:xfrm>
          <a:prstGeom prst="wedgeRoundRectCallout">
            <a:avLst>
              <a:gd name="adj1" fmla="val -1464"/>
              <a:gd name="adj2" fmla="val 2701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Tx/>
              <a:buAutoNum type="arabicParenR"/>
              <a:defRPr/>
            </a:pPr>
            <a:r>
              <a:rPr lang="en-US" dirty="0"/>
              <a:t>Follows Right</a:t>
            </a:r>
          </a:p>
          <a:p>
            <a:pPr algn="ctr" eaLnBrk="1" hangingPunct="1">
              <a:defRPr/>
            </a:pPr>
            <a:r>
              <a:rPr lang="en-US" dirty="0"/>
              <a:t>Scroll: Zoom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372600" y="2805113"/>
            <a:ext cx="1295400" cy="1066800"/>
          </a:xfrm>
          <a:prstGeom prst="wedgeRoundRectCallout">
            <a:avLst>
              <a:gd name="adj1" fmla="val -88480"/>
              <a:gd name="adj2" fmla="val 1666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2) Top Down View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629400" y="3795713"/>
            <a:ext cx="1600200" cy="1676400"/>
          </a:xfrm>
          <a:prstGeom prst="wedgeRoundRectCallout">
            <a:avLst>
              <a:gd name="adj1" fmla="val 70437"/>
              <a:gd name="adj2" fmla="val 4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3) Free Movement:</a:t>
            </a:r>
          </a:p>
          <a:p>
            <a:pPr algn="ctr" eaLnBrk="1" hangingPunct="1">
              <a:defRPr/>
            </a:pPr>
            <a:r>
              <a:rPr lang="en-US" dirty="0"/>
              <a:t>Scroll: Zoom</a:t>
            </a:r>
          </a:p>
          <a:p>
            <a:pPr algn="ctr" eaLnBrk="1" hangingPunct="1">
              <a:defRPr/>
            </a:pPr>
            <a:r>
              <a:rPr lang="en-US" dirty="0"/>
              <a:t>Click-Drag: Rotate View </a:t>
            </a:r>
          </a:p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8782050" y="5881689"/>
            <a:ext cx="1752600" cy="885825"/>
          </a:xfrm>
          <a:prstGeom prst="wedgeRoundRectCallout">
            <a:avLst>
              <a:gd name="adj1" fmla="val -46195"/>
              <a:gd name="adj2" fmla="val -605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Show Sensors Toggle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828800" y="3535364"/>
            <a:ext cx="2590800" cy="731837"/>
          </a:xfrm>
          <a:prstGeom prst="wedgeRoundRectCallout">
            <a:avLst>
              <a:gd name="adj1" fmla="val -14869"/>
              <a:gd name="adj2" fmla="val 1024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/>
              <a:t>Play: Run the program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200400" y="4633914"/>
            <a:ext cx="1524000" cy="700087"/>
          </a:xfrm>
          <a:prstGeom prst="wedgeRoundRectCallout">
            <a:avLst>
              <a:gd name="adj1" fmla="val -67500"/>
              <a:gd name="adj2" fmla="val 170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Reset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276601" y="5638800"/>
            <a:ext cx="2238375" cy="914400"/>
          </a:xfrm>
          <a:prstGeom prst="wedgeRoundRectCallout">
            <a:avLst>
              <a:gd name="adj1" fmla="val -66221"/>
              <a:gd name="adj2" fmla="val -58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373893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2413000" y="-228600"/>
            <a:ext cx="8229600" cy="1143000"/>
          </a:xfrm>
        </p:spPr>
        <p:txBody>
          <a:bodyPr/>
          <a:lstStyle/>
          <a:p>
            <a:r>
              <a:rPr lang="en-US" altLang="en-US"/>
              <a:t>Your Turn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978761" y="990600"/>
            <a:ext cx="3251200" cy="4524214"/>
          </a:xfrm>
        </p:spPr>
        <p:txBody>
          <a:bodyPr/>
          <a:lstStyle/>
          <a:p>
            <a:r>
              <a:rPr lang="en-US" altLang="en-US" sz="2400" dirty="0"/>
              <a:t>Enter the Sample program</a:t>
            </a:r>
          </a:p>
          <a:p>
            <a:pPr lvl="1"/>
            <a:r>
              <a:rPr lang="en-US" altLang="en-US" sz="2000" dirty="0"/>
              <a:t>Motors and Sensors Setup</a:t>
            </a:r>
          </a:p>
          <a:p>
            <a:pPr lvl="1"/>
            <a:r>
              <a:rPr lang="en-US" altLang="en-US" sz="2000" dirty="0"/>
              <a:t>task main() and code</a:t>
            </a:r>
          </a:p>
          <a:p>
            <a:r>
              <a:rPr lang="en-US" altLang="en-US" sz="2400" dirty="0"/>
              <a:t>Compile and correct errors</a:t>
            </a:r>
          </a:p>
          <a:p>
            <a:r>
              <a:rPr lang="en-US" altLang="en-US" sz="2400" dirty="0"/>
              <a:t>Download to the virtual robot</a:t>
            </a:r>
          </a:p>
          <a:p>
            <a:r>
              <a:rPr lang="en-US" altLang="en-US" sz="2400" dirty="0"/>
              <a:t>Run the program</a:t>
            </a:r>
          </a:p>
          <a:p>
            <a:endParaRPr lang="en-US" altLang="en-US" sz="2400" dirty="0"/>
          </a:p>
        </p:txBody>
      </p:sp>
      <p:pic>
        <p:nvPicPr>
          <p:cNvPr id="6656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28577" r="56593" b="31647"/>
          <a:stretch>
            <a:fillRect/>
          </a:stretch>
        </p:blipFill>
        <p:spPr bwMode="auto">
          <a:xfrm>
            <a:off x="5105401" y="609600"/>
            <a:ext cx="52943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Box 6"/>
          <p:cNvSpPr txBox="1">
            <a:spLocks noChangeArrowheads="1"/>
          </p:cNvSpPr>
          <p:nvPr/>
        </p:nvSpPr>
        <p:spPr bwMode="auto">
          <a:xfrm>
            <a:off x="1676400" y="57912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Reference Website: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4"/>
              </a:rPr>
              <a:t>http://education.rec.ri.cmu.edu/products/cortex_video_trainer/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Click on Movement for much of the material covered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970284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dirty="0"/>
              <a:t>How the Challenges are Graded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557939" y="1832675"/>
            <a:ext cx="9652861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2400" dirty="0"/>
              <a:t>Movement: Basketball Drills </a:t>
            </a:r>
          </a:p>
          <a:p>
            <a:pPr marL="0" indent="0">
              <a:spcBef>
                <a:spcPts val="400"/>
              </a:spcBef>
              <a:buSzPct val="25000"/>
              <a:buNone/>
            </a:pPr>
            <a:r>
              <a:rPr lang="en-US" sz="2400" dirty="0"/>
              <a:t>Programming (10 Points = 100%)</a:t>
            </a:r>
          </a:p>
          <a:p>
            <a:pPr marL="0" indent="0">
              <a:spcBef>
                <a:spcPts val="400"/>
              </a:spcBef>
              <a:buSzPct val="25000"/>
              <a:buNone/>
            </a:pPr>
            <a:r>
              <a:rPr lang="en-US" sz="2400" dirty="0"/>
              <a:t>  	___ Program compiles (4 points)</a:t>
            </a:r>
          </a:p>
          <a:p>
            <a:pPr marL="0" indent="0">
              <a:spcBef>
                <a:spcPts val="400"/>
              </a:spcBef>
              <a:buSzPct val="25000"/>
              <a:buNone/>
            </a:pPr>
            <a:r>
              <a:rPr lang="en-US" sz="2400" dirty="0"/>
              <a:t>  	___ Header complete with names, description and date (2 points)</a:t>
            </a:r>
          </a:p>
          <a:p>
            <a:pPr marL="0" indent="0">
              <a:spcBef>
                <a:spcPts val="400"/>
              </a:spcBef>
              <a:buSzPct val="25000"/>
              <a:buNone/>
            </a:pPr>
            <a:r>
              <a:rPr lang="en-US" sz="2400" dirty="0"/>
              <a:t>  	___ Code is properly indented (2 points)</a:t>
            </a:r>
          </a:p>
          <a:p>
            <a:pPr marL="0" indent="0">
              <a:spcBef>
                <a:spcPts val="400"/>
              </a:spcBef>
              <a:buSzPct val="25000"/>
              <a:buNone/>
            </a:pPr>
            <a:r>
              <a:rPr lang="en-US" sz="2400" dirty="0"/>
              <a:t>  	___ Comments in the program describing the code (2 points)</a:t>
            </a:r>
          </a:p>
          <a:p>
            <a:pPr marL="0" indent="0">
              <a:spcBef>
                <a:spcPts val="400"/>
              </a:spcBef>
              <a:buSzPct val="25000"/>
              <a:buNone/>
            </a:pPr>
            <a:r>
              <a:rPr lang="en-US" sz="2400" dirty="0"/>
              <a:t>Performance (10 points = 100%)</a:t>
            </a:r>
          </a:p>
          <a:p>
            <a:pPr marL="0" indent="0">
              <a:spcBef>
                <a:spcPts val="400"/>
              </a:spcBef>
              <a:buSzPct val="25000"/>
              <a:buNone/>
            </a:pPr>
            <a:r>
              <a:rPr lang="en-US" sz="2400" dirty="0"/>
              <a:t>	____	Completed</a:t>
            </a:r>
          </a:p>
          <a:p>
            <a:pPr indent="-342900">
              <a:spcBef>
                <a:spcPts val="400"/>
              </a:spcBef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84635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752600" y="-26988"/>
            <a:ext cx="5105400" cy="1143001"/>
          </a:xfrm>
        </p:spPr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95946" y="1596326"/>
            <a:ext cx="4441556" cy="5005952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Complete the following Challenges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Basketball Drills</a:t>
            </a:r>
          </a:p>
          <a:p>
            <a:r>
              <a:rPr lang="en-US" altLang="en-US" dirty="0"/>
              <a:t>Sentry Simulation I</a:t>
            </a:r>
          </a:p>
          <a:p>
            <a:r>
              <a:rPr lang="en-US" altLang="en-US" dirty="0"/>
              <a:t>Labyrinth Challenge.</a:t>
            </a:r>
          </a:p>
          <a:p>
            <a:endParaRPr lang="en-US" altLang="en-US" dirty="0"/>
          </a:p>
          <a:p>
            <a:r>
              <a:rPr lang="en-US" altLang="en-US" dirty="0"/>
              <a:t>For each Challenge, demonstrate the solution to Mr. Smith and have your code graded.</a:t>
            </a:r>
          </a:p>
        </p:txBody>
      </p:sp>
      <p:pic>
        <p:nvPicPr>
          <p:cNvPr id="686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10"/>
          <a:stretch>
            <a:fillRect/>
          </a:stretch>
        </p:blipFill>
        <p:spPr bwMode="auto">
          <a:xfrm>
            <a:off x="5943600" y="1130300"/>
            <a:ext cx="4724400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363132" y="2107770"/>
            <a:ext cx="2890434" cy="883403"/>
          </a:xfrm>
          <a:prstGeom prst="wedgeRoundRectCallout">
            <a:avLst>
              <a:gd name="adj1" fmla="val -33165"/>
              <a:gd name="adj2" fmla="val 95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 your Solutions in the Movement Challenges Folder.</a:t>
            </a:r>
          </a:p>
        </p:txBody>
      </p:sp>
    </p:spTree>
    <p:extLst>
      <p:ext uri="{BB962C8B-B14F-4D97-AF65-F5344CB8AC3E}">
        <p14:creationId xmlns:p14="http://schemas.microsoft.com/office/powerpoint/2010/main" val="46295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Fundamentals</a:t>
            </a:r>
          </a:p>
        </p:txBody>
      </p:sp>
      <p:sp>
        <p:nvSpPr>
          <p:cNvPr id="45059" name="Content Placeholder 4"/>
          <p:cNvSpPr>
            <a:spLocks noGrp="1"/>
          </p:cNvSpPr>
          <p:nvPr>
            <p:ph idx="1"/>
          </p:nvPr>
        </p:nvSpPr>
        <p:spPr>
          <a:xfrm>
            <a:off x="2057400" y="1219201"/>
            <a:ext cx="8229600" cy="4525963"/>
          </a:xfrm>
        </p:spPr>
        <p:txBody>
          <a:bodyPr/>
          <a:lstStyle/>
          <a:p>
            <a:r>
              <a:rPr lang="en-US" altLang="en-US"/>
              <a:t>Take notes (Ideas, commands, punctuation..)</a:t>
            </a:r>
          </a:p>
          <a:p>
            <a:r>
              <a:rPr lang="en-US" altLang="en-US"/>
              <a:t>Be prepared to share one thing you learned or was reinforced in the video.</a:t>
            </a:r>
          </a:p>
        </p:txBody>
      </p:sp>
      <p:pic>
        <p:nvPicPr>
          <p:cNvPr id="45060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16" y="2799733"/>
            <a:ext cx="69564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E328449-61B9-4120-BEDA-C12EE3A058A9}"/>
              </a:ext>
            </a:extLst>
          </p:cNvPr>
          <p:cNvSpPr/>
          <p:nvPr/>
        </p:nvSpPr>
        <p:spPr>
          <a:xfrm>
            <a:off x="543067" y="3132705"/>
            <a:ext cx="2723866" cy="2016457"/>
          </a:xfrm>
          <a:prstGeom prst="wedgeRoundRectCallout">
            <a:avLst>
              <a:gd name="adj1" fmla="val 88394"/>
              <a:gd name="adj2" fmla="val -383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arenR"/>
            </a:pPr>
            <a:r>
              <a:rPr lang="en-US" dirty="0"/>
              <a:t>Click on Fundamentals</a:t>
            </a:r>
          </a:p>
          <a:p>
            <a:pPr marL="342900" indent="-342900" algn="ctr">
              <a:buAutoNum type="arabicParenR"/>
            </a:pPr>
            <a:r>
              <a:rPr lang="en-US" dirty="0"/>
              <a:t>Watch and take notes on these four short videos.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6F7661E-5A1F-4A66-9CD7-3387B4C08839}"/>
              </a:ext>
            </a:extLst>
          </p:cNvPr>
          <p:cNvSpPr/>
          <p:nvPr/>
        </p:nvSpPr>
        <p:spPr>
          <a:xfrm rot="1959242">
            <a:off x="2949338" y="4888863"/>
            <a:ext cx="1337481" cy="476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8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106613" y="-250825"/>
            <a:ext cx="8229600" cy="1143000"/>
          </a:xfrm>
        </p:spPr>
        <p:txBody>
          <a:bodyPr/>
          <a:lstStyle/>
          <a:p>
            <a:r>
              <a:rPr lang="en-US" altLang="en-US"/>
              <a:t>Introduction to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119745"/>
            <a:ext cx="7589520" cy="4258830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Search VEX  Cortex Video Trainer or go to the following website.</a:t>
            </a:r>
            <a:endParaRPr lang="en-US" altLang="en-US" sz="2000" dirty="0">
              <a:hlinkClick r:id="rId2"/>
            </a:endParaRPr>
          </a:p>
          <a:p>
            <a:r>
              <a:rPr lang="en-US" altLang="en-US" sz="2000" dirty="0">
                <a:hlinkClick r:id="rId2"/>
              </a:rPr>
              <a:t>http://education.rec.ri.cmu.edu/products/cortex_video_trainer/</a:t>
            </a:r>
            <a:endParaRPr lang="en-US" altLang="en-US" sz="2000" dirty="0"/>
          </a:p>
          <a:p>
            <a:pPr lvl="1"/>
            <a:r>
              <a:rPr lang="en-US" altLang="en-US" sz="1600" dirty="0"/>
              <a:t>There is also a link on the class website.</a:t>
            </a:r>
          </a:p>
          <a:p>
            <a:r>
              <a:rPr lang="en-US" altLang="en-US" sz="2000" dirty="0"/>
              <a:t>Click on the ‘Fundamentals’ button</a:t>
            </a:r>
          </a:p>
          <a:p>
            <a:r>
              <a:rPr lang="en-US" altLang="en-US" sz="2000" dirty="0"/>
              <a:t>Watch and </a:t>
            </a:r>
            <a:r>
              <a:rPr lang="en-US" altLang="en-US" sz="2000" b="1" u="sng" dirty="0"/>
              <a:t>take notes </a:t>
            </a:r>
            <a:r>
              <a:rPr lang="en-US" altLang="en-US" sz="2000" dirty="0"/>
              <a:t>on the videos for </a:t>
            </a:r>
          </a:p>
          <a:p>
            <a:pPr lvl="1"/>
            <a:r>
              <a:rPr lang="en-US" altLang="en-US" sz="1800" dirty="0"/>
              <a:t>2. Planning and Behaviors</a:t>
            </a:r>
          </a:p>
          <a:p>
            <a:pPr lvl="1"/>
            <a:r>
              <a:rPr lang="en-US" altLang="en-US" sz="1800" dirty="0"/>
              <a:t>3. </a:t>
            </a:r>
            <a:r>
              <a:rPr lang="en-US" altLang="en-US" sz="1800" dirty="0" err="1"/>
              <a:t>RobotC</a:t>
            </a:r>
            <a:r>
              <a:rPr lang="en-US" altLang="en-US" sz="1800" dirty="0"/>
              <a:t> Rules Part 1</a:t>
            </a:r>
          </a:p>
          <a:p>
            <a:pPr lvl="1"/>
            <a:r>
              <a:rPr lang="en-US" altLang="en-US" sz="1800" dirty="0"/>
              <a:t>4. </a:t>
            </a:r>
            <a:r>
              <a:rPr lang="en-US" altLang="en-US" sz="1800" dirty="0" err="1"/>
              <a:t>RobotC</a:t>
            </a:r>
            <a:r>
              <a:rPr lang="en-US" altLang="en-US" sz="1800" dirty="0"/>
              <a:t> Rules Part 2</a:t>
            </a:r>
          </a:p>
          <a:p>
            <a:r>
              <a:rPr lang="en-US" altLang="en-US" sz="2000" dirty="0"/>
              <a:t>Be prepared to share one thing from each of the videos.</a:t>
            </a:r>
          </a:p>
          <a:p>
            <a:r>
              <a:rPr lang="en-US" altLang="en-US" sz="2000" dirty="0"/>
              <a:t>Take the quizzes that are after the videos to check for understanding.</a:t>
            </a:r>
          </a:p>
        </p:txBody>
      </p:sp>
      <p:pic>
        <p:nvPicPr>
          <p:cNvPr id="46084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5405" r="33107" b="18919"/>
          <a:stretch>
            <a:fillRect/>
          </a:stretch>
        </p:blipFill>
        <p:spPr bwMode="auto">
          <a:xfrm>
            <a:off x="7772400" y="2057400"/>
            <a:ext cx="2895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6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267200" y="82550"/>
            <a:ext cx="6400800" cy="1143000"/>
          </a:xfrm>
        </p:spPr>
        <p:txBody>
          <a:bodyPr/>
          <a:lstStyle/>
          <a:p>
            <a:r>
              <a:rPr lang="en-US" altLang="en-US"/>
              <a:t>Getting Started in RobotC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764213" y="1225551"/>
            <a:ext cx="464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Open </a:t>
            </a:r>
            <a:r>
              <a:rPr lang="en-US" altLang="en-US" dirty="0" err="1"/>
              <a:t>RobotC</a:t>
            </a:r>
            <a:endParaRPr lang="en-US" altLang="en-US" dirty="0"/>
          </a:p>
          <a:p>
            <a:r>
              <a:rPr lang="en-US" altLang="en-US" dirty="0"/>
              <a:t>Select VEX 2.0 Cortex Platform</a:t>
            </a:r>
          </a:p>
          <a:p>
            <a:pPr lvl="1"/>
            <a:r>
              <a:rPr lang="en-US" altLang="en-US" dirty="0"/>
              <a:t>Robot-&gt; Platform -&gt;VEX 2.0 Cortex</a:t>
            </a:r>
          </a:p>
          <a:p>
            <a:r>
              <a:rPr lang="en-US" altLang="en-US" dirty="0"/>
              <a:t>Make the robot compile to Virtual Worlds</a:t>
            </a:r>
          </a:p>
          <a:p>
            <a:pPr lvl="1"/>
            <a:r>
              <a:rPr lang="en-US" altLang="en-US" dirty="0"/>
              <a:t>Robot-&gt; Compiler Target -&gt; Virtual Worlds</a:t>
            </a:r>
          </a:p>
          <a:p>
            <a:r>
              <a:rPr lang="en-US" altLang="en-US" dirty="0"/>
              <a:t>Select Virtual World</a:t>
            </a:r>
          </a:p>
          <a:p>
            <a:pPr lvl="1"/>
            <a:r>
              <a:rPr lang="en-US" altLang="en-US" dirty="0"/>
              <a:t>Window-&gt;Select Virtual World to Use -&gt; Curriculum Companion</a:t>
            </a:r>
          </a:p>
          <a:p>
            <a:r>
              <a:rPr lang="en-US" altLang="en-US" dirty="0"/>
              <a:t>Start a new file</a:t>
            </a:r>
          </a:p>
          <a:p>
            <a:pPr lvl="1"/>
            <a:r>
              <a:rPr lang="en-US" altLang="en-US" dirty="0"/>
              <a:t>File – New File</a:t>
            </a:r>
          </a:p>
        </p:txBody>
      </p:sp>
      <p:pic>
        <p:nvPicPr>
          <p:cNvPr id="471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70" r="72845"/>
          <a:stretch>
            <a:fillRect/>
          </a:stretch>
        </p:blipFill>
        <p:spPr bwMode="auto">
          <a:xfrm>
            <a:off x="1600201" y="38101"/>
            <a:ext cx="23034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3352800" y="541338"/>
            <a:ext cx="762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072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16177" r="66235" b="49454"/>
          <a:stretch>
            <a:fillRect/>
          </a:stretch>
        </p:blipFill>
        <p:spPr bwMode="auto">
          <a:xfrm>
            <a:off x="1600200" y="1958975"/>
            <a:ext cx="315753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15990" r="64252" b="51511"/>
          <a:stretch>
            <a:fillRect/>
          </a:stretch>
        </p:blipFill>
        <p:spPr bwMode="auto">
          <a:xfrm>
            <a:off x="1600200" y="3657601"/>
            <a:ext cx="3157538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" t="23615" r="59929" b="52638"/>
          <a:stretch>
            <a:fillRect/>
          </a:stretch>
        </p:blipFill>
        <p:spPr bwMode="auto">
          <a:xfrm>
            <a:off x="1752600" y="5376863"/>
            <a:ext cx="335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94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8001000" cy="825500"/>
          </a:xfrm>
        </p:spPr>
        <p:txBody>
          <a:bodyPr/>
          <a:lstStyle/>
          <a:p>
            <a:r>
              <a:rPr lang="en-US" altLang="en-US"/>
              <a:t>Your Robot</a:t>
            </a:r>
          </a:p>
        </p:txBody>
      </p:sp>
      <p:pic>
        <p:nvPicPr>
          <p:cNvPr id="481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9" y="977901"/>
            <a:ext cx="7113587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46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419600" y="228600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Configuring the Robot: Focus on Motors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648200" y="1524000"/>
            <a:ext cx="6019800" cy="5029200"/>
          </a:xfrm>
        </p:spPr>
        <p:txBody>
          <a:bodyPr/>
          <a:lstStyle/>
          <a:p>
            <a:r>
              <a:rPr lang="en-US" altLang="en-US" sz="2000"/>
              <a:t>Robot -&gt; Motors and Sensors Setup</a:t>
            </a:r>
          </a:p>
          <a:p>
            <a:r>
              <a:rPr lang="en-US" altLang="en-US" sz="2000"/>
              <a:t>Select the motor</a:t>
            </a:r>
          </a:p>
          <a:p>
            <a:pPr lvl="1"/>
            <a:r>
              <a:rPr lang="en-US" altLang="en-US" sz="1600"/>
              <a:t>Currently can only purchase 393 Motors, also modify for internal gearing (high speed, turbo speed)</a:t>
            </a:r>
          </a:p>
          <a:p>
            <a:r>
              <a:rPr lang="en-US" altLang="en-US" sz="2000"/>
              <a:t>Naming Convention</a:t>
            </a:r>
          </a:p>
          <a:p>
            <a:pPr lvl="1"/>
            <a:r>
              <a:rPr lang="en-US" altLang="en-US" sz="1600"/>
              <a:t>Rules</a:t>
            </a:r>
          </a:p>
          <a:p>
            <a:pPr lvl="2"/>
            <a:r>
              <a:rPr lang="en-US" altLang="en-US" sz="1400"/>
              <a:t>Start with a letter</a:t>
            </a:r>
          </a:p>
          <a:p>
            <a:pPr lvl="2"/>
            <a:r>
              <a:rPr lang="en-US" altLang="en-US" sz="1400"/>
              <a:t>No spaces, punctuation or reserved words (blue)</a:t>
            </a:r>
          </a:p>
          <a:p>
            <a:pPr lvl="1"/>
            <a:r>
              <a:rPr lang="en-US" altLang="en-US" sz="1600"/>
              <a:t>Style</a:t>
            </a:r>
          </a:p>
          <a:p>
            <a:pPr lvl="2"/>
            <a:r>
              <a:rPr lang="en-US" altLang="en-US" sz="1400"/>
              <a:t>Describes what it represents</a:t>
            </a:r>
          </a:p>
          <a:p>
            <a:pPr lvl="2"/>
            <a:r>
              <a:rPr lang="en-US" altLang="en-US" sz="1400"/>
              <a:t>First letter is lowercase</a:t>
            </a:r>
          </a:p>
          <a:p>
            <a:pPr lvl="2"/>
            <a:r>
              <a:rPr lang="en-US" altLang="en-US" sz="1400"/>
              <a:t>otherWordsStartWithUppercaseLetters</a:t>
            </a:r>
          </a:p>
          <a:p>
            <a:pPr lvl="1"/>
            <a:r>
              <a:rPr lang="en-US" altLang="en-US" sz="1600"/>
              <a:t>For these motors</a:t>
            </a:r>
          </a:p>
          <a:p>
            <a:pPr lvl="2"/>
            <a:r>
              <a:rPr lang="en-US" altLang="en-US" sz="1400"/>
              <a:t>leftMotor</a:t>
            </a:r>
          </a:p>
          <a:p>
            <a:pPr lvl="2"/>
            <a:r>
              <a:rPr lang="en-US" altLang="en-US" sz="1400"/>
              <a:t>clawMotor</a:t>
            </a:r>
          </a:p>
          <a:p>
            <a:pPr lvl="2"/>
            <a:r>
              <a:rPr lang="en-US" altLang="en-US" sz="1400"/>
              <a:t>armMotor</a:t>
            </a:r>
          </a:p>
          <a:p>
            <a:pPr lvl="2"/>
            <a:r>
              <a:rPr lang="en-US" altLang="en-US" sz="1400"/>
              <a:t>rightMotor</a:t>
            </a:r>
          </a:p>
          <a:p>
            <a:endParaRPr lang="en-US" altLang="en-US" sz="2000"/>
          </a:p>
        </p:txBody>
      </p:sp>
      <p:pic>
        <p:nvPicPr>
          <p:cNvPr id="491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14429" r="77751" b="53183"/>
          <a:stretch>
            <a:fillRect/>
          </a:stretch>
        </p:blipFill>
        <p:spPr bwMode="auto">
          <a:xfrm>
            <a:off x="1562100" y="685801"/>
            <a:ext cx="2590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1" t="47134" r="15938" b="35031"/>
          <a:stretch>
            <a:fillRect/>
          </a:stretch>
        </p:blipFill>
        <p:spPr bwMode="auto">
          <a:xfrm>
            <a:off x="1814513" y="4419601"/>
            <a:ext cx="22860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77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6" y="1209676"/>
            <a:ext cx="78200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4902200" cy="838200"/>
          </a:xfrm>
        </p:spPr>
        <p:txBody>
          <a:bodyPr>
            <a:normAutofit fontScale="90000"/>
          </a:bodyPr>
          <a:lstStyle/>
          <a:p>
            <a:r>
              <a:rPr lang="en-US" altLang="en-US" sz="3200"/>
              <a:t>Motors and Sensors Setup Page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676400" y="209550"/>
            <a:ext cx="2057400" cy="628650"/>
          </a:xfrm>
          <a:prstGeom prst="wedgeRoundRectCallout">
            <a:avLst>
              <a:gd name="adj1" fmla="val 57089"/>
              <a:gd name="adj2" fmla="val 141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1) Select the ‘Motors’ tab.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674938" y="4800600"/>
            <a:ext cx="2286000" cy="990600"/>
          </a:xfrm>
          <a:prstGeom prst="wedgeRoundRectCallout">
            <a:avLst>
              <a:gd name="adj1" fmla="val -9145"/>
              <a:gd name="adj2" fmla="val -742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6) Complete the setup for the remaining motors. 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267200" y="381001"/>
            <a:ext cx="2362200" cy="828675"/>
          </a:xfrm>
          <a:prstGeom prst="wedgeRoundRectCallout">
            <a:avLst>
              <a:gd name="adj1" fmla="val 6314"/>
              <a:gd name="adj2" fmla="val 1441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3) Use the pull down menus to select the motor.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162800" y="862013"/>
            <a:ext cx="2438400" cy="990600"/>
          </a:xfrm>
          <a:prstGeom prst="wedgeRoundRectCallout">
            <a:avLst>
              <a:gd name="adj1" fmla="val -82684"/>
              <a:gd name="adj2" fmla="val 671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4) The left motor will need to be reversed so the robot does not go in circles.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382000" y="2351088"/>
            <a:ext cx="1625600" cy="696912"/>
          </a:xfrm>
          <a:prstGeom prst="wedgeRoundRectCallout">
            <a:avLst>
              <a:gd name="adj1" fmla="val 2545"/>
              <a:gd name="adj2" fmla="val -648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5) Select the side for drive motors.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188450" y="4724400"/>
            <a:ext cx="1219200" cy="990600"/>
          </a:xfrm>
          <a:prstGeom prst="wedgeRoundRectCallout">
            <a:avLst>
              <a:gd name="adj1" fmla="val -57846"/>
              <a:gd name="adj2" fmla="val 1127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7) Click on Apply to remember the changes.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677988" y="1828800"/>
            <a:ext cx="1219200" cy="990600"/>
          </a:xfrm>
          <a:prstGeom prst="wedgeRoundRectCallout">
            <a:avLst>
              <a:gd name="adj1" fmla="val 97024"/>
              <a:gd name="adj2" fmla="val -179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2) Name the motor in the desired port.</a:t>
            </a:r>
          </a:p>
        </p:txBody>
      </p:sp>
    </p:spTree>
    <p:extLst>
      <p:ext uri="{BB962C8B-B14F-4D97-AF65-F5344CB8AC3E}">
        <p14:creationId xmlns:p14="http://schemas.microsoft.com/office/powerpoint/2010/main" val="18542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Motors and Sensors setup creates</a:t>
            </a:r>
            <a:br>
              <a:rPr lang="en-US" altLang="en-US"/>
            </a:br>
            <a:r>
              <a:rPr lang="en-US" altLang="en-US"/>
              <a:t>‘pre-processor directives’</a:t>
            </a:r>
          </a:p>
        </p:txBody>
      </p:sp>
      <p:pic>
        <p:nvPicPr>
          <p:cNvPr id="512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7" t="11176" r="11491" b="65541"/>
          <a:stretch>
            <a:fillRect/>
          </a:stretch>
        </p:blipFill>
        <p:spPr bwMode="auto">
          <a:xfrm>
            <a:off x="1514475" y="1981200"/>
            <a:ext cx="906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357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1071</Words>
  <Application>Microsoft Office PowerPoint</Application>
  <PresentationFormat>Widescreen</PresentationFormat>
  <Paragraphs>188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1_Office Theme</vt:lpstr>
      <vt:lpstr>Getting Started in RobotC</vt:lpstr>
      <vt:lpstr>Learning Objectives</vt:lpstr>
      <vt:lpstr>Fundamentals</vt:lpstr>
      <vt:lpstr>Introduction to Programming</vt:lpstr>
      <vt:lpstr>Getting Started in RobotC</vt:lpstr>
      <vt:lpstr>Your Robot</vt:lpstr>
      <vt:lpstr>Configuring the Robot: Focus on Motors</vt:lpstr>
      <vt:lpstr>Motors and Sensors Setup Page </vt:lpstr>
      <vt:lpstr>Motors and Sensors setup creates ‘pre-processor directives’</vt:lpstr>
      <vt:lpstr>Now we can start looking at RobotC</vt:lpstr>
      <vt:lpstr>PowerPoint Presentation</vt:lpstr>
      <vt:lpstr>Testing the Program </vt:lpstr>
      <vt:lpstr>Compiling the Program</vt:lpstr>
      <vt:lpstr>Oops!</vt:lpstr>
      <vt:lpstr>Errors</vt:lpstr>
      <vt:lpstr>Corrected and Compiled</vt:lpstr>
      <vt:lpstr>Download the program</vt:lpstr>
      <vt:lpstr>Set up and Account with CS2N.  It will track progress.  Can log in locally as a guest without tracking.</vt:lpstr>
      <vt:lpstr>PowerPoint Presentation</vt:lpstr>
      <vt:lpstr>Select Your Robot</vt:lpstr>
      <vt:lpstr>Select Activity: Utility-&gt; Imperial Distance Utility</vt:lpstr>
      <vt:lpstr>Select Camera and Go</vt:lpstr>
      <vt:lpstr>Your Turn</vt:lpstr>
      <vt:lpstr>How the Challenges are Graded</vt:lpstr>
      <vt:lpstr>Assignment</vt:lpstr>
    </vt:vector>
  </TitlesOfParts>
  <Company>Salem-Keizer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in RobotC</dc:title>
  <dc:creator>Greg Smith</dc:creator>
  <cp:lastModifiedBy>Greg Smith</cp:lastModifiedBy>
  <cp:revision>6</cp:revision>
  <dcterms:created xsi:type="dcterms:W3CDTF">2015-09-18T22:13:09Z</dcterms:created>
  <dcterms:modified xsi:type="dcterms:W3CDTF">2020-01-29T16:38:12Z</dcterms:modified>
</cp:coreProperties>
</file>