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84" y="12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fa0010a6f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fa0010a6f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Teachers: you have two options in terms of team/community building: 1) a level one quick and easy partner draw and debrief (slides 8-10 &amp; 12), and 2) a more involved but potentially more interesting opportunity for students to take positive risk in sharing-- the I Love My Neighbor game (slide 11-12). There is an optional debrief at the end of both activities on slide 12.</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48a26394e_0_6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48a26394e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MATERIALS NEEDED: </a:t>
            </a:r>
            <a:r>
              <a:rPr lang="en" b="1" u="sng"/>
              <a:t>paper or notecards</a:t>
            </a:r>
            <a:r>
              <a:rPr lang="en"/>
              <a:t> to record several answers finishing the phrase: “I love my neighbor, especially those…”</a:t>
            </a:r>
            <a:endParaRPr/>
          </a:p>
          <a:p>
            <a:pPr marL="0" lvl="0" indent="0" algn="l" rtl="0">
              <a:spcBef>
                <a:spcPts val="0"/>
              </a:spcBef>
              <a:spcAft>
                <a:spcPts val="0"/>
              </a:spcAft>
              <a:buNone/>
            </a:pPr>
            <a:r>
              <a:rPr lang="en"/>
              <a:t>MODIFICATIONS: Split your group in 2 and rotate half way through the allotted activity time.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fa0010a6f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fa0010a6f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48a26394e_0_4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48a26394e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4f88df913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4f88df91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48a26394e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48a26394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f88df913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f88df913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f1b8a1785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f1b8a178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f1b8a178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f1b8a17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STAFF- PLEASE SEND THE ABOVE LINK OUT TO YOUR ADVISORY STUDENTS BEFORE ADVISORY ON FEBRUARY 22. THAT WAY THEY WILL BE ABLE TO OPEN THE LINK VIA THEIR SMARTPHONE.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f1b8a1785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f1b8a1785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Teachers: you have two options in terms of team/community building: 1) a level one quick and easy partner draw and debrief (slides 8-10 &amp; 12), and 2) a more involved but potentially more interesting opportunity for students to take positive risk in sharing-- the I Love My Neighbor game (slide 11-12). There is an optional debrief at the end of both activities on slide 12.</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fa0010a6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fa0010a6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Teachers: you have two options in terms of team/community building: 1) a level one quick and easy partner draw and debrief (slides 8-10 &amp; 12), and 2) a more involved but potentially more interesting opportunity for students to take positive risk in sharing-- the I Love My Neighbor game (slide 11-12). There is an optional debrief at the end of both activities on slide 12.</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fa0010a6f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fa0010a6f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Teachers: you have two options in terms of team/community building: 1) a level one quick and easy partner draw and debrief (slides 8-10 &amp; 12), and 2) a more involved but potentially more interesting opportunity for students to take positive risk in sharing-- the I Love My Neighbor game (slide 11-12). There is an optional debrief at the end of both activities on slide 12.</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p:nvPr/>
        </p:nvSpPr>
        <p:spPr>
          <a:xfrm>
            <a:off x="205218" y="201292"/>
            <a:ext cx="408900" cy="381900"/>
          </a:xfrm>
          <a:prstGeom prst="flowChartDelay">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205218" y="201292"/>
            <a:ext cx="408900" cy="3819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100882" y="201292"/>
            <a:ext cx="408900" cy="381900"/>
          </a:xfrm>
          <a:prstGeom prst="flowChartDelay">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100882" y="201292"/>
            <a:ext cx="408900" cy="3819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319" y="201292"/>
            <a:ext cx="408900" cy="381900"/>
          </a:xfrm>
          <a:prstGeom prst="flowChartDelay">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319" y="201292"/>
            <a:ext cx="408900" cy="3819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a:spLocks noGrp="1"/>
          </p:cNvSpPr>
          <p:nvPr>
            <p:ph type="title"/>
          </p:nvPr>
        </p:nvSpPr>
        <p:spPr>
          <a:xfrm>
            <a:off x="233600" y="829550"/>
            <a:ext cx="2566200" cy="8925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None/>
              <a:defRPr sz="2100" b="1">
                <a:solidFill>
                  <a:schemeClr val="lt1"/>
                </a:solidFill>
              </a:defRPr>
            </a:lvl1pPr>
            <a:lvl2pPr lvl="1" algn="l" rtl="0">
              <a:lnSpc>
                <a:spcPct val="100000"/>
              </a:lnSpc>
              <a:spcBef>
                <a:spcPts val="0"/>
              </a:spcBef>
              <a:spcAft>
                <a:spcPts val="0"/>
              </a:spcAft>
              <a:buNone/>
              <a:defRPr sz="2100" b="1">
                <a:solidFill>
                  <a:schemeClr val="lt1"/>
                </a:solidFill>
              </a:defRPr>
            </a:lvl2pPr>
            <a:lvl3pPr lvl="2" algn="l" rtl="0">
              <a:lnSpc>
                <a:spcPct val="100000"/>
              </a:lnSpc>
              <a:spcBef>
                <a:spcPts val="0"/>
              </a:spcBef>
              <a:spcAft>
                <a:spcPts val="0"/>
              </a:spcAft>
              <a:buNone/>
              <a:defRPr sz="2100" b="1">
                <a:solidFill>
                  <a:schemeClr val="lt1"/>
                </a:solidFill>
              </a:defRPr>
            </a:lvl3pPr>
            <a:lvl4pPr lvl="3" algn="l" rtl="0">
              <a:lnSpc>
                <a:spcPct val="100000"/>
              </a:lnSpc>
              <a:spcBef>
                <a:spcPts val="0"/>
              </a:spcBef>
              <a:spcAft>
                <a:spcPts val="0"/>
              </a:spcAft>
              <a:buNone/>
              <a:defRPr sz="2100" b="1">
                <a:solidFill>
                  <a:schemeClr val="lt1"/>
                </a:solidFill>
              </a:defRPr>
            </a:lvl4pPr>
            <a:lvl5pPr lvl="4" algn="l" rtl="0">
              <a:lnSpc>
                <a:spcPct val="100000"/>
              </a:lnSpc>
              <a:spcBef>
                <a:spcPts val="0"/>
              </a:spcBef>
              <a:spcAft>
                <a:spcPts val="0"/>
              </a:spcAft>
              <a:buNone/>
              <a:defRPr sz="2100" b="1">
                <a:solidFill>
                  <a:schemeClr val="lt1"/>
                </a:solidFill>
              </a:defRPr>
            </a:lvl5pPr>
            <a:lvl6pPr lvl="5" algn="l" rtl="0">
              <a:lnSpc>
                <a:spcPct val="100000"/>
              </a:lnSpc>
              <a:spcBef>
                <a:spcPts val="0"/>
              </a:spcBef>
              <a:spcAft>
                <a:spcPts val="0"/>
              </a:spcAft>
              <a:buNone/>
              <a:defRPr sz="2100" b="1">
                <a:solidFill>
                  <a:schemeClr val="lt1"/>
                </a:solidFill>
              </a:defRPr>
            </a:lvl6pPr>
            <a:lvl7pPr lvl="6" algn="l" rtl="0">
              <a:lnSpc>
                <a:spcPct val="100000"/>
              </a:lnSpc>
              <a:spcBef>
                <a:spcPts val="0"/>
              </a:spcBef>
              <a:spcAft>
                <a:spcPts val="0"/>
              </a:spcAft>
              <a:buNone/>
              <a:defRPr sz="2100" b="1">
                <a:solidFill>
                  <a:schemeClr val="lt1"/>
                </a:solidFill>
              </a:defRPr>
            </a:lvl7pPr>
            <a:lvl8pPr lvl="7" algn="l" rtl="0">
              <a:lnSpc>
                <a:spcPct val="100000"/>
              </a:lnSpc>
              <a:spcBef>
                <a:spcPts val="0"/>
              </a:spcBef>
              <a:spcAft>
                <a:spcPts val="0"/>
              </a:spcAft>
              <a:buNone/>
              <a:defRPr sz="2100" b="1">
                <a:solidFill>
                  <a:schemeClr val="lt1"/>
                </a:solidFill>
              </a:defRPr>
            </a:lvl8pPr>
            <a:lvl9pPr lvl="8" algn="l" rtl="0">
              <a:lnSpc>
                <a:spcPct val="100000"/>
              </a:lnSpc>
              <a:spcBef>
                <a:spcPts val="0"/>
              </a:spcBef>
              <a:spcAft>
                <a:spcPts val="0"/>
              </a:spcAft>
              <a:buNone/>
              <a:defRPr sz="2100" b="1">
                <a:solidFill>
                  <a:schemeClr val="lt1"/>
                </a:solidFill>
              </a:defRPr>
            </a:lvl9pPr>
          </a:lstStyle>
          <a:p>
            <a:endParaRPr/>
          </a:p>
        </p:txBody>
      </p:sp>
      <p:sp>
        <p:nvSpPr>
          <p:cNvPr id="60" name="Google Shape;60;p13"/>
          <p:cNvSpPr txBox="1">
            <a:spLocks noGrp="1"/>
          </p:cNvSpPr>
          <p:nvPr>
            <p:ph type="body" idx="1"/>
          </p:nvPr>
        </p:nvSpPr>
        <p:spPr>
          <a:xfrm>
            <a:off x="233600" y="1798300"/>
            <a:ext cx="2566200" cy="2977200"/>
          </a:xfrm>
          <a:prstGeom prst="rect">
            <a:avLst/>
          </a:prstGeom>
          <a:noFill/>
        </p:spPr>
        <p:txBody>
          <a:bodyPr spcFirstLastPara="1" wrap="square" lIns="91425" tIns="91425" rIns="91425" bIns="91425" anchor="t" anchorCtr="0"/>
          <a:lstStyle>
            <a:lvl1pPr marL="457200" lvl="0" indent="-317500" algn="l" rtl="0">
              <a:lnSpc>
                <a:spcPct val="115000"/>
              </a:lnSpc>
              <a:spcBef>
                <a:spcPts val="0"/>
              </a:spcBef>
              <a:spcAft>
                <a:spcPts val="0"/>
              </a:spcAft>
              <a:buClr>
                <a:schemeClr val="lt1"/>
              </a:buClr>
              <a:buSzPts val="1400"/>
              <a:buChar char="●"/>
              <a:defRPr sz="1400">
                <a:solidFill>
                  <a:schemeClr val="lt1"/>
                </a:solidFill>
              </a:defRPr>
            </a:lvl1pPr>
            <a:lvl2pPr marL="914400" lvl="1" indent="-304800" algn="l" rtl="0">
              <a:lnSpc>
                <a:spcPct val="115000"/>
              </a:lnSpc>
              <a:spcBef>
                <a:spcPts val="1600"/>
              </a:spcBef>
              <a:spcAft>
                <a:spcPts val="0"/>
              </a:spcAft>
              <a:buClr>
                <a:schemeClr val="lt1"/>
              </a:buClr>
              <a:buSzPts val="1200"/>
              <a:buChar char="○"/>
              <a:defRPr sz="1200">
                <a:solidFill>
                  <a:schemeClr val="lt1"/>
                </a:solidFill>
              </a:defRPr>
            </a:lvl2pPr>
            <a:lvl3pPr marL="1371600" lvl="2" indent="-304800" algn="l" rtl="0">
              <a:lnSpc>
                <a:spcPct val="115000"/>
              </a:lnSpc>
              <a:spcBef>
                <a:spcPts val="1600"/>
              </a:spcBef>
              <a:spcAft>
                <a:spcPts val="0"/>
              </a:spcAft>
              <a:buClr>
                <a:schemeClr val="lt1"/>
              </a:buClr>
              <a:buSzPts val="1200"/>
              <a:buChar char="■"/>
              <a:defRPr sz="1200">
                <a:solidFill>
                  <a:schemeClr val="lt1"/>
                </a:solidFill>
              </a:defRPr>
            </a:lvl3pPr>
            <a:lvl4pPr marL="1828800" lvl="3" indent="-304800" algn="l" rtl="0">
              <a:lnSpc>
                <a:spcPct val="115000"/>
              </a:lnSpc>
              <a:spcBef>
                <a:spcPts val="1600"/>
              </a:spcBef>
              <a:spcAft>
                <a:spcPts val="0"/>
              </a:spcAft>
              <a:buClr>
                <a:schemeClr val="lt1"/>
              </a:buClr>
              <a:buSzPts val="1200"/>
              <a:buChar char="●"/>
              <a:defRPr sz="1200">
                <a:solidFill>
                  <a:schemeClr val="lt1"/>
                </a:solidFill>
              </a:defRPr>
            </a:lvl4pPr>
            <a:lvl5pPr marL="2286000" lvl="4" indent="-304800" algn="l" rtl="0">
              <a:lnSpc>
                <a:spcPct val="115000"/>
              </a:lnSpc>
              <a:spcBef>
                <a:spcPts val="1600"/>
              </a:spcBef>
              <a:spcAft>
                <a:spcPts val="0"/>
              </a:spcAft>
              <a:buClr>
                <a:schemeClr val="lt1"/>
              </a:buClr>
              <a:buSzPts val="1200"/>
              <a:buChar char="○"/>
              <a:defRPr sz="1200">
                <a:solidFill>
                  <a:schemeClr val="lt1"/>
                </a:solidFill>
              </a:defRPr>
            </a:lvl5pPr>
            <a:lvl6pPr marL="2743200" lvl="5" indent="-304800" algn="l" rtl="0">
              <a:lnSpc>
                <a:spcPct val="115000"/>
              </a:lnSpc>
              <a:spcBef>
                <a:spcPts val="1600"/>
              </a:spcBef>
              <a:spcAft>
                <a:spcPts val="0"/>
              </a:spcAft>
              <a:buClr>
                <a:schemeClr val="lt1"/>
              </a:buClr>
              <a:buSzPts val="1200"/>
              <a:buChar char="■"/>
              <a:defRPr sz="1200">
                <a:solidFill>
                  <a:schemeClr val="lt1"/>
                </a:solidFill>
              </a:defRPr>
            </a:lvl6pPr>
            <a:lvl7pPr marL="3200400" lvl="6" indent="-304800" algn="l" rtl="0">
              <a:lnSpc>
                <a:spcPct val="115000"/>
              </a:lnSpc>
              <a:spcBef>
                <a:spcPts val="1600"/>
              </a:spcBef>
              <a:spcAft>
                <a:spcPts val="0"/>
              </a:spcAft>
              <a:buClr>
                <a:schemeClr val="lt1"/>
              </a:buClr>
              <a:buSzPts val="1200"/>
              <a:buChar char="●"/>
              <a:defRPr sz="1200">
                <a:solidFill>
                  <a:schemeClr val="lt1"/>
                </a:solidFill>
              </a:defRPr>
            </a:lvl7pPr>
            <a:lvl8pPr marL="3657600" lvl="7" indent="-304800" algn="l" rtl="0">
              <a:lnSpc>
                <a:spcPct val="115000"/>
              </a:lnSpc>
              <a:spcBef>
                <a:spcPts val="1600"/>
              </a:spcBef>
              <a:spcAft>
                <a:spcPts val="0"/>
              </a:spcAft>
              <a:buClr>
                <a:schemeClr val="lt1"/>
              </a:buClr>
              <a:buSzPts val="1200"/>
              <a:buChar char="○"/>
              <a:defRPr sz="1200">
                <a:solidFill>
                  <a:schemeClr val="lt1"/>
                </a:solidFill>
              </a:defRPr>
            </a:lvl8pPr>
            <a:lvl9pPr marL="4114800" lvl="8" indent="-304800" algn="l" rtl="0">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61" name="Google Shape;61;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38761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drive.google.com/file/d/1zypRDnOFnQ_CpjQ69Gvt5v-WEvB4wOdn/view"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forms/d/e/1FAIpQLSe4WBJrYiy6qj64E5v1KDd-raDiY1FM4eMnLj0aNNHH6ne43g/viewform?vc=0&amp;c=0&amp;w=1"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s://docs.google.com/forms/d/e/1FAIpQLSe4WBJrYiy6qj64E5v1KDd-raDiY1FM4eMnLj0aNNHH6ne43g/viewform?vc=0&amp;c=0&amp;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ctrTitle"/>
          </p:nvPr>
        </p:nvSpPr>
        <p:spPr>
          <a:xfrm>
            <a:off x="311708" y="744575"/>
            <a:ext cx="8520600" cy="2052600"/>
          </a:xfrm>
          <a:prstGeom prst="rect">
            <a:avLst/>
          </a:prstGeom>
          <a:solidFill>
            <a:srgbClr val="B6D7A8"/>
          </a:solidFill>
        </p:spPr>
        <p:txBody>
          <a:bodyPr spcFirstLastPara="1" wrap="square" lIns="91425" tIns="91425" rIns="91425" bIns="91425" anchor="b" anchorCtr="0">
            <a:noAutofit/>
          </a:bodyPr>
          <a:lstStyle/>
          <a:p>
            <a:pPr marL="0" lvl="0" indent="0" algn="ctr" rtl="0">
              <a:spcBef>
                <a:spcPts val="0"/>
              </a:spcBef>
              <a:spcAft>
                <a:spcPts val="0"/>
              </a:spcAft>
              <a:buNone/>
            </a:pPr>
            <a:r>
              <a:rPr lang="en"/>
              <a:t>Welcome to Advisory</a:t>
            </a:r>
            <a:endParaRPr/>
          </a:p>
          <a:p>
            <a:pPr marL="0" lvl="0" indent="0" algn="ctr" rtl="0">
              <a:spcBef>
                <a:spcPts val="0"/>
              </a:spcBef>
              <a:spcAft>
                <a:spcPts val="0"/>
              </a:spcAft>
              <a:buNone/>
            </a:pPr>
            <a:r>
              <a:rPr lang="en"/>
              <a:t>February 22, 2019</a:t>
            </a:r>
            <a:endParaRPr/>
          </a:p>
        </p:txBody>
      </p:sp>
      <p:sp>
        <p:nvSpPr>
          <p:cNvPr id="67" name="Google Shape;67;p14"/>
          <p:cNvSpPr txBox="1">
            <a:spLocks noGrp="1"/>
          </p:cNvSpPr>
          <p:nvPr>
            <p:ph type="subTitle" idx="1"/>
          </p:nvPr>
        </p:nvSpPr>
        <p:spPr>
          <a:xfrm>
            <a:off x="311700" y="2834125"/>
            <a:ext cx="8520600" cy="792600"/>
          </a:xfrm>
          <a:prstGeom prst="rect">
            <a:avLst/>
          </a:prstGeom>
          <a:solidFill>
            <a:srgbClr val="D9EAD3"/>
          </a:solidFill>
        </p:spPr>
        <p:txBody>
          <a:bodyPr spcFirstLastPara="1" wrap="square" lIns="91425" tIns="91425" rIns="91425" bIns="91425" anchor="t" anchorCtr="0">
            <a:noAutofit/>
          </a:bodyPr>
          <a:lstStyle/>
          <a:p>
            <a:pPr marL="0" lvl="0" indent="0" algn="r" rtl="0">
              <a:spcBef>
                <a:spcPts val="0"/>
              </a:spcBef>
              <a:spcAft>
                <a:spcPts val="0"/>
              </a:spcAft>
              <a:buNone/>
            </a:pPr>
            <a:endParaRPr>
              <a:solidFill>
                <a:srgbClr val="000000"/>
              </a:solidFill>
            </a:endParaRPr>
          </a:p>
        </p:txBody>
      </p:sp>
      <p:pic>
        <p:nvPicPr>
          <p:cNvPr id="68" name="Google Shape;68;p14"/>
          <p:cNvPicPr preferRelativeResize="0"/>
          <p:nvPr/>
        </p:nvPicPr>
        <p:blipFill>
          <a:blip r:embed="rId3">
            <a:alphaModFix/>
          </a:blip>
          <a:stretch>
            <a:fillRect/>
          </a:stretch>
        </p:blipFill>
        <p:spPr>
          <a:xfrm>
            <a:off x="4537200" y="0"/>
            <a:ext cx="4556700" cy="1237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311700" y="445025"/>
            <a:ext cx="8520600" cy="572700"/>
          </a:xfrm>
          <a:prstGeom prst="rect">
            <a:avLst/>
          </a:prstGeom>
          <a:solidFill>
            <a:srgbClr val="B6D7A8"/>
          </a:solidFill>
        </p:spPr>
        <p:txBody>
          <a:bodyPr spcFirstLastPara="1" wrap="square" lIns="91425" tIns="91425" rIns="91425" bIns="91425" anchor="t" anchorCtr="0">
            <a:noAutofit/>
          </a:bodyPr>
          <a:lstStyle/>
          <a:p>
            <a:pPr marL="0" lvl="0" indent="0" algn="l" rtl="0">
              <a:spcBef>
                <a:spcPts val="0"/>
              </a:spcBef>
              <a:spcAft>
                <a:spcPts val="0"/>
              </a:spcAft>
              <a:buNone/>
            </a:pPr>
            <a:r>
              <a:rPr lang="en"/>
              <a:t>Picture #2</a:t>
            </a:r>
            <a:endParaRPr/>
          </a:p>
        </p:txBody>
      </p:sp>
      <p:sp>
        <p:nvSpPr>
          <p:cNvPr id="134" name="Google Shape;134;p23"/>
          <p:cNvSpPr txBox="1">
            <a:spLocks noGrp="1"/>
          </p:cNvSpPr>
          <p:nvPr>
            <p:ph type="body" idx="1"/>
          </p:nvPr>
        </p:nvSpPr>
        <p:spPr>
          <a:xfrm>
            <a:off x="311700" y="1152475"/>
            <a:ext cx="8520600" cy="3810000"/>
          </a:xfrm>
          <a:prstGeom prst="rect">
            <a:avLst/>
          </a:prstGeom>
          <a:solidFill>
            <a:srgbClr val="D9EAD3"/>
          </a:solidFill>
        </p:spPr>
        <p:txBody>
          <a:bodyPr spcFirstLastPara="1" wrap="square" lIns="91425" tIns="91425" rIns="91425" bIns="91425" anchor="t" anchorCtr="0">
            <a:noAutofit/>
          </a:bodyPr>
          <a:lstStyle/>
          <a:p>
            <a:pPr marL="457200" lvl="0" indent="0" algn="l" rtl="0">
              <a:spcBef>
                <a:spcPts val="0"/>
              </a:spcBef>
              <a:spcAft>
                <a:spcPts val="1600"/>
              </a:spcAft>
              <a:buNone/>
            </a:pPr>
            <a:endParaRPr sz="1700">
              <a:solidFill>
                <a:srgbClr val="000000"/>
              </a:solidFill>
            </a:endParaRPr>
          </a:p>
        </p:txBody>
      </p:sp>
      <p:pic>
        <p:nvPicPr>
          <p:cNvPr id="135" name="Google Shape;135;p23"/>
          <p:cNvPicPr preferRelativeResize="0"/>
          <p:nvPr/>
        </p:nvPicPr>
        <p:blipFill>
          <a:blip r:embed="rId3">
            <a:alphaModFix/>
          </a:blip>
          <a:stretch>
            <a:fillRect/>
          </a:stretch>
        </p:blipFill>
        <p:spPr>
          <a:xfrm>
            <a:off x="1952000" y="1257500"/>
            <a:ext cx="5477600" cy="3075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1000"/>
                                        <p:tgtEl>
                                          <p:spTgt spid="1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311700" y="445025"/>
            <a:ext cx="8520600" cy="572700"/>
          </a:xfrm>
          <a:prstGeom prst="rect">
            <a:avLst/>
          </a:prstGeom>
          <a:solidFill>
            <a:srgbClr val="B6D7A8"/>
          </a:solidFill>
        </p:spPr>
        <p:txBody>
          <a:bodyPr spcFirstLastPara="1" wrap="square" lIns="91425" tIns="91425" rIns="91425" bIns="91425" anchor="t" anchorCtr="0">
            <a:noAutofit/>
          </a:bodyPr>
          <a:lstStyle/>
          <a:p>
            <a:pPr marL="0" lvl="0" indent="0" algn="l" rtl="0">
              <a:spcBef>
                <a:spcPts val="0"/>
              </a:spcBef>
              <a:spcAft>
                <a:spcPts val="0"/>
              </a:spcAft>
              <a:buNone/>
            </a:pPr>
            <a:r>
              <a:rPr lang="en" b="1" u="sng"/>
              <a:t>Option 2</a:t>
            </a:r>
            <a:r>
              <a:rPr lang="en" b="1"/>
              <a:t>: “I love my neighbor” game</a:t>
            </a:r>
            <a:endParaRPr b="1"/>
          </a:p>
        </p:txBody>
      </p:sp>
      <p:sp>
        <p:nvSpPr>
          <p:cNvPr id="141" name="Google Shape;141;p24"/>
          <p:cNvSpPr txBox="1">
            <a:spLocks noGrp="1"/>
          </p:cNvSpPr>
          <p:nvPr>
            <p:ph type="body" idx="1"/>
          </p:nvPr>
        </p:nvSpPr>
        <p:spPr>
          <a:xfrm>
            <a:off x="311700" y="1152475"/>
            <a:ext cx="8520600" cy="3943500"/>
          </a:xfrm>
          <a:prstGeom prst="rect">
            <a:avLst/>
          </a:prstGeom>
          <a:solidFill>
            <a:srgbClr val="D9EAD3"/>
          </a:solidFill>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rPr>
              <a:t>The Gist: 1)Arrange your chairs in a circle, making sure there is one less chair than there are students. Sit in the chairs. The one student without a chair is your volunteer for step 3.</a:t>
            </a:r>
            <a:endParaRPr>
              <a:solidFill>
                <a:srgbClr val="000000"/>
              </a:solidFill>
            </a:endParaRPr>
          </a:p>
          <a:p>
            <a:pPr marL="0" lvl="0" indent="0" algn="l" rtl="0">
              <a:lnSpc>
                <a:spcPct val="100000"/>
              </a:lnSpc>
              <a:spcBef>
                <a:spcPts val="1600"/>
              </a:spcBef>
              <a:spcAft>
                <a:spcPts val="0"/>
              </a:spcAft>
              <a:buNone/>
            </a:pPr>
            <a:r>
              <a:rPr lang="en">
                <a:solidFill>
                  <a:srgbClr val="000000"/>
                </a:solidFill>
              </a:rPr>
              <a:t>2)Using a notecard, have students form responses (at least two) that </a:t>
            </a:r>
            <a:r>
              <a:rPr lang="en" u="sng">
                <a:solidFill>
                  <a:srgbClr val="000000"/>
                </a:solidFill>
              </a:rPr>
              <a:t>complete</a:t>
            </a:r>
            <a:r>
              <a:rPr lang="en">
                <a:solidFill>
                  <a:srgbClr val="000000"/>
                </a:solidFill>
              </a:rPr>
              <a:t> the following phrase: “I love my neighbor, especially those …”. For example, a student might finish the phrase with, “who are wearing blue.” </a:t>
            </a:r>
            <a:endParaRPr>
              <a:solidFill>
                <a:srgbClr val="000000"/>
              </a:solidFill>
            </a:endParaRPr>
          </a:p>
          <a:p>
            <a:pPr marL="0" lvl="0" indent="0" algn="l" rtl="0">
              <a:lnSpc>
                <a:spcPct val="100000"/>
              </a:lnSpc>
              <a:spcBef>
                <a:spcPts val="1600"/>
              </a:spcBef>
              <a:spcAft>
                <a:spcPts val="0"/>
              </a:spcAft>
              <a:buNone/>
            </a:pPr>
            <a:r>
              <a:rPr lang="en">
                <a:solidFill>
                  <a:srgbClr val="000000"/>
                </a:solidFill>
              </a:rPr>
              <a:t>3)To begin the game, ask a volunteer to step in the middle. This student’s job is to complete the phrase, “I love my neighbor, especially those….” </a:t>
            </a:r>
            <a:r>
              <a:rPr lang="en" u="sng">
                <a:solidFill>
                  <a:srgbClr val="000000"/>
                </a:solidFill>
              </a:rPr>
              <a:t>Then those fitting the phrase will have to STAND UP and MOVE at least 2 chairs away.</a:t>
            </a:r>
            <a:r>
              <a:rPr lang="en">
                <a:solidFill>
                  <a:srgbClr val="000000"/>
                </a:solidFill>
              </a:rPr>
              <a:t> The volunteer will also have to find a seat. The student left without a chair is the new volunteer. Repeat/rotate as many times as needed.</a:t>
            </a:r>
            <a:endParaRPr>
              <a:solidFill>
                <a:srgbClr val="000000"/>
              </a:solidFill>
            </a:endParaRPr>
          </a:p>
          <a:p>
            <a:pPr marL="0" lvl="0" indent="0" algn="l" rtl="0">
              <a:lnSpc>
                <a:spcPct val="100000"/>
              </a:lnSpc>
              <a:spcBef>
                <a:spcPts val="1600"/>
              </a:spcBef>
              <a:spcAft>
                <a:spcPts val="1600"/>
              </a:spcAft>
              <a:buNone/>
            </a:pPr>
            <a:endParaRP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3" end="3"/>
                                            </p:txEl>
                                          </p:spTgt>
                                        </p:tgtEl>
                                        <p:attrNameLst>
                                          <p:attrName>style.visibility</p:attrName>
                                        </p:attrNameLst>
                                      </p:cBhvr>
                                      <p:to>
                                        <p:strVal val="visible"/>
                                      </p:to>
                                    </p:set>
                                    <p:animEffect transition="in" filter="fade">
                                      <p:cBhvr>
                                        <p:cTn id="22" dur="1000"/>
                                        <p:tgtEl>
                                          <p:spTgt spid="1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311700" y="445025"/>
            <a:ext cx="8520600" cy="572700"/>
          </a:xfrm>
          <a:prstGeom prst="rect">
            <a:avLst/>
          </a:prstGeom>
          <a:solidFill>
            <a:srgbClr val="B6D7A8"/>
          </a:solidFill>
        </p:spPr>
        <p:txBody>
          <a:bodyPr spcFirstLastPara="1" wrap="square" lIns="91425" tIns="91425" rIns="91425" bIns="91425" anchor="t" anchorCtr="0">
            <a:noAutofit/>
          </a:bodyPr>
          <a:lstStyle/>
          <a:p>
            <a:pPr marL="0" lvl="0" indent="0" algn="l" rtl="0">
              <a:spcBef>
                <a:spcPts val="0"/>
              </a:spcBef>
              <a:spcAft>
                <a:spcPts val="0"/>
              </a:spcAft>
              <a:buNone/>
            </a:pPr>
            <a:r>
              <a:rPr lang="en" b="1"/>
              <a:t>Game Debrief for both options</a:t>
            </a:r>
            <a:endParaRPr b="1"/>
          </a:p>
        </p:txBody>
      </p:sp>
      <p:sp>
        <p:nvSpPr>
          <p:cNvPr id="147" name="Google Shape;147;p25"/>
          <p:cNvSpPr txBox="1">
            <a:spLocks noGrp="1"/>
          </p:cNvSpPr>
          <p:nvPr>
            <p:ph type="body" idx="1"/>
          </p:nvPr>
        </p:nvSpPr>
        <p:spPr>
          <a:xfrm>
            <a:off x="311700" y="1152475"/>
            <a:ext cx="8520600" cy="3885600"/>
          </a:xfrm>
          <a:prstGeom prst="rect">
            <a:avLst/>
          </a:prstGeom>
          <a:solidFill>
            <a:srgbClr val="D9EAD3"/>
          </a:solidFill>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00000"/>
                </a:solidFill>
              </a:rPr>
              <a:t>On the back of your drawing (Partner Draw) or notecard (I love my neighbor) answer the following questions:</a:t>
            </a:r>
            <a:endParaRPr sz="2400" b="1">
              <a:solidFill>
                <a:srgbClr val="000000"/>
              </a:solidFill>
            </a:endParaRPr>
          </a:p>
          <a:p>
            <a:pPr marL="457200" lvl="0" indent="-355600" algn="l" rtl="0">
              <a:spcBef>
                <a:spcPts val="1600"/>
              </a:spcBef>
              <a:spcAft>
                <a:spcPts val="0"/>
              </a:spcAft>
              <a:buClr>
                <a:srgbClr val="000000"/>
              </a:buClr>
              <a:buSzPts val="2000"/>
              <a:buChar char="●"/>
            </a:pPr>
            <a:r>
              <a:rPr lang="en" sz="2000">
                <a:solidFill>
                  <a:srgbClr val="000000"/>
                </a:solidFill>
              </a:rPr>
              <a:t>What was your favorite/least favorite part of this activity?</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What was something new you learned about yourself or your classmates in this activity?</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How did this activity make you feel? Were there statements or comments that made you feel uncomfortable? </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How did this statement impact you or the group? How could we rephrase this statement in the future?</a:t>
            </a:r>
            <a:endParaRPr sz="20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animEffect transition="in" filter="fade">
                                      <p:cBhvr>
                                        <p:cTn id="7" dur="1000"/>
                                        <p:tgtEl>
                                          <p:spTgt spid="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
                                            <p:txEl>
                                              <p:pRg st="1" end="1"/>
                                            </p:txEl>
                                          </p:spTgt>
                                        </p:tgtEl>
                                        <p:attrNameLst>
                                          <p:attrName>style.visibility</p:attrName>
                                        </p:attrNameLst>
                                      </p:cBhvr>
                                      <p:to>
                                        <p:strVal val="visible"/>
                                      </p:to>
                                    </p:set>
                                    <p:animEffect transition="in" filter="fade">
                                      <p:cBhvr>
                                        <p:cTn id="12" dur="1000"/>
                                        <p:tgtEl>
                                          <p:spTgt spid="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xEl>
                                              <p:pRg st="2" end="2"/>
                                            </p:txEl>
                                          </p:spTgt>
                                        </p:tgtEl>
                                        <p:attrNameLst>
                                          <p:attrName>style.visibility</p:attrName>
                                        </p:attrNameLst>
                                      </p:cBhvr>
                                      <p:to>
                                        <p:strVal val="visible"/>
                                      </p:to>
                                    </p:set>
                                    <p:animEffect transition="in" filter="fade">
                                      <p:cBhvr>
                                        <p:cTn id="17" dur="1000"/>
                                        <p:tgtEl>
                                          <p:spTgt spid="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7">
                                            <p:txEl>
                                              <p:pRg st="3" end="3"/>
                                            </p:txEl>
                                          </p:spTgt>
                                        </p:tgtEl>
                                        <p:attrNameLst>
                                          <p:attrName>style.visibility</p:attrName>
                                        </p:attrNameLst>
                                      </p:cBhvr>
                                      <p:to>
                                        <p:strVal val="visible"/>
                                      </p:to>
                                    </p:set>
                                    <p:animEffect transition="in" filter="fade">
                                      <p:cBhvr>
                                        <p:cTn id="22" dur="1000"/>
                                        <p:tgtEl>
                                          <p:spTgt spid="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7">
                                            <p:txEl>
                                              <p:pRg st="4" end="4"/>
                                            </p:txEl>
                                          </p:spTgt>
                                        </p:tgtEl>
                                        <p:attrNameLst>
                                          <p:attrName>style.visibility</p:attrName>
                                        </p:attrNameLst>
                                      </p:cBhvr>
                                      <p:to>
                                        <p:strVal val="visible"/>
                                      </p:to>
                                    </p:set>
                                    <p:animEffect transition="in" filter="fade">
                                      <p:cBhvr>
                                        <p:cTn id="27" dur="1000"/>
                                        <p:tgtEl>
                                          <p:spTgt spid="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11700" y="445025"/>
            <a:ext cx="8520600" cy="572700"/>
          </a:xfrm>
          <a:prstGeom prst="rect">
            <a:avLst/>
          </a:prstGeom>
          <a:solidFill>
            <a:srgbClr val="B6D7A8"/>
          </a:solidFill>
        </p:spPr>
        <p:txBody>
          <a:bodyPr spcFirstLastPara="1" wrap="square" lIns="91425" tIns="91425" rIns="91425" bIns="91425" anchor="t" anchorCtr="0">
            <a:noAutofit/>
          </a:bodyPr>
          <a:lstStyle/>
          <a:p>
            <a:pPr marL="0" lvl="0" indent="0" algn="ctr" rtl="0">
              <a:spcBef>
                <a:spcPts val="0"/>
              </a:spcBef>
              <a:spcAft>
                <a:spcPts val="0"/>
              </a:spcAft>
              <a:buNone/>
            </a:pPr>
            <a:r>
              <a:rPr lang="en"/>
              <a:t>It is your future!!</a:t>
            </a:r>
            <a:endParaRPr/>
          </a:p>
        </p:txBody>
      </p:sp>
      <p:pic>
        <p:nvPicPr>
          <p:cNvPr id="153" name="Google Shape;153;p26"/>
          <p:cNvPicPr preferRelativeResize="0"/>
          <p:nvPr/>
        </p:nvPicPr>
        <p:blipFill rotWithShape="1">
          <a:blip r:embed="rId3">
            <a:alphaModFix/>
          </a:blip>
          <a:srcRect l="131123" t="22775" r="-117673" b="46025"/>
          <a:stretch/>
        </p:blipFill>
        <p:spPr>
          <a:xfrm>
            <a:off x="4365950" y="1910450"/>
            <a:ext cx="2259825" cy="1143000"/>
          </a:xfrm>
          <a:prstGeom prst="rect">
            <a:avLst/>
          </a:prstGeom>
          <a:noFill/>
          <a:ln>
            <a:noFill/>
          </a:ln>
        </p:spPr>
      </p:pic>
      <p:pic>
        <p:nvPicPr>
          <p:cNvPr id="154" name="Google Shape;154;p26"/>
          <p:cNvPicPr preferRelativeResize="0"/>
          <p:nvPr/>
        </p:nvPicPr>
        <p:blipFill>
          <a:blip r:embed="rId3">
            <a:alphaModFix/>
          </a:blip>
          <a:stretch>
            <a:fillRect/>
          </a:stretch>
        </p:blipFill>
        <p:spPr>
          <a:xfrm>
            <a:off x="2748525" y="1343300"/>
            <a:ext cx="3199950" cy="3005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445025"/>
            <a:ext cx="8520600" cy="572700"/>
          </a:xfrm>
          <a:prstGeom prst="rect">
            <a:avLst/>
          </a:prstGeom>
          <a:solidFill>
            <a:srgbClr val="B6D7A8"/>
          </a:solidFill>
        </p:spPr>
        <p:txBody>
          <a:bodyPr spcFirstLastPara="1" wrap="square" lIns="91425" tIns="91425" rIns="91425" bIns="91425" anchor="t" anchorCtr="0">
            <a:noAutofit/>
          </a:bodyPr>
          <a:lstStyle/>
          <a:p>
            <a:pPr marL="0" lvl="0" indent="0" algn="l" rtl="0">
              <a:spcBef>
                <a:spcPts val="0"/>
              </a:spcBef>
              <a:spcAft>
                <a:spcPts val="0"/>
              </a:spcAft>
              <a:buNone/>
            </a:pPr>
            <a:r>
              <a:rPr lang="en"/>
              <a:t>Agenda</a:t>
            </a:r>
            <a:endParaRPr/>
          </a:p>
        </p:txBody>
      </p:sp>
      <p:sp>
        <p:nvSpPr>
          <p:cNvPr id="74" name="Google Shape;74;p15"/>
          <p:cNvSpPr txBox="1">
            <a:spLocks noGrp="1"/>
          </p:cNvSpPr>
          <p:nvPr>
            <p:ph type="body" idx="1"/>
          </p:nvPr>
        </p:nvSpPr>
        <p:spPr>
          <a:xfrm>
            <a:off x="311700" y="1152475"/>
            <a:ext cx="8520600" cy="3416400"/>
          </a:xfrm>
          <a:prstGeom prst="rect">
            <a:avLst/>
          </a:prstGeom>
          <a:solidFill>
            <a:srgbClr val="D9EAD3"/>
          </a:solidFill>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chemeClr val="dk1"/>
                </a:solidFill>
              </a:rPr>
              <a:t>Screencast to learn about forecasting for next year’s classes and questions (10 min-15.)</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A brief examination of my transcript using a graphic organizer.(10 min.)</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A survey about EPIC here at West.(3 min)</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chemeClr val="dk1"/>
                </a:solidFill>
              </a:rPr>
              <a:t>Some fun and games-time permitting (5-10 min.)</a:t>
            </a:r>
            <a:endParaRPr sz="2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fade">
                                      <p:cBhvr>
                                        <p:cTn id="7" dur="1000"/>
                                        <p:tgtEl>
                                          <p:spTgt spid="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xEl>
                                              <p:pRg st="1" end="1"/>
                                            </p:txEl>
                                          </p:spTgt>
                                        </p:tgtEl>
                                        <p:attrNameLst>
                                          <p:attrName>style.visibility</p:attrName>
                                        </p:attrNameLst>
                                      </p:cBhvr>
                                      <p:to>
                                        <p:strVal val="visible"/>
                                      </p:to>
                                    </p:set>
                                    <p:animEffect transition="in" filter="fade">
                                      <p:cBhvr>
                                        <p:cTn id="12" dur="1000"/>
                                        <p:tgtEl>
                                          <p:spTgt spid="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
                                            <p:txEl>
                                              <p:pRg st="2" end="2"/>
                                            </p:txEl>
                                          </p:spTgt>
                                        </p:tgtEl>
                                        <p:attrNameLst>
                                          <p:attrName>style.visibility</p:attrName>
                                        </p:attrNameLst>
                                      </p:cBhvr>
                                      <p:to>
                                        <p:strVal val="visible"/>
                                      </p:to>
                                    </p:set>
                                    <p:animEffect transition="in" filter="fade">
                                      <p:cBhvr>
                                        <p:cTn id="17" dur="1000"/>
                                        <p:tgtEl>
                                          <p:spTgt spid="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
                                            <p:txEl>
                                              <p:pRg st="3" end="3"/>
                                            </p:txEl>
                                          </p:spTgt>
                                        </p:tgtEl>
                                        <p:attrNameLst>
                                          <p:attrName>style.visibility</p:attrName>
                                        </p:attrNameLst>
                                      </p:cBhvr>
                                      <p:to>
                                        <p:strVal val="visible"/>
                                      </p:to>
                                    </p:set>
                                    <p:animEffect transition="in" filter="fade">
                                      <p:cBhvr>
                                        <p:cTn id="22" dur="1000"/>
                                        <p:tgtEl>
                                          <p:spTgt spid="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572700"/>
          </a:xfrm>
          <a:prstGeom prst="rect">
            <a:avLst/>
          </a:prstGeom>
          <a:solidFill>
            <a:srgbClr val="B6D7A8"/>
          </a:solidFill>
        </p:spPr>
        <p:txBody>
          <a:bodyPr spcFirstLastPara="1" wrap="square" lIns="91425" tIns="91425" rIns="91425" bIns="91425" anchor="t" anchorCtr="0">
            <a:noAutofit/>
          </a:bodyPr>
          <a:lstStyle/>
          <a:p>
            <a:pPr marL="0" lvl="0" indent="0" algn="l" rtl="0">
              <a:spcBef>
                <a:spcPts val="0"/>
              </a:spcBef>
              <a:spcAft>
                <a:spcPts val="0"/>
              </a:spcAft>
              <a:buNone/>
            </a:pPr>
            <a:r>
              <a:rPr lang="en"/>
              <a:t>Learning Target</a:t>
            </a:r>
            <a:endParaRPr/>
          </a:p>
        </p:txBody>
      </p:sp>
      <p:sp>
        <p:nvSpPr>
          <p:cNvPr id="80" name="Google Shape;80;p16"/>
          <p:cNvSpPr txBox="1">
            <a:spLocks noGrp="1"/>
          </p:cNvSpPr>
          <p:nvPr>
            <p:ph type="body" idx="1"/>
          </p:nvPr>
        </p:nvSpPr>
        <p:spPr>
          <a:xfrm>
            <a:off x="311700" y="1152475"/>
            <a:ext cx="8520600" cy="3416400"/>
          </a:xfrm>
          <a:prstGeom prst="rect">
            <a:avLst/>
          </a:prstGeom>
          <a:solidFill>
            <a:srgbClr val="D9EAD3"/>
          </a:solidFill>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81" name="Google Shape;81;p16"/>
          <p:cNvSpPr txBox="1"/>
          <p:nvPr/>
        </p:nvSpPr>
        <p:spPr>
          <a:xfrm>
            <a:off x="398675" y="1225525"/>
            <a:ext cx="4744800" cy="36450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t>Today I will </a:t>
            </a:r>
            <a:r>
              <a:rPr lang="en" sz="3000">
                <a:solidFill>
                  <a:srgbClr val="FF0000"/>
                </a:solidFill>
              </a:rPr>
              <a:t>learn</a:t>
            </a:r>
            <a:r>
              <a:rPr lang="en" sz="3000"/>
              <a:t> about forecasting for classes next year and </a:t>
            </a:r>
            <a:r>
              <a:rPr lang="en" sz="3000">
                <a:solidFill>
                  <a:srgbClr val="FF0000"/>
                </a:solidFill>
              </a:rPr>
              <a:t>understand</a:t>
            </a:r>
            <a:r>
              <a:rPr lang="en" sz="3000"/>
              <a:t> the information in my transcript, </a:t>
            </a:r>
            <a:r>
              <a:rPr lang="en" sz="3000">
                <a:solidFill>
                  <a:srgbClr val="FF0000"/>
                </a:solidFill>
              </a:rPr>
              <a:t>identifying</a:t>
            </a:r>
            <a:r>
              <a:rPr lang="en" sz="3000"/>
              <a:t> areas that need to be addressed before I can graduate. </a:t>
            </a:r>
            <a:endParaRPr sz="3000"/>
          </a:p>
        </p:txBody>
      </p:sp>
      <p:pic>
        <p:nvPicPr>
          <p:cNvPr id="82" name="Google Shape;82;p16"/>
          <p:cNvPicPr preferRelativeResize="0"/>
          <p:nvPr/>
        </p:nvPicPr>
        <p:blipFill>
          <a:blip r:embed="rId3">
            <a:alphaModFix/>
          </a:blip>
          <a:stretch>
            <a:fillRect/>
          </a:stretch>
        </p:blipFill>
        <p:spPr>
          <a:xfrm>
            <a:off x="5143475" y="1152475"/>
            <a:ext cx="3554075" cy="3735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445025"/>
            <a:ext cx="8520600" cy="572700"/>
          </a:xfrm>
          <a:prstGeom prst="rect">
            <a:avLst/>
          </a:prstGeom>
          <a:solidFill>
            <a:srgbClr val="B6D7A8"/>
          </a:solidFill>
        </p:spPr>
        <p:txBody>
          <a:bodyPr spcFirstLastPara="1" wrap="square" lIns="91425" tIns="91425" rIns="91425" bIns="91425" anchor="t" anchorCtr="0">
            <a:noAutofit/>
          </a:bodyPr>
          <a:lstStyle/>
          <a:p>
            <a:pPr marL="0" lvl="0" indent="0" algn="l" rtl="0">
              <a:spcBef>
                <a:spcPts val="0"/>
              </a:spcBef>
              <a:spcAft>
                <a:spcPts val="0"/>
              </a:spcAft>
              <a:buNone/>
            </a:pPr>
            <a:r>
              <a:rPr lang="en"/>
              <a:t>Forecasting Video</a:t>
            </a:r>
            <a:endParaRPr/>
          </a:p>
        </p:txBody>
      </p:sp>
      <p:sp>
        <p:nvSpPr>
          <p:cNvPr id="88" name="Google Shape;88;p17"/>
          <p:cNvSpPr txBox="1">
            <a:spLocks noGrp="1"/>
          </p:cNvSpPr>
          <p:nvPr>
            <p:ph type="body" idx="1"/>
          </p:nvPr>
        </p:nvSpPr>
        <p:spPr>
          <a:xfrm>
            <a:off x="311700" y="1152475"/>
            <a:ext cx="8520600" cy="3416400"/>
          </a:xfrm>
          <a:prstGeom prst="rect">
            <a:avLst/>
          </a:prstGeom>
          <a:solidFill>
            <a:srgbClr val="D9EAD3"/>
          </a:solidFill>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9" name="Google Shape;89;p17" title="2019-2020 Forecasting Screencast.webm">
            <a:hlinkClick r:id="rId3"/>
          </p:cNvPr>
          <p:cNvPicPr preferRelativeResize="0"/>
          <p:nvPr/>
        </p:nvPicPr>
        <p:blipFill>
          <a:blip r:embed="rId4">
            <a:alphaModFix/>
          </a:blip>
          <a:stretch>
            <a:fillRect/>
          </a:stretch>
        </p:blipFill>
        <p:spPr>
          <a:xfrm>
            <a:off x="219600" y="1017725"/>
            <a:ext cx="8612700" cy="3981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76450" y="829550"/>
            <a:ext cx="2891400" cy="1155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rgbClr val="000000"/>
                </a:solidFill>
              </a:rPr>
              <a:t>Transcript Analysis graphic organizer</a:t>
            </a:r>
            <a:endParaRPr sz="2400">
              <a:solidFill>
                <a:srgbClr val="000000"/>
              </a:solidFill>
            </a:endParaRPr>
          </a:p>
          <a:p>
            <a:pPr marL="0" lvl="0" indent="0" algn="l" rtl="0">
              <a:spcBef>
                <a:spcPts val="0"/>
              </a:spcBef>
              <a:spcAft>
                <a:spcPts val="0"/>
              </a:spcAft>
              <a:buNone/>
            </a:pPr>
            <a:endParaRPr sz="2400">
              <a:solidFill>
                <a:srgbClr val="000000"/>
              </a:solidFill>
            </a:endParaRPr>
          </a:p>
        </p:txBody>
      </p:sp>
      <p:sp>
        <p:nvSpPr>
          <p:cNvPr id="95" name="Google Shape;95;p18"/>
          <p:cNvSpPr txBox="1">
            <a:spLocks noGrp="1"/>
          </p:cNvSpPr>
          <p:nvPr>
            <p:ph type="body" idx="1"/>
          </p:nvPr>
        </p:nvSpPr>
        <p:spPr>
          <a:xfrm>
            <a:off x="233600" y="1798300"/>
            <a:ext cx="2566200" cy="2977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1600"/>
              </a:spcAft>
              <a:buClr>
                <a:schemeClr val="dk2"/>
              </a:buClr>
              <a:buSzPts val="2400"/>
              <a:buChar char="●"/>
            </a:pPr>
            <a:r>
              <a:rPr lang="en" sz="1800">
                <a:solidFill>
                  <a:schemeClr val="dk2"/>
                </a:solidFill>
              </a:rPr>
              <a:t>Take a few minutes to record your classes into the appropriate box.</a:t>
            </a:r>
            <a:endParaRPr sz="2400">
              <a:solidFill>
                <a:schemeClr val="dk2"/>
              </a:solidFill>
            </a:endParaRPr>
          </a:p>
        </p:txBody>
      </p:sp>
      <p:sp>
        <p:nvSpPr>
          <p:cNvPr id="96" name="Google Shape;96;p18"/>
          <p:cNvSpPr txBox="1"/>
          <p:nvPr/>
        </p:nvSpPr>
        <p:spPr>
          <a:xfrm>
            <a:off x="3258950" y="194850"/>
            <a:ext cx="5653800" cy="467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97" name="Google Shape;97;p18"/>
          <p:cNvPicPr preferRelativeResize="0"/>
          <p:nvPr/>
        </p:nvPicPr>
        <p:blipFill>
          <a:blip r:embed="rId3">
            <a:alphaModFix/>
          </a:blip>
          <a:stretch>
            <a:fillRect/>
          </a:stretch>
        </p:blipFill>
        <p:spPr>
          <a:xfrm>
            <a:off x="3052801" y="0"/>
            <a:ext cx="5859949"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265500" y="1233175"/>
            <a:ext cx="4045200" cy="1482300"/>
          </a:xfrm>
          <a:prstGeom prst="rect">
            <a:avLst/>
          </a:prstGeom>
          <a:solidFill>
            <a:srgbClr val="B6D7A8"/>
          </a:solidFill>
        </p:spPr>
        <p:txBody>
          <a:bodyPr spcFirstLastPara="1" wrap="square" lIns="91425" tIns="91425" rIns="91425" bIns="91425" anchor="b" anchorCtr="0">
            <a:noAutofit/>
          </a:bodyPr>
          <a:lstStyle/>
          <a:p>
            <a:pPr marL="0" lvl="0" indent="0" algn="l" rtl="0">
              <a:spcBef>
                <a:spcPts val="0"/>
              </a:spcBef>
              <a:spcAft>
                <a:spcPts val="0"/>
              </a:spcAft>
              <a:buNone/>
            </a:pPr>
            <a:r>
              <a:rPr lang="en"/>
              <a:t>EPIC survey</a:t>
            </a:r>
            <a:endParaRPr/>
          </a:p>
        </p:txBody>
      </p:sp>
      <p:sp>
        <p:nvSpPr>
          <p:cNvPr id="103" name="Google Shape;103;p1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104" name="Google Shape;104;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We need your feedback to make West better. Please answer the following survey questions about EPIC positive recognition here at West.</a:t>
            </a:r>
            <a:endParaRPr/>
          </a:p>
          <a:p>
            <a:pPr marL="0" lvl="0" indent="0" algn="l" rtl="0">
              <a:spcBef>
                <a:spcPts val="1600"/>
              </a:spcBef>
              <a:spcAft>
                <a:spcPts val="0"/>
              </a:spcAft>
              <a:buNone/>
            </a:pPr>
            <a:r>
              <a:rPr lang="en" sz="1100" u="sng">
                <a:solidFill>
                  <a:schemeClr val="hlink"/>
                </a:solidFill>
                <a:hlinkClick r:id="rId3"/>
              </a:rPr>
              <a:t>https://docs.google.com/forms/d/e/1FAIpQLSe4WBJrYiy6qj64E5v1KDd-raDiY1FM4eMnLj0aNNHH6ne43g/viewform?vc=0&amp;c=0&amp;w=1</a:t>
            </a:r>
            <a:endParaRPr sz="1100">
              <a:solidFill>
                <a:srgbClr val="1F497D"/>
              </a:solidFill>
            </a:endParaRPr>
          </a:p>
          <a:p>
            <a:pPr marL="0" lvl="0" indent="0" algn="l" rtl="0">
              <a:spcBef>
                <a:spcPts val="1600"/>
              </a:spcBef>
              <a:spcAft>
                <a:spcPts val="0"/>
              </a:spcAft>
              <a:buClr>
                <a:schemeClr val="dk1"/>
              </a:buClr>
              <a:buSzPts val="1100"/>
              <a:buFont typeface="Arial"/>
              <a:buNone/>
            </a:pPr>
            <a:r>
              <a:rPr lang="en" sz="1100" u="sng">
                <a:solidFill>
                  <a:schemeClr val="hlink"/>
                </a:solidFill>
                <a:hlinkClick r:id="rId4"/>
              </a:rPr>
              <a:t>Advisory Survey</a:t>
            </a:r>
            <a:endParaRPr sz="1100" u="sng">
              <a:solidFill>
                <a:schemeClr val="hlink"/>
              </a:solidFill>
              <a:hlinkClick r:id="rId4"/>
            </a:endParaRPr>
          </a:p>
          <a:p>
            <a:pPr marL="0" lvl="0" indent="0" algn="l" rtl="0">
              <a:spcBef>
                <a:spcPts val="1600"/>
              </a:spcBef>
              <a:spcAft>
                <a:spcPts val="1600"/>
              </a:spcAft>
              <a:buNone/>
            </a:pPr>
            <a:endParaRPr sz="1100">
              <a:solidFill>
                <a:srgbClr val="1F497D"/>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body" idx="2"/>
          </p:nvPr>
        </p:nvSpPr>
        <p:spPr>
          <a:xfrm>
            <a:off x="4939500" y="724075"/>
            <a:ext cx="3837000" cy="3695100"/>
          </a:xfrm>
          <a:prstGeom prst="rect">
            <a:avLst/>
          </a:prstGeom>
          <a:solidFill>
            <a:srgbClr val="D9EAD3"/>
          </a:solidFill>
        </p:spPr>
        <p:txBody>
          <a:bodyPr spcFirstLastPara="1" wrap="square" lIns="91425" tIns="91425" rIns="91425" bIns="91425" anchor="ctr" anchorCtr="0">
            <a:noAutofit/>
          </a:bodyPr>
          <a:lstStyle/>
          <a:p>
            <a:pPr marL="457200" lvl="0" indent="0" algn="l" rtl="0">
              <a:spcBef>
                <a:spcPts val="0"/>
              </a:spcBef>
              <a:spcAft>
                <a:spcPts val="1600"/>
              </a:spcAft>
              <a:buNone/>
            </a:pPr>
            <a:endParaRPr sz="1700">
              <a:solidFill>
                <a:srgbClr val="000000"/>
              </a:solidFill>
            </a:endParaRPr>
          </a:p>
        </p:txBody>
      </p:sp>
      <p:sp>
        <p:nvSpPr>
          <p:cNvPr id="110" name="Google Shape;110;p2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11" name="Google Shape;111;p20"/>
          <p:cNvPicPr preferRelativeResize="0"/>
          <p:nvPr/>
        </p:nvPicPr>
        <p:blipFill>
          <a:blip r:embed="rId3">
            <a:alphaModFix/>
          </a:blip>
          <a:stretch>
            <a:fillRect/>
          </a:stretch>
        </p:blipFill>
        <p:spPr>
          <a:xfrm>
            <a:off x="161200" y="1110525"/>
            <a:ext cx="3561652" cy="3222775"/>
          </a:xfrm>
          <a:prstGeom prst="rect">
            <a:avLst/>
          </a:prstGeom>
          <a:noFill/>
          <a:ln>
            <a:noFill/>
          </a:ln>
        </p:spPr>
      </p:pic>
      <p:pic>
        <p:nvPicPr>
          <p:cNvPr id="112" name="Google Shape;112;p20"/>
          <p:cNvPicPr preferRelativeResize="0"/>
          <p:nvPr/>
        </p:nvPicPr>
        <p:blipFill>
          <a:blip r:embed="rId4">
            <a:alphaModFix/>
          </a:blip>
          <a:stretch>
            <a:fillRect/>
          </a:stretch>
        </p:blipFill>
        <p:spPr>
          <a:xfrm>
            <a:off x="4475400" y="152400"/>
            <a:ext cx="4668600" cy="3838575"/>
          </a:xfrm>
          <a:prstGeom prst="rect">
            <a:avLst/>
          </a:prstGeom>
          <a:noFill/>
          <a:ln>
            <a:noFill/>
          </a:ln>
        </p:spPr>
      </p:pic>
      <p:sp>
        <p:nvSpPr>
          <p:cNvPr id="113" name="Google Shape;113;p20"/>
          <p:cNvSpPr txBox="1"/>
          <p:nvPr/>
        </p:nvSpPr>
        <p:spPr>
          <a:xfrm>
            <a:off x="1072750" y="4333300"/>
            <a:ext cx="1336500" cy="5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EFEFEF"/>
                </a:solidFill>
              </a:rPr>
              <a:t>Option #1- Partner Draw</a:t>
            </a:r>
            <a:endParaRPr b="1">
              <a:solidFill>
                <a:srgbClr val="EFEFEF"/>
              </a:solidFill>
            </a:endParaRPr>
          </a:p>
        </p:txBody>
      </p:sp>
      <p:sp>
        <p:nvSpPr>
          <p:cNvPr id="114" name="Google Shape;114;p20"/>
          <p:cNvSpPr txBox="1"/>
          <p:nvPr/>
        </p:nvSpPr>
        <p:spPr>
          <a:xfrm>
            <a:off x="5583200" y="3656250"/>
            <a:ext cx="2144400" cy="5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Option #2- I Love My Neighbor</a:t>
            </a:r>
            <a:endParaRPr b="1"/>
          </a:p>
        </p:txBody>
      </p:sp>
      <p:sp>
        <p:nvSpPr>
          <p:cNvPr id="115" name="Google Shape;115;p20"/>
          <p:cNvSpPr txBox="1"/>
          <p:nvPr/>
        </p:nvSpPr>
        <p:spPr>
          <a:xfrm>
            <a:off x="474900" y="315200"/>
            <a:ext cx="5064300" cy="5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3F3F3"/>
                </a:solidFill>
              </a:rPr>
              <a:t>Let’s have some fun!</a:t>
            </a:r>
            <a:endParaRPr sz="2400" b="1">
              <a:solidFill>
                <a:srgbClr val="F3F3F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fade">
                                      <p:cBhvr>
                                        <p:cTn id="7" dur="1000"/>
                                        <p:tgtEl>
                                          <p:spTgt spid="1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11700" y="445025"/>
            <a:ext cx="8520600" cy="572700"/>
          </a:xfrm>
          <a:prstGeom prst="rect">
            <a:avLst/>
          </a:prstGeom>
          <a:solidFill>
            <a:srgbClr val="B6D7A8"/>
          </a:solidFill>
        </p:spPr>
        <p:txBody>
          <a:bodyPr spcFirstLastPara="1" wrap="square" lIns="91425" tIns="91425" rIns="91425" bIns="91425" anchor="t" anchorCtr="0">
            <a:noAutofit/>
          </a:bodyPr>
          <a:lstStyle/>
          <a:p>
            <a:pPr marL="0" lvl="0" indent="0" algn="l" rtl="0">
              <a:spcBef>
                <a:spcPts val="0"/>
              </a:spcBef>
              <a:spcAft>
                <a:spcPts val="0"/>
              </a:spcAft>
              <a:buNone/>
            </a:pPr>
            <a:r>
              <a:rPr lang="en" b="1" u="sng"/>
              <a:t>Option One</a:t>
            </a:r>
            <a:r>
              <a:rPr lang="en" b="1"/>
              <a:t>: “Partner Draw”</a:t>
            </a:r>
            <a:endParaRPr b="1"/>
          </a:p>
        </p:txBody>
      </p:sp>
      <p:sp>
        <p:nvSpPr>
          <p:cNvPr id="121" name="Google Shape;121;p21"/>
          <p:cNvSpPr txBox="1">
            <a:spLocks noGrp="1"/>
          </p:cNvSpPr>
          <p:nvPr>
            <p:ph type="body" idx="1"/>
          </p:nvPr>
        </p:nvSpPr>
        <p:spPr>
          <a:xfrm>
            <a:off x="311700" y="1152475"/>
            <a:ext cx="8520600" cy="3810000"/>
          </a:xfrm>
          <a:prstGeom prst="rect">
            <a:avLst/>
          </a:prstGeom>
          <a:solidFill>
            <a:srgbClr val="D9EAD3"/>
          </a:solidFill>
        </p:spPr>
        <p:txBody>
          <a:bodyPr spcFirstLastPara="1" wrap="square" lIns="91425" tIns="91425" rIns="91425" bIns="91425" anchor="t" anchorCtr="0">
            <a:noAutofit/>
          </a:bodyPr>
          <a:lstStyle/>
          <a:p>
            <a:pPr marL="457200" lvl="0" indent="-336550" algn="l" rtl="0">
              <a:spcBef>
                <a:spcPts val="0"/>
              </a:spcBef>
              <a:spcAft>
                <a:spcPts val="0"/>
              </a:spcAft>
              <a:buClr>
                <a:srgbClr val="000000"/>
              </a:buClr>
              <a:buSzPts val="1700"/>
              <a:buChar char="●"/>
            </a:pPr>
            <a:r>
              <a:rPr lang="en" sz="1700">
                <a:solidFill>
                  <a:srgbClr val="000000"/>
                </a:solidFill>
              </a:rPr>
              <a:t>Each student will need a </a:t>
            </a:r>
            <a:r>
              <a:rPr lang="en" sz="1700" u="sng">
                <a:solidFill>
                  <a:srgbClr val="000000"/>
                </a:solidFill>
              </a:rPr>
              <a:t>sheet of paper</a:t>
            </a:r>
            <a:r>
              <a:rPr lang="en" sz="1700">
                <a:solidFill>
                  <a:srgbClr val="000000"/>
                </a:solidFill>
              </a:rPr>
              <a:t> and a writing or </a:t>
            </a:r>
            <a:r>
              <a:rPr lang="en" sz="1700" u="sng">
                <a:solidFill>
                  <a:srgbClr val="000000"/>
                </a:solidFill>
              </a:rPr>
              <a:t>drawing implement. </a:t>
            </a:r>
            <a:r>
              <a:rPr lang="en" sz="1700">
                <a:solidFill>
                  <a:srgbClr val="000000"/>
                </a:solidFill>
              </a:rPr>
              <a:t>Have students find a partner, and then sit back-to-back with their partner. One partner faces front and the other faces the back of the classroom. </a:t>
            </a:r>
            <a:endParaRPr sz="1700">
              <a:solidFill>
                <a:srgbClr val="000000"/>
              </a:solidFill>
            </a:endParaRPr>
          </a:p>
          <a:p>
            <a:pPr marL="457200" lvl="0" indent="-336550" algn="l" rtl="0">
              <a:spcBef>
                <a:spcPts val="0"/>
              </a:spcBef>
              <a:spcAft>
                <a:spcPts val="0"/>
              </a:spcAft>
              <a:buClr>
                <a:srgbClr val="000000"/>
              </a:buClr>
              <a:buSzPts val="1700"/>
              <a:buChar char="●"/>
            </a:pPr>
            <a:r>
              <a:rPr lang="en" sz="1700">
                <a:solidFill>
                  <a:srgbClr val="000000"/>
                </a:solidFill>
              </a:rPr>
              <a:t>Show one of the pictures (see next slides).The partner facing the screen (or drawing if you do not have the ability to project) will have one minute to describe what is on the screen. The partner with their backs to the screen will draw with their partner describes.</a:t>
            </a:r>
            <a:endParaRPr sz="1700">
              <a:solidFill>
                <a:srgbClr val="000000"/>
              </a:solidFill>
            </a:endParaRPr>
          </a:p>
          <a:p>
            <a:pPr marL="457200" lvl="0" indent="-336550" algn="l" rtl="0">
              <a:spcBef>
                <a:spcPts val="0"/>
              </a:spcBef>
              <a:spcAft>
                <a:spcPts val="0"/>
              </a:spcAft>
              <a:buClr>
                <a:srgbClr val="000000"/>
              </a:buClr>
              <a:buSzPts val="1700"/>
              <a:buChar char="●"/>
            </a:pPr>
            <a:r>
              <a:rPr lang="en" sz="1700">
                <a:solidFill>
                  <a:srgbClr val="000000"/>
                </a:solidFill>
              </a:rPr>
              <a:t>After one minute, have both partners look at the screen to see how accurately they portray the actual picture. </a:t>
            </a:r>
            <a:endParaRPr sz="1700">
              <a:solidFill>
                <a:srgbClr val="000000"/>
              </a:solidFill>
            </a:endParaRPr>
          </a:p>
          <a:p>
            <a:pPr marL="457200" lvl="0" indent="-336550" algn="l" rtl="0">
              <a:spcBef>
                <a:spcPts val="0"/>
              </a:spcBef>
              <a:spcAft>
                <a:spcPts val="0"/>
              </a:spcAft>
              <a:buClr>
                <a:srgbClr val="000000"/>
              </a:buClr>
              <a:buSzPts val="1700"/>
              <a:buChar char="●"/>
            </a:pPr>
            <a:r>
              <a:rPr lang="en" sz="1700">
                <a:solidFill>
                  <a:srgbClr val="000000"/>
                </a:solidFill>
              </a:rPr>
              <a:t>Then switch roles so the describer for the first picture is now the drawer, and the drawer is now the describer. Show the next picture and repeat the minute. </a:t>
            </a:r>
            <a:endParaRPr sz="1700">
              <a:solidFill>
                <a:srgbClr val="000000"/>
              </a:solidFill>
            </a:endParaRPr>
          </a:p>
          <a:p>
            <a:pPr marL="457200" lvl="0" indent="-336550" algn="l" rtl="0">
              <a:spcBef>
                <a:spcPts val="0"/>
              </a:spcBef>
              <a:spcAft>
                <a:spcPts val="0"/>
              </a:spcAft>
              <a:buClr>
                <a:srgbClr val="000000"/>
              </a:buClr>
              <a:buSzPts val="1700"/>
              <a:buChar char="●"/>
            </a:pPr>
            <a:r>
              <a:rPr lang="en" sz="1700">
                <a:solidFill>
                  <a:srgbClr val="000000"/>
                </a:solidFill>
              </a:rPr>
              <a:t>Repeat both partners looking at the screen to see how accurately they have portrayed the picture. </a:t>
            </a:r>
            <a:endParaRPr sz="17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animEffect transition="in" filter="fade">
                                      <p:cBhvr>
                                        <p:cTn id="7" dur="1000"/>
                                        <p:tgtEl>
                                          <p:spTgt spid="1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xEl>
                                              <p:pRg st="1" end="1"/>
                                            </p:txEl>
                                          </p:spTgt>
                                        </p:tgtEl>
                                        <p:attrNameLst>
                                          <p:attrName>style.visibility</p:attrName>
                                        </p:attrNameLst>
                                      </p:cBhvr>
                                      <p:to>
                                        <p:strVal val="visible"/>
                                      </p:to>
                                    </p:set>
                                    <p:animEffect transition="in" filter="fade">
                                      <p:cBhvr>
                                        <p:cTn id="12" dur="1000"/>
                                        <p:tgtEl>
                                          <p:spTgt spid="1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
                                            <p:txEl>
                                              <p:pRg st="2" end="2"/>
                                            </p:txEl>
                                          </p:spTgt>
                                        </p:tgtEl>
                                        <p:attrNameLst>
                                          <p:attrName>style.visibility</p:attrName>
                                        </p:attrNameLst>
                                      </p:cBhvr>
                                      <p:to>
                                        <p:strVal val="visible"/>
                                      </p:to>
                                    </p:set>
                                    <p:animEffect transition="in" filter="fade">
                                      <p:cBhvr>
                                        <p:cTn id="17" dur="1000"/>
                                        <p:tgtEl>
                                          <p:spTgt spid="1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1">
                                            <p:txEl>
                                              <p:pRg st="3" end="3"/>
                                            </p:txEl>
                                          </p:spTgt>
                                        </p:tgtEl>
                                        <p:attrNameLst>
                                          <p:attrName>style.visibility</p:attrName>
                                        </p:attrNameLst>
                                      </p:cBhvr>
                                      <p:to>
                                        <p:strVal val="visible"/>
                                      </p:to>
                                    </p:set>
                                    <p:animEffect transition="in" filter="fade">
                                      <p:cBhvr>
                                        <p:cTn id="22" dur="1000"/>
                                        <p:tgtEl>
                                          <p:spTgt spid="1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1">
                                            <p:txEl>
                                              <p:pRg st="4" end="4"/>
                                            </p:txEl>
                                          </p:spTgt>
                                        </p:tgtEl>
                                        <p:attrNameLst>
                                          <p:attrName>style.visibility</p:attrName>
                                        </p:attrNameLst>
                                      </p:cBhvr>
                                      <p:to>
                                        <p:strVal val="visible"/>
                                      </p:to>
                                    </p:set>
                                    <p:animEffect transition="in" filter="fade">
                                      <p:cBhvr>
                                        <p:cTn id="27" dur="1000"/>
                                        <p:tgtEl>
                                          <p:spTgt spid="1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11700" y="445025"/>
            <a:ext cx="8520600" cy="572700"/>
          </a:xfrm>
          <a:prstGeom prst="rect">
            <a:avLst/>
          </a:prstGeom>
          <a:solidFill>
            <a:srgbClr val="B6D7A8"/>
          </a:solidFill>
        </p:spPr>
        <p:txBody>
          <a:bodyPr spcFirstLastPara="1" wrap="square" lIns="91425" tIns="91425" rIns="91425" bIns="91425" anchor="t" anchorCtr="0">
            <a:noAutofit/>
          </a:bodyPr>
          <a:lstStyle/>
          <a:p>
            <a:pPr marL="0" lvl="0" indent="0" algn="l" rtl="0">
              <a:spcBef>
                <a:spcPts val="0"/>
              </a:spcBef>
              <a:spcAft>
                <a:spcPts val="0"/>
              </a:spcAft>
              <a:buNone/>
            </a:pPr>
            <a:r>
              <a:rPr lang="en"/>
              <a:t>Picture #1</a:t>
            </a:r>
            <a:endParaRPr/>
          </a:p>
        </p:txBody>
      </p:sp>
      <p:sp>
        <p:nvSpPr>
          <p:cNvPr id="127" name="Google Shape;127;p22"/>
          <p:cNvSpPr txBox="1">
            <a:spLocks noGrp="1"/>
          </p:cNvSpPr>
          <p:nvPr>
            <p:ph type="body" idx="1"/>
          </p:nvPr>
        </p:nvSpPr>
        <p:spPr>
          <a:xfrm>
            <a:off x="311700" y="1152475"/>
            <a:ext cx="8520600" cy="3810000"/>
          </a:xfrm>
          <a:prstGeom prst="rect">
            <a:avLst/>
          </a:prstGeom>
          <a:solidFill>
            <a:srgbClr val="D9EAD3"/>
          </a:solidFill>
        </p:spPr>
        <p:txBody>
          <a:bodyPr spcFirstLastPara="1" wrap="square" lIns="91425" tIns="91425" rIns="91425" bIns="91425" anchor="t" anchorCtr="0">
            <a:noAutofit/>
          </a:bodyPr>
          <a:lstStyle/>
          <a:p>
            <a:pPr marL="457200" lvl="0" indent="0" algn="l" rtl="0">
              <a:spcBef>
                <a:spcPts val="0"/>
              </a:spcBef>
              <a:spcAft>
                <a:spcPts val="1600"/>
              </a:spcAft>
              <a:buNone/>
            </a:pPr>
            <a:endParaRPr sz="1700">
              <a:solidFill>
                <a:srgbClr val="000000"/>
              </a:solidFill>
            </a:endParaRPr>
          </a:p>
        </p:txBody>
      </p:sp>
      <p:pic>
        <p:nvPicPr>
          <p:cNvPr id="128" name="Google Shape;128;p22"/>
          <p:cNvPicPr preferRelativeResize="0"/>
          <p:nvPr/>
        </p:nvPicPr>
        <p:blipFill>
          <a:blip r:embed="rId3">
            <a:alphaModFix/>
          </a:blip>
          <a:stretch>
            <a:fillRect/>
          </a:stretch>
        </p:blipFill>
        <p:spPr>
          <a:xfrm>
            <a:off x="2369925" y="1449375"/>
            <a:ext cx="4831075" cy="2960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animEffect transition="in" filter="fade">
                                      <p:cBhvr>
                                        <p:cTn id="7" dur="1000"/>
                                        <p:tgtEl>
                                          <p:spTgt spid="1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977</Words>
  <Application>Microsoft Office PowerPoint</Application>
  <PresentationFormat>On-screen Show (16:9)</PresentationFormat>
  <Paragraphs>45</Paragraphs>
  <Slides>13</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Simple Light</vt:lpstr>
      <vt:lpstr>Welcome to Advisory February 22, 2019</vt:lpstr>
      <vt:lpstr>Agenda</vt:lpstr>
      <vt:lpstr>Learning Target</vt:lpstr>
      <vt:lpstr>Forecasting Video</vt:lpstr>
      <vt:lpstr>Transcript Analysis graphic organizer </vt:lpstr>
      <vt:lpstr>EPIC survey</vt:lpstr>
      <vt:lpstr>PowerPoint Presentation</vt:lpstr>
      <vt:lpstr>Option One: “Partner Draw”</vt:lpstr>
      <vt:lpstr>Picture #1</vt:lpstr>
      <vt:lpstr>Picture #2</vt:lpstr>
      <vt:lpstr>Option 2: “I love my neighbor” game</vt:lpstr>
      <vt:lpstr>Game Debrief for both options</vt:lpstr>
      <vt:lpstr>It is your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Advisory February 22, 2019</dc:title>
  <dc:creator>Greg Smith</dc:creator>
  <cp:lastModifiedBy>Greg Smith</cp:lastModifiedBy>
  <cp:revision>1</cp:revision>
  <dcterms:modified xsi:type="dcterms:W3CDTF">2019-02-22T15:12:45Z</dcterms:modified>
</cp:coreProperties>
</file>