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1" d="100"/>
          <a:sy n="91" d="100"/>
        </p:scale>
        <p:origin x="63"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E3F8-A6BC-4208-B261-1352B8E66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C9920D-9F94-4FC7-B198-2A5890B29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4659B-8ED0-4FCF-AD2F-02FCC09065C0}"/>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6EE569B0-6C93-4510-8583-0A937E4AB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04C8B-4BF0-4ACD-BAD6-ABB508853105}"/>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38967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A331-06E4-4194-8518-F8575DCF8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9B368-E98A-4AAF-9DAC-86D286A00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4EDC4-6F53-429E-A3E2-24CB8C189981}"/>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C2CC3A22-E3FB-44FF-B36D-D8F13A548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EEE20-0CE8-468E-8457-9AF1662CD1D5}"/>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96231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30C65-98F9-4A6B-9035-E39BA7DABD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B6902-2644-4DAB-9D72-4CD2CD1A1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6DD5-26F7-4C32-8081-6494B2C7730A}"/>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EAD90696-99DE-491D-9C5B-3CBA18687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D7DF5-FA83-4BA7-9288-D8DB2CA2932F}"/>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17666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036E-33C3-4778-9AE4-3E8FF70A2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CEB90-BFCD-48EB-B9E7-629A035CD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CEFAB-D765-4F84-9695-268E6B1A2974}"/>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8A58C1EC-A0FA-4963-8DD6-0ECC1DE63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80884-0B45-4AEE-9F3B-FF675A38CA71}"/>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5455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6143-D7EA-4EF8-A905-717523A7A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AABDC-916C-4C6D-95D4-9046707A7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924AC-3312-4B4E-BAC1-0589CE895D72}"/>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000FF74E-902C-49F7-BF36-BE02C4978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3B78E-A36E-4D59-AB5F-41AE031A0DFF}"/>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162659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73A6-EAE7-40BC-A8D1-F44E21EFA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DA40B-6B94-4742-8879-D07EFCCCF3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3B7E3-5284-413C-9976-57EC444ED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30639-C8EE-4971-A6F7-75303CE95CF0}"/>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6" name="Footer Placeholder 5">
            <a:extLst>
              <a:ext uri="{FF2B5EF4-FFF2-40B4-BE49-F238E27FC236}">
                <a16:creationId xmlns:a16="http://schemas.microsoft.com/office/drawing/2014/main" id="{E21A4A3C-F1CE-4B15-8B57-D2F881747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567F4-2156-411B-9B15-1BFB91F78BA6}"/>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8752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BA7B-0E9C-46B0-83E0-E2E870CDC9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57BB0-83F2-4971-8211-90871C788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943F0-7017-4E42-B0FE-4CF2E2603E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BE557-36E8-41E7-8F72-0E668153E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C06C7-E265-4935-9386-85A15D5CB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0148B-7F5B-415E-81B6-8F24C470A630}"/>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8" name="Footer Placeholder 7">
            <a:extLst>
              <a:ext uri="{FF2B5EF4-FFF2-40B4-BE49-F238E27FC236}">
                <a16:creationId xmlns:a16="http://schemas.microsoft.com/office/drawing/2014/main" id="{DE73F31F-B4B7-4C4C-A622-BD92975412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1E822-2EDC-46EA-ADD4-A158CFCD423C}"/>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184158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DC0B-D7DC-4CBE-A835-8C3D8B91A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56DF2-3809-4573-8DE4-3E08D5FD5E80}"/>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4" name="Footer Placeholder 3">
            <a:extLst>
              <a:ext uri="{FF2B5EF4-FFF2-40B4-BE49-F238E27FC236}">
                <a16:creationId xmlns:a16="http://schemas.microsoft.com/office/drawing/2014/main" id="{2C3FE9B6-BDB8-44CB-A4C6-D3F110C75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469C6-2D27-4C44-8E92-DABEA00EB32C}"/>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233124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8B870-7CE0-45C9-B218-2D52F529A3C5}"/>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3" name="Footer Placeholder 2">
            <a:extLst>
              <a:ext uri="{FF2B5EF4-FFF2-40B4-BE49-F238E27FC236}">
                <a16:creationId xmlns:a16="http://schemas.microsoft.com/office/drawing/2014/main" id="{AD2C919A-F744-4405-ACC7-3A361D103E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1F3AD-A4D7-4BB4-AC64-08A04DFB3E56}"/>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137461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86AD-5480-45B5-A199-4393ED3FE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1CA26-1C75-4D9F-8301-DF30EC164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61FF05-25AA-482F-9FD6-582223409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5E61A-E797-4570-B0C0-6F1FAEFC6943}"/>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6" name="Footer Placeholder 5">
            <a:extLst>
              <a:ext uri="{FF2B5EF4-FFF2-40B4-BE49-F238E27FC236}">
                <a16:creationId xmlns:a16="http://schemas.microsoft.com/office/drawing/2014/main" id="{8043CF36-28F0-49A5-B67A-DDBB398F4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62710-584D-4E7A-8425-4A9E2CD8BB0A}"/>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34670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171C-B2C0-4457-A3A5-1449E2557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44B6B0-A2BF-47B8-A174-C96BFB505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1614EF-249E-40EA-9A8D-C22EC22EB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81C12-E866-4A06-97FF-4225F41F1633}"/>
              </a:ext>
            </a:extLst>
          </p:cNvPr>
          <p:cNvSpPr>
            <a:spLocks noGrp="1"/>
          </p:cNvSpPr>
          <p:nvPr>
            <p:ph type="dt" sz="half" idx="10"/>
          </p:nvPr>
        </p:nvSpPr>
        <p:spPr/>
        <p:txBody>
          <a:bodyPr/>
          <a:lstStyle/>
          <a:p>
            <a:fld id="{332ADC7F-FAD4-4192-9389-8F1DC219B54D}" type="datetimeFigureOut">
              <a:rPr lang="en-US" smtClean="0"/>
              <a:t>11/12/2019</a:t>
            </a:fld>
            <a:endParaRPr lang="en-US"/>
          </a:p>
        </p:txBody>
      </p:sp>
      <p:sp>
        <p:nvSpPr>
          <p:cNvPr id="6" name="Footer Placeholder 5">
            <a:extLst>
              <a:ext uri="{FF2B5EF4-FFF2-40B4-BE49-F238E27FC236}">
                <a16:creationId xmlns:a16="http://schemas.microsoft.com/office/drawing/2014/main" id="{E58A6EE4-0412-4735-A8F6-99B203AC7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0864E-748D-4586-817F-AF6709104013}"/>
              </a:ext>
            </a:extLst>
          </p:cNvPr>
          <p:cNvSpPr>
            <a:spLocks noGrp="1"/>
          </p:cNvSpPr>
          <p:nvPr>
            <p:ph type="sldNum" sz="quarter" idx="12"/>
          </p:nvPr>
        </p:nvSpPr>
        <p:spPr/>
        <p:txBody>
          <a:bodyPr/>
          <a:lstStyle/>
          <a:p>
            <a:fld id="{9A681D04-9EBD-453B-B7D9-76087017930C}" type="slidenum">
              <a:rPr lang="en-US" smtClean="0"/>
              <a:t>‹#›</a:t>
            </a:fld>
            <a:endParaRPr lang="en-US"/>
          </a:p>
        </p:txBody>
      </p:sp>
    </p:spTree>
    <p:extLst>
      <p:ext uri="{BB962C8B-B14F-4D97-AF65-F5344CB8AC3E}">
        <p14:creationId xmlns:p14="http://schemas.microsoft.com/office/powerpoint/2010/main" val="38569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46A43-BA91-4468-A250-141C58D96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90E3D-5944-46A7-80BB-3E157192E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B30B5-20EC-4F12-B733-7E5712485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ADC7F-FAD4-4192-9389-8F1DC219B54D}" type="datetimeFigureOut">
              <a:rPr lang="en-US" smtClean="0"/>
              <a:t>11/12/2019</a:t>
            </a:fld>
            <a:endParaRPr lang="en-US"/>
          </a:p>
        </p:txBody>
      </p:sp>
      <p:sp>
        <p:nvSpPr>
          <p:cNvPr id="5" name="Footer Placeholder 4">
            <a:extLst>
              <a:ext uri="{FF2B5EF4-FFF2-40B4-BE49-F238E27FC236}">
                <a16:creationId xmlns:a16="http://schemas.microsoft.com/office/drawing/2014/main" id="{D85227EC-AA1B-4F73-A8C9-C6CC71D1A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81F05D-DF57-46B2-B626-7CBD9B20C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81D04-9EBD-453B-B7D9-76087017930C}" type="slidenum">
              <a:rPr lang="en-US" smtClean="0"/>
              <a:t>‹#›</a:t>
            </a:fld>
            <a:endParaRPr lang="en-US"/>
          </a:p>
        </p:txBody>
      </p:sp>
    </p:spTree>
    <p:extLst>
      <p:ext uri="{BB962C8B-B14F-4D97-AF65-F5344CB8AC3E}">
        <p14:creationId xmlns:p14="http://schemas.microsoft.com/office/powerpoint/2010/main" val="337842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Real_number" TargetMode="External"/><Relationship Id="rId2" Type="http://schemas.openxmlformats.org/officeDocument/2006/relationships/hyperlink" Target="https://en.wikipedia.org/wiki/Numbe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n.wikipedia.org/wiki/Imaginary_numb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NGMRB4O922I&amp;feature=youtu.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18BB-3330-4177-ABED-86C9CD9A4C8F}"/>
              </a:ext>
            </a:extLst>
          </p:cNvPr>
          <p:cNvSpPr>
            <a:spLocks noGrp="1"/>
          </p:cNvSpPr>
          <p:nvPr>
            <p:ph type="ctrTitle"/>
          </p:nvPr>
        </p:nvSpPr>
        <p:spPr>
          <a:xfrm>
            <a:off x="6453352" y="328941"/>
            <a:ext cx="4966138" cy="2387600"/>
          </a:xfrm>
        </p:spPr>
        <p:txBody>
          <a:bodyPr>
            <a:normAutofit fontScale="90000"/>
          </a:bodyPr>
          <a:lstStyle/>
          <a:p>
            <a:r>
              <a:rPr lang="en-US" dirty="0"/>
              <a:t>Using Classes to Analyze Complex Numbers</a:t>
            </a:r>
          </a:p>
        </p:txBody>
      </p:sp>
      <p:sp>
        <p:nvSpPr>
          <p:cNvPr id="3" name="Subtitle 2">
            <a:extLst>
              <a:ext uri="{FF2B5EF4-FFF2-40B4-BE49-F238E27FC236}">
                <a16:creationId xmlns:a16="http://schemas.microsoft.com/office/drawing/2014/main" id="{9F69B519-1208-49CF-9901-FD22C615A727}"/>
              </a:ext>
            </a:extLst>
          </p:cNvPr>
          <p:cNvSpPr>
            <a:spLocks noGrp="1"/>
          </p:cNvSpPr>
          <p:nvPr>
            <p:ph type="subTitle" idx="1"/>
          </p:nvPr>
        </p:nvSpPr>
        <p:spPr>
          <a:xfrm>
            <a:off x="6453352" y="3481169"/>
            <a:ext cx="4766441" cy="1655762"/>
          </a:xfrm>
        </p:spPr>
        <p:txBody>
          <a:bodyPr/>
          <a:lstStyle/>
          <a:p>
            <a:r>
              <a:rPr lang="en-US" dirty="0"/>
              <a:t>Learning Target: Be able to create a class and application to model Complex Numbers.</a:t>
            </a:r>
          </a:p>
        </p:txBody>
      </p:sp>
      <p:pic>
        <p:nvPicPr>
          <p:cNvPr id="1026" name="Picture 2" descr="Related image">
            <a:extLst>
              <a:ext uri="{FF2B5EF4-FFF2-40B4-BE49-F238E27FC236}">
                <a16:creationId xmlns:a16="http://schemas.microsoft.com/office/drawing/2014/main" id="{F40C3617-278C-48CA-9A2D-C5B4D320CF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596" y="222031"/>
            <a:ext cx="5984328" cy="59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9CE7-471C-43F8-8639-69266F4EA4C8}"/>
              </a:ext>
            </a:extLst>
          </p:cNvPr>
          <p:cNvSpPr>
            <a:spLocks noGrp="1"/>
          </p:cNvSpPr>
          <p:nvPr>
            <p:ph type="title"/>
          </p:nvPr>
        </p:nvSpPr>
        <p:spPr>
          <a:xfrm>
            <a:off x="838200" y="0"/>
            <a:ext cx="10515600" cy="1325563"/>
          </a:xfrm>
        </p:spPr>
        <p:txBody>
          <a:bodyPr/>
          <a:lstStyle/>
          <a:p>
            <a:r>
              <a:rPr lang="en-US" dirty="0"/>
              <a:t>Complex Numbers (Wiki)</a:t>
            </a:r>
          </a:p>
        </p:txBody>
      </p:sp>
      <p:sp>
        <p:nvSpPr>
          <p:cNvPr id="3" name="Content Placeholder 2">
            <a:extLst>
              <a:ext uri="{FF2B5EF4-FFF2-40B4-BE49-F238E27FC236}">
                <a16:creationId xmlns:a16="http://schemas.microsoft.com/office/drawing/2014/main" id="{18BBCEDB-844B-41A6-9D93-38BFFB5116F7}"/>
              </a:ext>
            </a:extLst>
          </p:cNvPr>
          <p:cNvSpPr>
            <a:spLocks noGrp="1"/>
          </p:cNvSpPr>
          <p:nvPr>
            <p:ph idx="1"/>
          </p:nvPr>
        </p:nvSpPr>
        <p:spPr>
          <a:xfrm>
            <a:off x="405685" y="1197735"/>
            <a:ext cx="7566338" cy="4844291"/>
          </a:xfrm>
        </p:spPr>
        <p:txBody>
          <a:bodyPr>
            <a:normAutofit fontScale="92500"/>
          </a:bodyPr>
          <a:lstStyle/>
          <a:p>
            <a:r>
              <a:rPr lang="en-US" dirty="0"/>
              <a:t>A </a:t>
            </a:r>
            <a:r>
              <a:rPr lang="en-US" b="1" dirty="0"/>
              <a:t>complex number</a:t>
            </a:r>
            <a:r>
              <a:rPr lang="en-US" dirty="0"/>
              <a:t> is a </a:t>
            </a:r>
            <a:r>
              <a:rPr lang="en-US" dirty="0">
                <a:hlinkClick r:id="rId2" tooltip="Number"/>
              </a:rPr>
              <a:t>number</a:t>
            </a:r>
            <a:r>
              <a:rPr lang="en-US" dirty="0"/>
              <a:t> that can be expressed in the form </a:t>
            </a:r>
            <a:r>
              <a:rPr lang="en-US" i="1" dirty="0"/>
              <a:t>a</a:t>
            </a:r>
            <a:r>
              <a:rPr lang="en-US" dirty="0"/>
              <a:t> + </a:t>
            </a:r>
            <a:r>
              <a:rPr lang="en-US" i="1" dirty="0"/>
              <a:t>bi</a:t>
            </a:r>
            <a:r>
              <a:rPr lang="en-US" dirty="0"/>
              <a:t>, where </a:t>
            </a:r>
            <a:r>
              <a:rPr lang="en-US" i="1" dirty="0"/>
              <a:t>a</a:t>
            </a:r>
            <a:r>
              <a:rPr lang="en-US" dirty="0"/>
              <a:t> and </a:t>
            </a:r>
            <a:r>
              <a:rPr lang="en-US" i="1" dirty="0"/>
              <a:t>b</a:t>
            </a:r>
            <a:r>
              <a:rPr lang="en-US" dirty="0"/>
              <a:t> are real numbers, and </a:t>
            </a:r>
            <a:r>
              <a:rPr lang="en-US" i="1" dirty="0" err="1"/>
              <a:t>i</a:t>
            </a:r>
            <a:r>
              <a:rPr lang="en-US" dirty="0"/>
              <a:t> is a solution of the equation </a:t>
            </a:r>
            <a:r>
              <a:rPr lang="en-US" i="1" dirty="0"/>
              <a:t>x</a:t>
            </a:r>
            <a:r>
              <a:rPr lang="en-US" baseline="30000" dirty="0"/>
              <a:t>2</a:t>
            </a:r>
            <a:r>
              <a:rPr lang="en-US" dirty="0"/>
              <a:t> = −1. </a:t>
            </a:r>
          </a:p>
          <a:p>
            <a:r>
              <a:rPr lang="en-US" dirty="0"/>
              <a:t>Because no </a:t>
            </a:r>
            <a:r>
              <a:rPr lang="en-US" dirty="0">
                <a:hlinkClick r:id="rId3" tooltip="Real number"/>
              </a:rPr>
              <a:t>real number</a:t>
            </a:r>
            <a:r>
              <a:rPr lang="en-US" dirty="0"/>
              <a:t> satisfies this equation, </a:t>
            </a:r>
            <a:r>
              <a:rPr lang="en-US" i="1" dirty="0" err="1"/>
              <a:t>i</a:t>
            </a:r>
            <a:r>
              <a:rPr lang="en-US" dirty="0"/>
              <a:t> is called an </a:t>
            </a:r>
            <a:r>
              <a:rPr lang="en-US" dirty="0">
                <a:hlinkClick r:id="rId4" tooltip="Imaginary number"/>
              </a:rPr>
              <a:t>imaginary number</a:t>
            </a:r>
            <a:r>
              <a:rPr lang="en-US" dirty="0"/>
              <a:t>. </a:t>
            </a:r>
          </a:p>
          <a:p>
            <a:r>
              <a:rPr lang="en-US" dirty="0"/>
              <a:t>For the complex number </a:t>
            </a:r>
            <a:r>
              <a:rPr lang="en-US" i="1" dirty="0"/>
              <a:t>a</a:t>
            </a:r>
            <a:r>
              <a:rPr lang="en-US" dirty="0"/>
              <a:t> + </a:t>
            </a:r>
            <a:r>
              <a:rPr lang="en-US" i="1" dirty="0"/>
              <a:t>bi</a:t>
            </a:r>
            <a:r>
              <a:rPr lang="en-US" dirty="0"/>
              <a:t>, </a:t>
            </a:r>
            <a:r>
              <a:rPr lang="en-US" i="1" dirty="0"/>
              <a:t>a</a:t>
            </a:r>
            <a:r>
              <a:rPr lang="en-US" dirty="0"/>
              <a:t> is called the </a:t>
            </a:r>
            <a:r>
              <a:rPr lang="en-US" b="1" dirty="0"/>
              <a:t>real part</a:t>
            </a:r>
            <a:r>
              <a:rPr lang="en-US" dirty="0"/>
              <a:t>, and </a:t>
            </a:r>
            <a:r>
              <a:rPr lang="en-US" i="1" dirty="0"/>
              <a:t>b</a:t>
            </a:r>
            <a:r>
              <a:rPr lang="en-US" dirty="0"/>
              <a:t> is called the </a:t>
            </a:r>
            <a:r>
              <a:rPr lang="en-US" b="1" dirty="0"/>
              <a:t>imaginary part</a:t>
            </a:r>
            <a:r>
              <a:rPr lang="en-US" dirty="0"/>
              <a:t>. </a:t>
            </a:r>
          </a:p>
          <a:p>
            <a:r>
              <a:rPr lang="en-US" dirty="0"/>
              <a:t>Despite the historical nomenclature "imaginary", complex numbers are regarded in the mathematical sciences as just as "real" as the real numbers, and are fundamental in many aspects of the scientific description of the natural world</a:t>
            </a:r>
          </a:p>
        </p:txBody>
      </p:sp>
      <p:pic>
        <p:nvPicPr>
          <p:cNvPr id="4" name="Picture 3">
            <a:extLst>
              <a:ext uri="{FF2B5EF4-FFF2-40B4-BE49-F238E27FC236}">
                <a16:creationId xmlns:a16="http://schemas.microsoft.com/office/drawing/2014/main" id="{28202BB6-88E0-4A78-9896-4408E9C5C668}"/>
              </a:ext>
            </a:extLst>
          </p:cNvPr>
          <p:cNvPicPr>
            <a:picLocks noChangeAspect="1"/>
          </p:cNvPicPr>
          <p:nvPr/>
        </p:nvPicPr>
        <p:blipFill>
          <a:blip r:embed="rId5"/>
          <a:stretch>
            <a:fillRect/>
          </a:stretch>
        </p:blipFill>
        <p:spPr>
          <a:xfrm>
            <a:off x="8190964" y="1478525"/>
            <a:ext cx="3774404" cy="4104881"/>
          </a:xfrm>
          <a:prstGeom prst="rect">
            <a:avLst/>
          </a:prstGeom>
        </p:spPr>
      </p:pic>
    </p:spTree>
    <p:extLst>
      <p:ext uri="{BB962C8B-B14F-4D97-AF65-F5344CB8AC3E}">
        <p14:creationId xmlns:p14="http://schemas.microsoft.com/office/powerpoint/2010/main" val="7018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E3EC-C4D5-40D8-A4F9-3B5ADB3F365F}"/>
              </a:ext>
            </a:extLst>
          </p:cNvPr>
          <p:cNvSpPr>
            <a:spLocks noGrp="1"/>
          </p:cNvSpPr>
          <p:nvPr>
            <p:ph type="title"/>
          </p:nvPr>
        </p:nvSpPr>
        <p:spPr/>
        <p:txBody>
          <a:bodyPr/>
          <a:lstStyle/>
          <a:p>
            <a:r>
              <a:rPr lang="en-US" dirty="0"/>
              <a:t>Complex Art: Fractals and the Mandelbrot Set</a:t>
            </a:r>
          </a:p>
        </p:txBody>
      </p:sp>
      <p:sp>
        <p:nvSpPr>
          <p:cNvPr id="3" name="Content Placeholder 2">
            <a:extLst>
              <a:ext uri="{FF2B5EF4-FFF2-40B4-BE49-F238E27FC236}">
                <a16:creationId xmlns:a16="http://schemas.microsoft.com/office/drawing/2014/main" id="{EE929BA3-020F-4226-ACF3-13E7C4E81A2F}"/>
              </a:ext>
            </a:extLst>
          </p:cNvPr>
          <p:cNvSpPr>
            <a:spLocks noGrp="1"/>
          </p:cNvSpPr>
          <p:nvPr>
            <p:ph idx="1"/>
          </p:nvPr>
        </p:nvSpPr>
        <p:spPr/>
        <p:txBody>
          <a:bodyPr/>
          <a:lstStyle/>
          <a:p>
            <a:r>
              <a:rPr lang="en-US" dirty="0">
                <a:hlinkClick r:id="rId2"/>
              </a:rPr>
              <a:t>https://www.youtube.com/watch?v=NGMRB4O922I&amp;feature=youtu.be</a:t>
            </a:r>
            <a:endParaRPr lang="en-US" dirty="0"/>
          </a:p>
          <a:p>
            <a:r>
              <a:rPr lang="en-US" dirty="0"/>
              <a:t>f(z) = z^2 +c such that f(z) &lt;=2.</a:t>
            </a:r>
          </a:p>
        </p:txBody>
      </p:sp>
      <p:pic>
        <p:nvPicPr>
          <p:cNvPr id="4" name="Picture 2" descr="Related image">
            <a:extLst>
              <a:ext uri="{FF2B5EF4-FFF2-40B4-BE49-F238E27FC236}">
                <a16:creationId xmlns:a16="http://schemas.microsoft.com/office/drawing/2014/main" id="{427CC9C1-C5DD-4215-80B3-26CE14AC91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9895" y="2479183"/>
            <a:ext cx="4257725" cy="42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9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519-9A0D-40A4-829E-205FD58F728E}"/>
              </a:ext>
            </a:extLst>
          </p:cNvPr>
          <p:cNvSpPr>
            <a:spLocks noGrp="1"/>
          </p:cNvSpPr>
          <p:nvPr>
            <p:ph type="title"/>
          </p:nvPr>
        </p:nvSpPr>
        <p:spPr/>
        <p:txBody>
          <a:bodyPr/>
          <a:lstStyle/>
          <a:p>
            <a:r>
              <a:rPr lang="en-US" dirty="0"/>
              <a:t>Creating a Complex Number Class</a:t>
            </a:r>
          </a:p>
        </p:txBody>
      </p:sp>
      <p:sp>
        <p:nvSpPr>
          <p:cNvPr id="3" name="Content Placeholder 2">
            <a:extLst>
              <a:ext uri="{FF2B5EF4-FFF2-40B4-BE49-F238E27FC236}">
                <a16:creationId xmlns:a16="http://schemas.microsoft.com/office/drawing/2014/main" id="{1781FD14-5E99-4E02-A3A7-B60DB4C002A2}"/>
              </a:ext>
            </a:extLst>
          </p:cNvPr>
          <p:cNvSpPr>
            <a:spLocks noGrp="1"/>
          </p:cNvSpPr>
          <p:nvPr>
            <p:ph idx="1"/>
          </p:nvPr>
        </p:nvSpPr>
        <p:spPr>
          <a:xfrm>
            <a:off x="375745" y="1515569"/>
            <a:ext cx="6498021" cy="4977306"/>
          </a:xfrm>
        </p:spPr>
        <p:txBody>
          <a:bodyPr>
            <a:normAutofit fontScale="92500" lnSpcReduction="20000"/>
          </a:bodyPr>
          <a:lstStyle/>
          <a:p>
            <a:r>
              <a:rPr lang="en-US" dirty="0"/>
              <a:t>Instance Variables</a:t>
            </a:r>
          </a:p>
          <a:p>
            <a:pPr lvl="1"/>
            <a:r>
              <a:rPr lang="en-US" dirty="0"/>
              <a:t>double </a:t>
            </a:r>
            <a:r>
              <a:rPr lang="en-US" dirty="0" err="1"/>
              <a:t>realPart</a:t>
            </a:r>
            <a:endParaRPr lang="en-US" dirty="0"/>
          </a:p>
          <a:p>
            <a:pPr lvl="1"/>
            <a:r>
              <a:rPr lang="en-US" dirty="0"/>
              <a:t>double </a:t>
            </a:r>
            <a:r>
              <a:rPr lang="en-US" dirty="0" err="1"/>
              <a:t>imaginaryPart</a:t>
            </a:r>
            <a:endParaRPr lang="en-US" dirty="0"/>
          </a:p>
          <a:p>
            <a:r>
              <a:rPr lang="en-US" dirty="0"/>
              <a:t>Constructors</a:t>
            </a:r>
          </a:p>
          <a:p>
            <a:pPr lvl="1"/>
            <a:r>
              <a:rPr lang="en-US" dirty="0"/>
              <a:t>Default</a:t>
            </a:r>
          </a:p>
          <a:p>
            <a:pPr lvl="1"/>
            <a:r>
              <a:rPr lang="en-US" dirty="0"/>
              <a:t>Sent a real part and an imaginary part</a:t>
            </a:r>
          </a:p>
          <a:p>
            <a:r>
              <a:rPr lang="en-US" dirty="0"/>
              <a:t>Methods</a:t>
            </a:r>
          </a:p>
          <a:p>
            <a:pPr lvl="1"/>
            <a:r>
              <a:rPr lang="en-US" dirty="0"/>
              <a:t>String </a:t>
            </a:r>
            <a:r>
              <a:rPr lang="en-US" dirty="0" err="1"/>
              <a:t>toString</a:t>
            </a:r>
            <a:r>
              <a:rPr lang="en-US" dirty="0"/>
              <a:t>()</a:t>
            </a:r>
          </a:p>
          <a:p>
            <a:pPr lvl="1"/>
            <a:r>
              <a:rPr lang="en-US" dirty="0"/>
              <a:t>void add(Complex number)</a:t>
            </a:r>
          </a:p>
          <a:p>
            <a:pPr lvl="1"/>
            <a:r>
              <a:rPr lang="en-US" dirty="0"/>
              <a:t>void </a:t>
            </a:r>
            <a:r>
              <a:rPr lang="en-US" dirty="0" err="1"/>
              <a:t>integerDivide</a:t>
            </a:r>
            <a:r>
              <a:rPr lang="en-US" dirty="0"/>
              <a:t>(int)</a:t>
            </a:r>
          </a:p>
          <a:p>
            <a:pPr lvl="1"/>
            <a:r>
              <a:rPr lang="en-US" dirty="0"/>
              <a:t>int </a:t>
            </a:r>
            <a:r>
              <a:rPr lang="en-US" dirty="0" err="1"/>
              <a:t>compareTo</a:t>
            </a:r>
            <a:r>
              <a:rPr lang="en-US" dirty="0"/>
              <a:t>(Complex)</a:t>
            </a:r>
          </a:p>
          <a:p>
            <a:pPr lvl="2"/>
            <a:r>
              <a:rPr lang="en-US" dirty="0"/>
              <a:t>Compare the magnitude.  For the complex number </a:t>
            </a:r>
            <a:r>
              <a:rPr lang="en-US" dirty="0" err="1"/>
              <a:t>a+bi</a:t>
            </a:r>
            <a:r>
              <a:rPr lang="en-US" dirty="0"/>
              <a:t> it’s magnitude is sqrt(a^2 + b^2)</a:t>
            </a:r>
          </a:p>
          <a:p>
            <a:pPr lvl="2"/>
            <a:r>
              <a:rPr lang="en-US" dirty="0" err="1"/>
              <a:t>d.compareTo</a:t>
            </a:r>
            <a:r>
              <a:rPr lang="en-US" dirty="0"/>
              <a:t>(e) &gt;0 when d&gt;e</a:t>
            </a:r>
          </a:p>
          <a:p>
            <a:pPr lvl="2"/>
            <a:r>
              <a:rPr lang="en-US" dirty="0" err="1"/>
              <a:t>d.compareTo</a:t>
            </a:r>
            <a:r>
              <a:rPr lang="en-US" dirty="0"/>
              <a:t>(e) &lt;0 when d&lt;e</a:t>
            </a:r>
          </a:p>
          <a:p>
            <a:pPr lvl="2"/>
            <a:r>
              <a:rPr lang="en-US" dirty="0" err="1"/>
              <a:t>d.compareTo</a:t>
            </a:r>
            <a:r>
              <a:rPr lang="en-US" dirty="0"/>
              <a:t>(e) ==0 when d==e</a:t>
            </a:r>
          </a:p>
          <a:p>
            <a:pPr lvl="2"/>
            <a:endParaRPr lang="en-US" dirty="0"/>
          </a:p>
        </p:txBody>
      </p:sp>
      <p:sp>
        <p:nvSpPr>
          <p:cNvPr id="4" name="Content Placeholder 2">
            <a:extLst>
              <a:ext uri="{FF2B5EF4-FFF2-40B4-BE49-F238E27FC236}">
                <a16:creationId xmlns:a16="http://schemas.microsoft.com/office/drawing/2014/main" id="{DD7509F5-A7ED-4F45-AE4A-FFEC96203464}"/>
              </a:ext>
            </a:extLst>
          </p:cNvPr>
          <p:cNvSpPr txBox="1">
            <a:spLocks/>
          </p:cNvSpPr>
          <p:nvPr/>
        </p:nvSpPr>
        <p:spPr>
          <a:xfrm>
            <a:off x="7262648" y="1599653"/>
            <a:ext cx="4661338" cy="46960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Extensions</a:t>
            </a:r>
          </a:p>
          <a:p>
            <a:r>
              <a:rPr lang="en-US" dirty="0"/>
              <a:t>Methods</a:t>
            </a:r>
          </a:p>
          <a:p>
            <a:pPr lvl="1"/>
            <a:r>
              <a:rPr lang="en-US" dirty="0"/>
              <a:t>Mutators/Setters</a:t>
            </a:r>
          </a:p>
          <a:p>
            <a:pPr lvl="2"/>
            <a:r>
              <a:rPr lang="en-US" dirty="0"/>
              <a:t>void </a:t>
            </a:r>
            <a:r>
              <a:rPr lang="en-US" dirty="0" err="1"/>
              <a:t>setRealPart</a:t>
            </a:r>
            <a:r>
              <a:rPr lang="en-US" dirty="0"/>
              <a:t>(double)</a:t>
            </a:r>
          </a:p>
          <a:p>
            <a:pPr lvl="2"/>
            <a:r>
              <a:rPr lang="en-US" dirty="0"/>
              <a:t>void </a:t>
            </a:r>
            <a:r>
              <a:rPr lang="en-US" dirty="0" err="1"/>
              <a:t>setImagPart</a:t>
            </a:r>
            <a:r>
              <a:rPr lang="en-US" dirty="0"/>
              <a:t>(double)</a:t>
            </a:r>
          </a:p>
          <a:p>
            <a:pPr lvl="1"/>
            <a:r>
              <a:rPr lang="en-US" dirty="0"/>
              <a:t>Getters</a:t>
            </a:r>
          </a:p>
          <a:p>
            <a:pPr lvl="2"/>
            <a:r>
              <a:rPr lang="en-US" dirty="0"/>
              <a:t>double </a:t>
            </a:r>
            <a:r>
              <a:rPr lang="en-US" dirty="0" err="1"/>
              <a:t>getRealPart</a:t>
            </a:r>
            <a:r>
              <a:rPr lang="en-US" dirty="0"/>
              <a:t>()</a:t>
            </a:r>
          </a:p>
          <a:p>
            <a:pPr lvl="2"/>
            <a:r>
              <a:rPr lang="en-US" dirty="0"/>
              <a:t>double </a:t>
            </a:r>
            <a:r>
              <a:rPr lang="en-US" dirty="0" err="1"/>
              <a:t>getImagPart</a:t>
            </a:r>
            <a:r>
              <a:rPr lang="en-US" dirty="0"/>
              <a:t>()</a:t>
            </a:r>
          </a:p>
          <a:p>
            <a:pPr lvl="1"/>
            <a:r>
              <a:rPr lang="en-US" dirty="0"/>
              <a:t>void pow(int)</a:t>
            </a:r>
          </a:p>
          <a:p>
            <a:pPr lvl="2"/>
            <a:r>
              <a:rPr lang="en-US" dirty="0"/>
              <a:t>Raises the imaginary number to an integer power.</a:t>
            </a:r>
          </a:p>
          <a:p>
            <a:pPr lvl="2"/>
            <a:r>
              <a:rPr lang="en-US" dirty="0" err="1"/>
              <a:t>var.pow</a:t>
            </a:r>
            <a:r>
              <a:rPr lang="en-US" dirty="0"/>
              <a:t>(2) will square the imaginary variable var.</a:t>
            </a:r>
          </a:p>
        </p:txBody>
      </p:sp>
    </p:spTree>
    <p:extLst>
      <p:ext uri="{BB962C8B-B14F-4D97-AF65-F5344CB8AC3E}">
        <p14:creationId xmlns:p14="http://schemas.microsoft.com/office/powerpoint/2010/main" val="40934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7154-71E0-4A07-AAEE-1AD9EFF238DC}"/>
              </a:ext>
            </a:extLst>
          </p:cNvPr>
          <p:cNvSpPr>
            <a:spLocks noGrp="1"/>
          </p:cNvSpPr>
          <p:nvPr>
            <p:ph type="title"/>
          </p:nvPr>
        </p:nvSpPr>
        <p:spPr>
          <a:xfrm>
            <a:off x="759373" y="18255"/>
            <a:ext cx="10515600" cy="1325563"/>
          </a:xfrm>
        </p:spPr>
        <p:txBody>
          <a:bodyPr/>
          <a:lstStyle/>
          <a:p>
            <a:r>
              <a:rPr lang="en-US" dirty="0"/>
              <a:t>Application Options</a:t>
            </a:r>
          </a:p>
        </p:txBody>
      </p:sp>
      <p:sp>
        <p:nvSpPr>
          <p:cNvPr id="3" name="Content Placeholder 2">
            <a:extLst>
              <a:ext uri="{FF2B5EF4-FFF2-40B4-BE49-F238E27FC236}">
                <a16:creationId xmlns:a16="http://schemas.microsoft.com/office/drawing/2014/main" id="{1A3E695D-6425-4734-AF15-9776142E92EA}"/>
              </a:ext>
            </a:extLst>
          </p:cNvPr>
          <p:cNvSpPr>
            <a:spLocks noGrp="1"/>
          </p:cNvSpPr>
          <p:nvPr>
            <p:ph idx="1"/>
          </p:nvPr>
        </p:nvSpPr>
        <p:spPr>
          <a:xfrm>
            <a:off x="838200" y="1208690"/>
            <a:ext cx="10515600" cy="5507420"/>
          </a:xfrm>
        </p:spPr>
        <p:txBody>
          <a:bodyPr>
            <a:normAutofit lnSpcReduction="10000"/>
          </a:bodyPr>
          <a:lstStyle/>
          <a:p>
            <a:r>
              <a:rPr lang="en-US" dirty="0"/>
              <a:t>Total, average, highest and lowest.</a:t>
            </a:r>
          </a:p>
          <a:p>
            <a:pPr lvl="1"/>
            <a:r>
              <a:rPr lang="en-US" dirty="0"/>
              <a:t>Input an unknown number of imaginary numbers and output the total, average, highest and lowest values entered.</a:t>
            </a:r>
          </a:p>
          <a:p>
            <a:r>
              <a:rPr lang="en-US" dirty="0"/>
              <a:t>Blow up or not</a:t>
            </a:r>
          </a:p>
          <a:p>
            <a:pPr lvl="1"/>
            <a:r>
              <a:rPr lang="en-US" dirty="0"/>
              <a:t>Input and complex number </a:t>
            </a:r>
            <a:r>
              <a:rPr lang="en-US" b="1" dirty="0"/>
              <a:t>c</a:t>
            </a:r>
            <a:r>
              <a:rPr lang="en-US" dirty="0"/>
              <a:t> such that both the real and imaginary parts are less than 2. (Like c = 1 + 1i, or c = 0.3 + -0.5i, …)</a:t>
            </a:r>
          </a:p>
          <a:p>
            <a:pPr lvl="1"/>
            <a:r>
              <a:rPr lang="en-US" dirty="0"/>
              <a:t>Apply the following algorithm until it blows up, gets bigger than 2or stays below 2 for 20 iterations.</a:t>
            </a:r>
          </a:p>
          <a:p>
            <a:pPr lvl="2"/>
            <a:r>
              <a:rPr lang="en-US" dirty="0"/>
              <a:t>f(z) = z^2 + c where z starts as 0+0i.  See Mandelbrot video for examples.</a:t>
            </a:r>
          </a:p>
          <a:p>
            <a:pPr lvl="1"/>
            <a:r>
              <a:rPr lang="en-US" dirty="0"/>
              <a:t>Output: The number of iterations to blow up or that it did not blow up.</a:t>
            </a:r>
          </a:p>
          <a:p>
            <a:pPr lvl="1"/>
            <a:r>
              <a:rPr lang="en-US" dirty="0"/>
              <a:t>Push</a:t>
            </a:r>
          </a:p>
          <a:p>
            <a:pPr lvl="2"/>
            <a:r>
              <a:rPr lang="en-US" dirty="0"/>
              <a:t>Have the program enter the values such that the real part goes from -2 to 2 by 0.1 and for each of these the imaginary part goes from -2 to 2 by 0.1. </a:t>
            </a:r>
          </a:p>
          <a:p>
            <a:pPr lvl="2"/>
            <a:r>
              <a:rPr lang="en-US" dirty="0"/>
              <a:t>Push: Show the results as a grid</a:t>
            </a:r>
          </a:p>
          <a:p>
            <a:r>
              <a:rPr lang="en-US" dirty="0"/>
              <a:t>Write the code to generate the Mandelbrot set</a:t>
            </a:r>
          </a:p>
          <a:p>
            <a:endParaRPr lang="en-US" dirty="0"/>
          </a:p>
          <a:p>
            <a:pPr lvl="1"/>
            <a:endParaRPr lang="en-US" dirty="0"/>
          </a:p>
        </p:txBody>
      </p:sp>
      <p:sp>
        <p:nvSpPr>
          <p:cNvPr id="4" name="Speech Bubble: Rectangle with Corners Rounded 3">
            <a:extLst>
              <a:ext uri="{FF2B5EF4-FFF2-40B4-BE49-F238E27FC236}">
                <a16:creationId xmlns:a16="http://schemas.microsoft.com/office/drawing/2014/main" id="{E94A5536-0C51-4D5E-BFB4-F7C72BF3FB08}"/>
              </a:ext>
            </a:extLst>
          </p:cNvPr>
          <p:cNvSpPr/>
          <p:nvPr/>
        </p:nvSpPr>
        <p:spPr>
          <a:xfrm>
            <a:off x="6863255" y="289034"/>
            <a:ext cx="3741683" cy="10547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in both your application class and your </a:t>
            </a:r>
            <a:r>
              <a:rPr lang="en-US"/>
              <a:t>Complex class.</a:t>
            </a:r>
          </a:p>
        </p:txBody>
      </p:sp>
    </p:spTree>
    <p:extLst>
      <p:ext uri="{BB962C8B-B14F-4D97-AF65-F5344CB8AC3E}">
        <p14:creationId xmlns:p14="http://schemas.microsoft.com/office/powerpoint/2010/main" val="176693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FD24D2C6F5794CA528AA227BF9A5E3" ma:contentTypeVersion="13" ma:contentTypeDescription="Create a new document." ma:contentTypeScope="" ma:versionID="274704da2c75477a1f21118ea2ae296a">
  <xsd:schema xmlns:xsd="http://www.w3.org/2001/XMLSchema" xmlns:xs="http://www.w3.org/2001/XMLSchema" xmlns:p="http://schemas.microsoft.com/office/2006/metadata/properties" xmlns:ns3="c187946f-dec5-45c0-9d97-1d7e613540be" xmlns:ns4="f5aa86f1-a1b8-4f7f-aa3e-e92f488a00cc" targetNamespace="http://schemas.microsoft.com/office/2006/metadata/properties" ma:root="true" ma:fieldsID="297ebbba8d39f924979ca29519fad8d6" ns3:_="" ns4:_="">
    <xsd:import namespace="c187946f-dec5-45c0-9d97-1d7e613540be"/>
    <xsd:import namespace="f5aa86f1-a1b8-4f7f-aa3e-e92f488a00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7946f-dec5-45c0-9d97-1d7e613540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aa86f1-a1b8-4f7f-aa3e-e92f488a00c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59AAC6-1E16-49DC-8349-6437AD3DE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7946f-dec5-45c0-9d97-1d7e613540be"/>
    <ds:schemaRef ds:uri="f5aa86f1-a1b8-4f7f-aa3e-e92f488a0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4CCDE0-D2BD-4AF2-A81D-9601CD244DEF}">
  <ds:schemaRefs>
    <ds:schemaRef ds:uri="http://schemas.microsoft.com/sharepoint/v3/contenttype/forms"/>
  </ds:schemaRefs>
</ds:datastoreItem>
</file>

<file path=customXml/itemProps3.xml><?xml version="1.0" encoding="utf-8"?>
<ds:datastoreItem xmlns:ds="http://schemas.openxmlformats.org/officeDocument/2006/customXml" ds:itemID="{70AF30BE-455D-4938-AB96-B545226820F6}">
  <ds:schemaRefs>
    <ds:schemaRef ds:uri="http://purl.org/dc/elements/1.1/"/>
    <ds:schemaRef ds:uri="c187946f-dec5-45c0-9d97-1d7e613540be"/>
    <ds:schemaRef ds:uri="http://schemas.microsoft.com/office/2006/metadata/properties"/>
    <ds:schemaRef ds:uri="f5aa86f1-a1b8-4f7f-aa3e-e92f488a00cc"/>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TotalTime>
  <Words>531</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Using Classes to Analyze Complex Numbers</vt:lpstr>
      <vt:lpstr>Complex Numbers (Wiki)</vt:lpstr>
      <vt:lpstr>Complex Art: Fractals and the Mandelbrot Set</vt:lpstr>
      <vt:lpstr>Creating a Complex Number Class</vt:lpstr>
      <vt:lpstr>Application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Classes</dc:title>
  <dc:creator>Greg Smith</dc:creator>
  <cp:lastModifiedBy>Greg Smith</cp:lastModifiedBy>
  <cp:revision>11</cp:revision>
  <dcterms:created xsi:type="dcterms:W3CDTF">2019-11-12T17:46:50Z</dcterms:created>
  <dcterms:modified xsi:type="dcterms:W3CDTF">2019-11-12T18:52:10Z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0x01010074FD24D2C6F5794CA528AA227BF9A5E3</vt:lpwstr>
  </property>
</Properties>
</file>