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9" r:id="rId4"/>
    <p:sldId id="264" r:id="rId5"/>
    <p:sldId id="265" r:id="rId6"/>
    <p:sldId id="266" r:id="rId7"/>
    <p:sldId id="267" r:id="rId8"/>
    <p:sldId id="268" r:id="rId9"/>
    <p:sldId id="260" r:id="rId10"/>
    <p:sldId id="261" r:id="rId11"/>
    <p:sldId id="263" r:id="rId12"/>
    <p:sldId id="262" r:id="rId13"/>
    <p:sldId id="257" r:id="rId14"/>
    <p:sldId id="258"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7" autoAdjust="0"/>
    <p:restoredTop sz="94660"/>
  </p:normalViewPr>
  <p:slideViewPr>
    <p:cSldViewPr snapToGrid="0">
      <p:cViewPr varScale="1">
        <p:scale>
          <a:sx n="91" d="100"/>
          <a:sy n="91" d="100"/>
        </p:scale>
        <p:origin x="63"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3266B-440F-4E99-8D3D-3F6318B2A9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D3AF44-D543-4916-ADB9-E2F17EFD67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089B7E-FCFC-407B-B1CD-6C1248251EA4}"/>
              </a:ext>
            </a:extLst>
          </p:cNvPr>
          <p:cNvSpPr>
            <a:spLocks noGrp="1"/>
          </p:cNvSpPr>
          <p:nvPr>
            <p:ph type="dt" sz="half" idx="10"/>
          </p:nvPr>
        </p:nvSpPr>
        <p:spPr/>
        <p:txBody>
          <a:bodyPr/>
          <a:lstStyle/>
          <a:p>
            <a:fld id="{7591B575-96FF-4DD6-A672-553479DC70A9}" type="datetimeFigureOut">
              <a:rPr lang="en-US" smtClean="0"/>
              <a:t>1/9/2020</a:t>
            </a:fld>
            <a:endParaRPr lang="en-US"/>
          </a:p>
        </p:txBody>
      </p:sp>
      <p:sp>
        <p:nvSpPr>
          <p:cNvPr id="5" name="Footer Placeholder 4">
            <a:extLst>
              <a:ext uri="{FF2B5EF4-FFF2-40B4-BE49-F238E27FC236}">
                <a16:creationId xmlns:a16="http://schemas.microsoft.com/office/drawing/2014/main" id="{1CFB1B13-9F85-4445-B211-825202B770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AF0E8-0271-4824-BCFC-198A12829E8E}"/>
              </a:ext>
            </a:extLst>
          </p:cNvPr>
          <p:cNvSpPr>
            <a:spLocks noGrp="1"/>
          </p:cNvSpPr>
          <p:nvPr>
            <p:ph type="sldNum" sz="quarter" idx="12"/>
          </p:nvPr>
        </p:nvSpPr>
        <p:spPr/>
        <p:txBody>
          <a:bodyPr/>
          <a:lstStyle/>
          <a:p>
            <a:fld id="{2FF01776-37A4-4FB3-93B4-35CA53ECEC0E}" type="slidenum">
              <a:rPr lang="en-US" smtClean="0"/>
              <a:t>‹#›</a:t>
            </a:fld>
            <a:endParaRPr lang="en-US"/>
          </a:p>
        </p:txBody>
      </p:sp>
    </p:spTree>
    <p:extLst>
      <p:ext uri="{BB962C8B-B14F-4D97-AF65-F5344CB8AC3E}">
        <p14:creationId xmlns:p14="http://schemas.microsoft.com/office/powerpoint/2010/main" val="3266241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04FA-85AD-4A8A-8DF3-6851A94352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175990-05A6-43E0-AA73-87AFF14556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8EC62-8D56-4887-B859-131607D2A0B2}"/>
              </a:ext>
            </a:extLst>
          </p:cNvPr>
          <p:cNvSpPr>
            <a:spLocks noGrp="1"/>
          </p:cNvSpPr>
          <p:nvPr>
            <p:ph type="dt" sz="half" idx="10"/>
          </p:nvPr>
        </p:nvSpPr>
        <p:spPr/>
        <p:txBody>
          <a:bodyPr/>
          <a:lstStyle/>
          <a:p>
            <a:fld id="{7591B575-96FF-4DD6-A672-553479DC70A9}" type="datetimeFigureOut">
              <a:rPr lang="en-US" smtClean="0"/>
              <a:t>1/9/2020</a:t>
            </a:fld>
            <a:endParaRPr lang="en-US"/>
          </a:p>
        </p:txBody>
      </p:sp>
      <p:sp>
        <p:nvSpPr>
          <p:cNvPr id="5" name="Footer Placeholder 4">
            <a:extLst>
              <a:ext uri="{FF2B5EF4-FFF2-40B4-BE49-F238E27FC236}">
                <a16:creationId xmlns:a16="http://schemas.microsoft.com/office/drawing/2014/main" id="{DC2BB65B-B41A-47CD-945F-599491C07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B9640-02EC-482C-89A9-00898E5C741F}"/>
              </a:ext>
            </a:extLst>
          </p:cNvPr>
          <p:cNvSpPr>
            <a:spLocks noGrp="1"/>
          </p:cNvSpPr>
          <p:nvPr>
            <p:ph type="sldNum" sz="quarter" idx="12"/>
          </p:nvPr>
        </p:nvSpPr>
        <p:spPr/>
        <p:txBody>
          <a:bodyPr/>
          <a:lstStyle/>
          <a:p>
            <a:fld id="{2FF01776-37A4-4FB3-93B4-35CA53ECEC0E}" type="slidenum">
              <a:rPr lang="en-US" smtClean="0"/>
              <a:t>‹#›</a:t>
            </a:fld>
            <a:endParaRPr lang="en-US"/>
          </a:p>
        </p:txBody>
      </p:sp>
    </p:spTree>
    <p:extLst>
      <p:ext uri="{BB962C8B-B14F-4D97-AF65-F5344CB8AC3E}">
        <p14:creationId xmlns:p14="http://schemas.microsoft.com/office/powerpoint/2010/main" val="321150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58C996-BEFA-4866-960B-688209B700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B2C90B-47AF-46A1-86C1-1A3CD4E0AD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A0014D-5FD0-4A8D-B04F-E9C62F7F22B0}"/>
              </a:ext>
            </a:extLst>
          </p:cNvPr>
          <p:cNvSpPr>
            <a:spLocks noGrp="1"/>
          </p:cNvSpPr>
          <p:nvPr>
            <p:ph type="dt" sz="half" idx="10"/>
          </p:nvPr>
        </p:nvSpPr>
        <p:spPr/>
        <p:txBody>
          <a:bodyPr/>
          <a:lstStyle/>
          <a:p>
            <a:fld id="{7591B575-96FF-4DD6-A672-553479DC70A9}" type="datetimeFigureOut">
              <a:rPr lang="en-US" smtClean="0"/>
              <a:t>1/9/2020</a:t>
            </a:fld>
            <a:endParaRPr lang="en-US"/>
          </a:p>
        </p:txBody>
      </p:sp>
      <p:sp>
        <p:nvSpPr>
          <p:cNvPr id="5" name="Footer Placeholder 4">
            <a:extLst>
              <a:ext uri="{FF2B5EF4-FFF2-40B4-BE49-F238E27FC236}">
                <a16:creationId xmlns:a16="http://schemas.microsoft.com/office/drawing/2014/main" id="{40B63042-8F27-4A6C-8252-75E0DEC86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5F05FC-112A-4DF5-9744-50258F3C7CE3}"/>
              </a:ext>
            </a:extLst>
          </p:cNvPr>
          <p:cNvSpPr>
            <a:spLocks noGrp="1"/>
          </p:cNvSpPr>
          <p:nvPr>
            <p:ph type="sldNum" sz="quarter" idx="12"/>
          </p:nvPr>
        </p:nvSpPr>
        <p:spPr/>
        <p:txBody>
          <a:bodyPr/>
          <a:lstStyle/>
          <a:p>
            <a:fld id="{2FF01776-37A4-4FB3-93B4-35CA53ECEC0E}" type="slidenum">
              <a:rPr lang="en-US" smtClean="0"/>
              <a:t>‹#›</a:t>
            </a:fld>
            <a:endParaRPr lang="en-US"/>
          </a:p>
        </p:txBody>
      </p:sp>
    </p:spTree>
    <p:extLst>
      <p:ext uri="{BB962C8B-B14F-4D97-AF65-F5344CB8AC3E}">
        <p14:creationId xmlns:p14="http://schemas.microsoft.com/office/powerpoint/2010/main" val="621654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21AC58-135C-4BB9-A77B-77DB2D9C7F4B}" type="slidenum">
              <a:rPr lang="en-US" altLang="en-US"/>
              <a:pPr>
                <a:defRPr/>
              </a:pPr>
              <a:t>‹#›</a:t>
            </a:fld>
            <a:endParaRPr lang="en-US" altLang="en-US"/>
          </a:p>
        </p:txBody>
      </p:sp>
    </p:spTree>
    <p:extLst>
      <p:ext uri="{BB962C8B-B14F-4D97-AF65-F5344CB8AC3E}">
        <p14:creationId xmlns:p14="http://schemas.microsoft.com/office/powerpoint/2010/main" val="1183336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CF20D1-4505-4449-99B8-9397BE613610}" type="slidenum">
              <a:rPr lang="en-US" altLang="en-US"/>
              <a:pPr>
                <a:defRPr/>
              </a:pPr>
              <a:t>‹#›</a:t>
            </a:fld>
            <a:endParaRPr lang="en-US" altLang="en-US"/>
          </a:p>
        </p:txBody>
      </p:sp>
    </p:spTree>
    <p:extLst>
      <p:ext uri="{BB962C8B-B14F-4D97-AF65-F5344CB8AC3E}">
        <p14:creationId xmlns:p14="http://schemas.microsoft.com/office/powerpoint/2010/main" val="2171832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FA18A5-19CC-4779-9AAC-5E3D44B15373}" type="slidenum">
              <a:rPr lang="en-US" altLang="en-US"/>
              <a:pPr>
                <a:defRPr/>
              </a:pPr>
              <a:t>‹#›</a:t>
            </a:fld>
            <a:endParaRPr lang="en-US" altLang="en-US"/>
          </a:p>
        </p:txBody>
      </p:sp>
    </p:spTree>
    <p:extLst>
      <p:ext uri="{BB962C8B-B14F-4D97-AF65-F5344CB8AC3E}">
        <p14:creationId xmlns:p14="http://schemas.microsoft.com/office/powerpoint/2010/main" val="3898558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FDF710-20C1-4694-AA51-C46DB14FC8A8}" type="slidenum">
              <a:rPr lang="en-US" altLang="en-US"/>
              <a:pPr>
                <a:defRPr/>
              </a:pPr>
              <a:t>‹#›</a:t>
            </a:fld>
            <a:endParaRPr lang="en-US" altLang="en-US"/>
          </a:p>
        </p:txBody>
      </p:sp>
    </p:spTree>
    <p:extLst>
      <p:ext uri="{BB962C8B-B14F-4D97-AF65-F5344CB8AC3E}">
        <p14:creationId xmlns:p14="http://schemas.microsoft.com/office/powerpoint/2010/main" val="1391786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738CAF-0FED-4138-8821-B2E427D9A21C}" type="slidenum">
              <a:rPr lang="en-US" altLang="en-US"/>
              <a:pPr>
                <a:defRPr/>
              </a:pPr>
              <a:t>‹#›</a:t>
            </a:fld>
            <a:endParaRPr lang="en-US" altLang="en-US"/>
          </a:p>
        </p:txBody>
      </p:sp>
    </p:spTree>
    <p:extLst>
      <p:ext uri="{BB962C8B-B14F-4D97-AF65-F5344CB8AC3E}">
        <p14:creationId xmlns:p14="http://schemas.microsoft.com/office/powerpoint/2010/main" val="2778973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CAE7CE-B96D-40B3-8A89-F1FED45F7417}" type="slidenum">
              <a:rPr lang="en-US" altLang="en-US"/>
              <a:pPr>
                <a:defRPr/>
              </a:pPr>
              <a:t>‹#›</a:t>
            </a:fld>
            <a:endParaRPr lang="en-US" altLang="en-US"/>
          </a:p>
        </p:txBody>
      </p:sp>
    </p:spTree>
    <p:extLst>
      <p:ext uri="{BB962C8B-B14F-4D97-AF65-F5344CB8AC3E}">
        <p14:creationId xmlns:p14="http://schemas.microsoft.com/office/powerpoint/2010/main" val="3871270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B92DCEF-8A56-4F3D-B447-530A459EC18B}" type="slidenum">
              <a:rPr lang="en-US" altLang="en-US"/>
              <a:pPr>
                <a:defRPr/>
              </a:pPr>
              <a:t>‹#›</a:t>
            </a:fld>
            <a:endParaRPr lang="en-US" altLang="en-US"/>
          </a:p>
        </p:txBody>
      </p:sp>
    </p:spTree>
    <p:extLst>
      <p:ext uri="{BB962C8B-B14F-4D97-AF65-F5344CB8AC3E}">
        <p14:creationId xmlns:p14="http://schemas.microsoft.com/office/powerpoint/2010/main" val="1484336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55C7C9-8FB1-468B-9118-07303981112B}" type="slidenum">
              <a:rPr lang="en-US" altLang="en-US"/>
              <a:pPr>
                <a:defRPr/>
              </a:pPr>
              <a:t>‹#›</a:t>
            </a:fld>
            <a:endParaRPr lang="en-US" altLang="en-US"/>
          </a:p>
        </p:txBody>
      </p:sp>
    </p:spTree>
    <p:extLst>
      <p:ext uri="{BB962C8B-B14F-4D97-AF65-F5344CB8AC3E}">
        <p14:creationId xmlns:p14="http://schemas.microsoft.com/office/powerpoint/2010/main" val="524137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812B-9CC6-4637-9F01-CF70761AE7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0A258-1988-442E-B2D7-E831DA067B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25D46-F8F9-4967-B3A3-E1F022EFFA5F}"/>
              </a:ext>
            </a:extLst>
          </p:cNvPr>
          <p:cNvSpPr>
            <a:spLocks noGrp="1"/>
          </p:cNvSpPr>
          <p:nvPr>
            <p:ph type="dt" sz="half" idx="10"/>
          </p:nvPr>
        </p:nvSpPr>
        <p:spPr/>
        <p:txBody>
          <a:bodyPr/>
          <a:lstStyle/>
          <a:p>
            <a:fld id="{7591B575-96FF-4DD6-A672-553479DC70A9}" type="datetimeFigureOut">
              <a:rPr lang="en-US" smtClean="0"/>
              <a:t>1/9/2020</a:t>
            </a:fld>
            <a:endParaRPr lang="en-US"/>
          </a:p>
        </p:txBody>
      </p:sp>
      <p:sp>
        <p:nvSpPr>
          <p:cNvPr id="5" name="Footer Placeholder 4">
            <a:extLst>
              <a:ext uri="{FF2B5EF4-FFF2-40B4-BE49-F238E27FC236}">
                <a16:creationId xmlns:a16="http://schemas.microsoft.com/office/drawing/2014/main" id="{DF0ECD42-4529-410D-AAB1-18BADDF9A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A6B791-8A53-458B-AF30-A2657BD7F6A4}"/>
              </a:ext>
            </a:extLst>
          </p:cNvPr>
          <p:cNvSpPr>
            <a:spLocks noGrp="1"/>
          </p:cNvSpPr>
          <p:nvPr>
            <p:ph type="sldNum" sz="quarter" idx="12"/>
          </p:nvPr>
        </p:nvSpPr>
        <p:spPr/>
        <p:txBody>
          <a:bodyPr/>
          <a:lstStyle/>
          <a:p>
            <a:fld id="{2FF01776-37A4-4FB3-93B4-35CA53ECEC0E}" type="slidenum">
              <a:rPr lang="en-US" smtClean="0"/>
              <a:t>‹#›</a:t>
            </a:fld>
            <a:endParaRPr lang="en-US"/>
          </a:p>
        </p:txBody>
      </p:sp>
    </p:spTree>
    <p:extLst>
      <p:ext uri="{BB962C8B-B14F-4D97-AF65-F5344CB8AC3E}">
        <p14:creationId xmlns:p14="http://schemas.microsoft.com/office/powerpoint/2010/main" val="3366667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836870-3185-494E-9929-8EC5B535095B}" type="slidenum">
              <a:rPr lang="en-US" altLang="en-US"/>
              <a:pPr>
                <a:defRPr/>
              </a:pPr>
              <a:t>‹#›</a:t>
            </a:fld>
            <a:endParaRPr lang="en-US" altLang="en-US"/>
          </a:p>
        </p:txBody>
      </p:sp>
    </p:spTree>
    <p:extLst>
      <p:ext uri="{BB962C8B-B14F-4D97-AF65-F5344CB8AC3E}">
        <p14:creationId xmlns:p14="http://schemas.microsoft.com/office/powerpoint/2010/main" val="616886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F01EE3-5920-4C5E-A512-BF699DACCD6A}" type="slidenum">
              <a:rPr lang="en-US" altLang="en-US"/>
              <a:pPr>
                <a:defRPr/>
              </a:pPr>
              <a:t>‹#›</a:t>
            </a:fld>
            <a:endParaRPr lang="en-US" altLang="en-US"/>
          </a:p>
        </p:txBody>
      </p:sp>
    </p:spTree>
    <p:extLst>
      <p:ext uri="{BB962C8B-B14F-4D97-AF65-F5344CB8AC3E}">
        <p14:creationId xmlns:p14="http://schemas.microsoft.com/office/powerpoint/2010/main" val="128068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F2FFCA-7057-4CDE-9FD4-1341302628FB}" type="slidenum">
              <a:rPr lang="en-US" altLang="en-US"/>
              <a:pPr>
                <a:defRPr/>
              </a:pPr>
              <a:t>‹#›</a:t>
            </a:fld>
            <a:endParaRPr lang="en-US" altLang="en-US"/>
          </a:p>
        </p:txBody>
      </p:sp>
    </p:spTree>
    <p:extLst>
      <p:ext uri="{BB962C8B-B14F-4D97-AF65-F5344CB8AC3E}">
        <p14:creationId xmlns:p14="http://schemas.microsoft.com/office/powerpoint/2010/main" val="3370375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B8572-DA41-46D0-AD0C-E233D4137E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C8BA98-FDEB-4B19-906A-A7B050A50C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7FB790-74D0-47C6-A7A7-FD46435AB735}"/>
              </a:ext>
            </a:extLst>
          </p:cNvPr>
          <p:cNvSpPr>
            <a:spLocks noGrp="1"/>
          </p:cNvSpPr>
          <p:nvPr>
            <p:ph type="dt" sz="half" idx="10"/>
          </p:nvPr>
        </p:nvSpPr>
        <p:spPr/>
        <p:txBody>
          <a:bodyPr/>
          <a:lstStyle/>
          <a:p>
            <a:fld id="{7591B575-96FF-4DD6-A672-553479DC70A9}" type="datetimeFigureOut">
              <a:rPr lang="en-US" smtClean="0"/>
              <a:t>1/9/2020</a:t>
            </a:fld>
            <a:endParaRPr lang="en-US"/>
          </a:p>
        </p:txBody>
      </p:sp>
      <p:sp>
        <p:nvSpPr>
          <p:cNvPr id="5" name="Footer Placeholder 4">
            <a:extLst>
              <a:ext uri="{FF2B5EF4-FFF2-40B4-BE49-F238E27FC236}">
                <a16:creationId xmlns:a16="http://schemas.microsoft.com/office/drawing/2014/main" id="{EA44D81F-CA10-4168-ABB1-C9F9BAAED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5375B6-0416-412E-83AF-EECE3A24455E}"/>
              </a:ext>
            </a:extLst>
          </p:cNvPr>
          <p:cNvSpPr>
            <a:spLocks noGrp="1"/>
          </p:cNvSpPr>
          <p:nvPr>
            <p:ph type="sldNum" sz="quarter" idx="12"/>
          </p:nvPr>
        </p:nvSpPr>
        <p:spPr/>
        <p:txBody>
          <a:bodyPr/>
          <a:lstStyle/>
          <a:p>
            <a:fld id="{2FF01776-37A4-4FB3-93B4-35CA53ECEC0E}" type="slidenum">
              <a:rPr lang="en-US" smtClean="0"/>
              <a:t>‹#›</a:t>
            </a:fld>
            <a:endParaRPr lang="en-US"/>
          </a:p>
        </p:txBody>
      </p:sp>
    </p:spTree>
    <p:extLst>
      <p:ext uri="{BB962C8B-B14F-4D97-AF65-F5344CB8AC3E}">
        <p14:creationId xmlns:p14="http://schemas.microsoft.com/office/powerpoint/2010/main" val="3897579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798BA-739C-419F-85A4-F4E40AD178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18A109-BDA8-4AAB-BA2E-1A14EED26A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A9E902-E854-4BEF-BD51-8792EAF6C9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9949D9-0CD6-414F-87D2-699F14569606}"/>
              </a:ext>
            </a:extLst>
          </p:cNvPr>
          <p:cNvSpPr>
            <a:spLocks noGrp="1"/>
          </p:cNvSpPr>
          <p:nvPr>
            <p:ph type="dt" sz="half" idx="10"/>
          </p:nvPr>
        </p:nvSpPr>
        <p:spPr/>
        <p:txBody>
          <a:bodyPr/>
          <a:lstStyle/>
          <a:p>
            <a:fld id="{7591B575-96FF-4DD6-A672-553479DC70A9}" type="datetimeFigureOut">
              <a:rPr lang="en-US" smtClean="0"/>
              <a:t>1/9/2020</a:t>
            </a:fld>
            <a:endParaRPr lang="en-US"/>
          </a:p>
        </p:txBody>
      </p:sp>
      <p:sp>
        <p:nvSpPr>
          <p:cNvPr id="6" name="Footer Placeholder 5">
            <a:extLst>
              <a:ext uri="{FF2B5EF4-FFF2-40B4-BE49-F238E27FC236}">
                <a16:creationId xmlns:a16="http://schemas.microsoft.com/office/drawing/2014/main" id="{2E45FEBB-CFF6-4B41-AF02-21CE5CFD0E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8F4D4-FD6E-4C9C-AB21-84BE84994859}"/>
              </a:ext>
            </a:extLst>
          </p:cNvPr>
          <p:cNvSpPr>
            <a:spLocks noGrp="1"/>
          </p:cNvSpPr>
          <p:nvPr>
            <p:ph type="sldNum" sz="quarter" idx="12"/>
          </p:nvPr>
        </p:nvSpPr>
        <p:spPr/>
        <p:txBody>
          <a:bodyPr/>
          <a:lstStyle/>
          <a:p>
            <a:fld id="{2FF01776-37A4-4FB3-93B4-35CA53ECEC0E}" type="slidenum">
              <a:rPr lang="en-US" smtClean="0"/>
              <a:t>‹#›</a:t>
            </a:fld>
            <a:endParaRPr lang="en-US"/>
          </a:p>
        </p:txBody>
      </p:sp>
    </p:spTree>
    <p:extLst>
      <p:ext uri="{BB962C8B-B14F-4D97-AF65-F5344CB8AC3E}">
        <p14:creationId xmlns:p14="http://schemas.microsoft.com/office/powerpoint/2010/main" val="763585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DFEEC-24E9-4EBF-8B92-393335AA0F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A7FD05-4EEF-4794-BB47-BAB1BC3F3E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2017B7-B78D-44A4-84DA-78CE58B1B9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A56AEA-610B-4DB1-A342-CC4D56A416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AB01C-4FAF-4DE6-8247-DB9451BCEA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8A81BF-699A-4FA6-B1B2-6E37056BD0B3}"/>
              </a:ext>
            </a:extLst>
          </p:cNvPr>
          <p:cNvSpPr>
            <a:spLocks noGrp="1"/>
          </p:cNvSpPr>
          <p:nvPr>
            <p:ph type="dt" sz="half" idx="10"/>
          </p:nvPr>
        </p:nvSpPr>
        <p:spPr/>
        <p:txBody>
          <a:bodyPr/>
          <a:lstStyle/>
          <a:p>
            <a:fld id="{7591B575-96FF-4DD6-A672-553479DC70A9}" type="datetimeFigureOut">
              <a:rPr lang="en-US" smtClean="0"/>
              <a:t>1/9/2020</a:t>
            </a:fld>
            <a:endParaRPr lang="en-US"/>
          </a:p>
        </p:txBody>
      </p:sp>
      <p:sp>
        <p:nvSpPr>
          <p:cNvPr id="8" name="Footer Placeholder 7">
            <a:extLst>
              <a:ext uri="{FF2B5EF4-FFF2-40B4-BE49-F238E27FC236}">
                <a16:creationId xmlns:a16="http://schemas.microsoft.com/office/drawing/2014/main" id="{5CB3D3B4-CF5D-4990-981E-F30190E36A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E6B94E-EB34-4BED-AC23-77501978AD97}"/>
              </a:ext>
            </a:extLst>
          </p:cNvPr>
          <p:cNvSpPr>
            <a:spLocks noGrp="1"/>
          </p:cNvSpPr>
          <p:nvPr>
            <p:ph type="sldNum" sz="quarter" idx="12"/>
          </p:nvPr>
        </p:nvSpPr>
        <p:spPr/>
        <p:txBody>
          <a:bodyPr/>
          <a:lstStyle/>
          <a:p>
            <a:fld id="{2FF01776-37A4-4FB3-93B4-35CA53ECEC0E}" type="slidenum">
              <a:rPr lang="en-US" smtClean="0"/>
              <a:t>‹#›</a:t>
            </a:fld>
            <a:endParaRPr lang="en-US"/>
          </a:p>
        </p:txBody>
      </p:sp>
    </p:spTree>
    <p:extLst>
      <p:ext uri="{BB962C8B-B14F-4D97-AF65-F5344CB8AC3E}">
        <p14:creationId xmlns:p14="http://schemas.microsoft.com/office/powerpoint/2010/main" val="271030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82A98-4DC4-4361-B330-6986885DB0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C72280-FB53-47DA-A66D-8F36640D1CB3}"/>
              </a:ext>
            </a:extLst>
          </p:cNvPr>
          <p:cNvSpPr>
            <a:spLocks noGrp="1"/>
          </p:cNvSpPr>
          <p:nvPr>
            <p:ph type="dt" sz="half" idx="10"/>
          </p:nvPr>
        </p:nvSpPr>
        <p:spPr/>
        <p:txBody>
          <a:bodyPr/>
          <a:lstStyle/>
          <a:p>
            <a:fld id="{7591B575-96FF-4DD6-A672-553479DC70A9}" type="datetimeFigureOut">
              <a:rPr lang="en-US" smtClean="0"/>
              <a:t>1/9/2020</a:t>
            </a:fld>
            <a:endParaRPr lang="en-US"/>
          </a:p>
        </p:txBody>
      </p:sp>
      <p:sp>
        <p:nvSpPr>
          <p:cNvPr id="4" name="Footer Placeholder 3">
            <a:extLst>
              <a:ext uri="{FF2B5EF4-FFF2-40B4-BE49-F238E27FC236}">
                <a16:creationId xmlns:a16="http://schemas.microsoft.com/office/drawing/2014/main" id="{53FDCE9C-96EA-4264-AEE0-4852F9B4BB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7E8658-D435-4B7C-95EC-46D5F3ECAFE4}"/>
              </a:ext>
            </a:extLst>
          </p:cNvPr>
          <p:cNvSpPr>
            <a:spLocks noGrp="1"/>
          </p:cNvSpPr>
          <p:nvPr>
            <p:ph type="sldNum" sz="quarter" idx="12"/>
          </p:nvPr>
        </p:nvSpPr>
        <p:spPr/>
        <p:txBody>
          <a:bodyPr/>
          <a:lstStyle/>
          <a:p>
            <a:fld id="{2FF01776-37A4-4FB3-93B4-35CA53ECEC0E}" type="slidenum">
              <a:rPr lang="en-US" smtClean="0"/>
              <a:t>‹#›</a:t>
            </a:fld>
            <a:endParaRPr lang="en-US"/>
          </a:p>
        </p:txBody>
      </p:sp>
    </p:spTree>
    <p:extLst>
      <p:ext uri="{BB962C8B-B14F-4D97-AF65-F5344CB8AC3E}">
        <p14:creationId xmlns:p14="http://schemas.microsoft.com/office/powerpoint/2010/main" val="83597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D8619F-1D1D-43CE-B051-5527A0F94FFB}"/>
              </a:ext>
            </a:extLst>
          </p:cNvPr>
          <p:cNvSpPr>
            <a:spLocks noGrp="1"/>
          </p:cNvSpPr>
          <p:nvPr>
            <p:ph type="dt" sz="half" idx="10"/>
          </p:nvPr>
        </p:nvSpPr>
        <p:spPr/>
        <p:txBody>
          <a:bodyPr/>
          <a:lstStyle/>
          <a:p>
            <a:fld id="{7591B575-96FF-4DD6-A672-553479DC70A9}" type="datetimeFigureOut">
              <a:rPr lang="en-US" smtClean="0"/>
              <a:t>1/9/2020</a:t>
            </a:fld>
            <a:endParaRPr lang="en-US"/>
          </a:p>
        </p:txBody>
      </p:sp>
      <p:sp>
        <p:nvSpPr>
          <p:cNvPr id="3" name="Footer Placeholder 2">
            <a:extLst>
              <a:ext uri="{FF2B5EF4-FFF2-40B4-BE49-F238E27FC236}">
                <a16:creationId xmlns:a16="http://schemas.microsoft.com/office/drawing/2014/main" id="{CBD8DDDB-A1CD-4B43-A86D-938655E9A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C8DDE0-4E20-4747-96E1-AF1683CEAC32}"/>
              </a:ext>
            </a:extLst>
          </p:cNvPr>
          <p:cNvSpPr>
            <a:spLocks noGrp="1"/>
          </p:cNvSpPr>
          <p:nvPr>
            <p:ph type="sldNum" sz="quarter" idx="12"/>
          </p:nvPr>
        </p:nvSpPr>
        <p:spPr/>
        <p:txBody>
          <a:bodyPr/>
          <a:lstStyle/>
          <a:p>
            <a:fld id="{2FF01776-37A4-4FB3-93B4-35CA53ECEC0E}" type="slidenum">
              <a:rPr lang="en-US" smtClean="0"/>
              <a:t>‹#›</a:t>
            </a:fld>
            <a:endParaRPr lang="en-US"/>
          </a:p>
        </p:txBody>
      </p:sp>
    </p:spTree>
    <p:extLst>
      <p:ext uri="{BB962C8B-B14F-4D97-AF65-F5344CB8AC3E}">
        <p14:creationId xmlns:p14="http://schemas.microsoft.com/office/powerpoint/2010/main" val="18793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481BA-15B6-4FA4-9934-209A988FA5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06209F-ABBB-4062-8613-0BA7861303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DAE6F4-D2D0-413F-933B-A4D70EB58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6188EE-08A3-4F4A-8ABB-0A2BB4D524C2}"/>
              </a:ext>
            </a:extLst>
          </p:cNvPr>
          <p:cNvSpPr>
            <a:spLocks noGrp="1"/>
          </p:cNvSpPr>
          <p:nvPr>
            <p:ph type="dt" sz="half" idx="10"/>
          </p:nvPr>
        </p:nvSpPr>
        <p:spPr/>
        <p:txBody>
          <a:bodyPr/>
          <a:lstStyle/>
          <a:p>
            <a:fld id="{7591B575-96FF-4DD6-A672-553479DC70A9}" type="datetimeFigureOut">
              <a:rPr lang="en-US" smtClean="0"/>
              <a:t>1/9/2020</a:t>
            </a:fld>
            <a:endParaRPr lang="en-US"/>
          </a:p>
        </p:txBody>
      </p:sp>
      <p:sp>
        <p:nvSpPr>
          <p:cNvPr id="6" name="Footer Placeholder 5">
            <a:extLst>
              <a:ext uri="{FF2B5EF4-FFF2-40B4-BE49-F238E27FC236}">
                <a16:creationId xmlns:a16="http://schemas.microsoft.com/office/drawing/2014/main" id="{3BA09B9B-0297-48F3-BD26-7E00E92070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3A870-F86D-4566-A0F9-CF0A854F0CE3}"/>
              </a:ext>
            </a:extLst>
          </p:cNvPr>
          <p:cNvSpPr>
            <a:spLocks noGrp="1"/>
          </p:cNvSpPr>
          <p:nvPr>
            <p:ph type="sldNum" sz="quarter" idx="12"/>
          </p:nvPr>
        </p:nvSpPr>
        <p:spPr/>
        <p:txBody>
          <a:bodyPr/>
          <a:lstStyle/>
          <a:p>
            <a:fld id="{2FF01776-37A4-4FB3-93B4-35CA53ECEC0E}" type="slidenum">
              <a:rPr lang="en-US" smtClean="0"/>
              <a:t>‹#›</a:t>
            </a:fld>
            <a:endParaRPr lang="en-US"/>
          </a:p>
        </p:txBody>
      </p:sp>
    </p:spTree>
    <p:extLst>
      <p:ext uri="{BB962C8B-B14F-4D97-AF65-F5344CB8AC3E}">
        <p14:creationId xmlns:p14="http://schemas.microsoft.com/office/powerpoint/2010/main" val="2562101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6303A-6F92-4347-8250-B3556AD30C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525428-5B07-4E70-B6AC-8AC58746C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CEFCA3-2F87-4C5E-B606-258EF53C24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D3B5FD-39FD-4FDD-A8BB-34A474C39105}"/>
              </a:ext>
            </a:extLst>
          </p:cNvPr>
          <p:cNvSpPr>
            <a:spLocks noGrp="1"/>
          </p:cNvSpPr>
          <p:nvPr>
            <p:ph type="dt" sz="half" idx="10"/>
          </p:nvPr>
        </p:nvSpPr>
        <p:spPr/>
        <p:txBody>
          <a:bodyPr/>
          <a:lstStyle/>
          <a:p>
            <a:fld id="{7591B575-96FF-4DD6-A672-553479DC70A9}" type="datetimeFigureOut">
              <a:rPr lang="en-US" smtClean="0"/>
              <a:t>1/9/2020</a:t>
            </a:fld>
            <a:endParaRPr lang="en-US"/>
          </a:p>
        </p:txBody>
      </p:sp>
      <p:sp>
        <p:nvSpPr>
          <p:cNvPr id="6" name="Footer Placeholder 5">
            <a:extLst>
              <a:ext uri="{FF2B5EF4-FFF2-40B4-BE49-F238E27FC236}">
                <a16:creationId xmlns:a16="http://schemas.microsoft.com/office/drawing/2014/main" id="{083D7E27-D483-4527-92DB-F6C83266EB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72864C-6C86-4BDA-A803-EEE4220258F2}"/>
              </a:ext>
            </a:extLst>
          </p:cNvPr>
          <p:cNvSpPr>
            <a:spLocks noGrp="1"/>
          </p:cNvSpPr>
          <p:nvPr>
            <p:ph type="sldNum" sz="quarter" idx="12"/>
          </p:nvPr>
        </p:nvSpPr>
        <p:spPr/>
        <p:txBody>
          <a:bodyPr/>
          <a:lstStyle/>
          <a:p>
            <a:fld id="{2FF01776-37A4-4FB3-93B4-35CA53ECEC0E}" type="slidenum">
              <a:rPr lang="en-US" smtClean="0"/>
              <a:t>‹#›</a:t>
            </a:fld>
            <a:endParaRPr lang="en-US"/>
          </a:p>
        </p:txBody>
      </p:sp>
    </p:spTree>
    <p:extLst>
      <p:ext uri="{BB962C8B-B14F-4D97-AF65-F5344CB8AC3E}">
        <p14:creationId xmlns:p14="http://schemas.microsoft.com/office/powerpoint/2010/main" val="3811365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846281-B43E-48E3-B1D1-65CC2EDF2F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C1ED34-91AE-4157-BF3D-C7EC5DBBA5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B1E21E-3063-4E84-B6AF-E2F24A523A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1B575-96FF-4DD6-A672-553479DC70A9}" type="datetimeFigureOut">
              <a:rPr lang="en-US" smtClean="0"/>
              <a:t>1/9/2020</a:t>
            </a:fld>
            <a:endParaRPr lang="en-US"/>
          </a:p>
        </p:txBody>
      </p:sp>
      <p:sp>
        <p:nvSpPr>
          <p:cNvPr id="5" name="Footer Placeholder 4">
            <a:extLst>
              <a:ext uri="{FF2B5EF4-FFF2-40B4-BE49-F238E27FC236}">
                <a16:creationId xmlns:a16="http://schemas.microsoft.com/office/drawing/2014/main" id="{7EAC5C33-64FC-4CF4-8E5D-695E59A6BD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08D463-31BE-4DC7-8A35-16352CE462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01776-37A4-4FB3-93B4-35CA53ECEC0E}" type="slidenum">
              <a:rPr lang="en-US" smtClean="0"/>
              <a:t>‹#›</a:t>
            </a:fld>
            <a:endParaRPr lang="en-US"/>
          </a:p>
        </p:txBody>
      </p:sp>
    </p:spTree>
    <p:extLst>
      <p:ext uri="{BB962C8B-B14F-4D97-AF65-F5344CB8AC3E}">
        <p14:creationId xmlns:p14="http://schemas.microsoft.com/office/powerpoint/2010/main" val="3129436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aseline="0"/>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aseline="0"/>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aseline="0"/>
            </a:lvl1pPr>
          </a:lstStyle>
          <a:p>
            <a:pPr>
              <a:defRPr/>
            </a:pPr>
            <a:fld id="{92F395C1-D259-487B-BE9D-31FED7F2E433}" type="slidenum">
              <a:rPr lang="en-US" altLang="en-US"/>
              <a:pPr>
                <a:defRPr/>
              </a:pPr>
              <a:t>‹#›</a:t>
            </a:fld>
            <a:endParaRPr lang="en-US" altLang="en-US"/>
          </a:p>
        </p:txBody>
      </p:sp>
    </p:spTree>
    <p:extLst>
      <p:ext uri="{BB962C8B-B14F-4D97-AF65-F5344CB8AC3E}">
        <p14:creationId xmlns:p14="http://schemas.microsoft.com/office/powerpoint/2010/main" val="25939538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aust.fr.bw.schule.de/mhb/eratclass.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D220-F8DF-4F6A-9615-5183E7389AC5}"/>
              </a:ext>
            </a:extLst>
          </p:cNvPr>
          <p:cNvSpPr>
            <a:spLocks noGrp="1"/>
          </p:cNvSpPr>
          <p:nvPr>
            <p:ph type="ctrTitle"/>
          </p:nvPr>
        </p:nvSpPr>
        <p:spPr>
          <a:xfrm>
            <a:off x="-215463" y="-452414"/>
            <a:ext cx="9144000" cy="2387600"/>
          </a:xfrm>
        </p:spPr>
        <p:txBody>
          <a:bodyPr/>
          <a:lstStyle/>
          <a:p>
            <a:r>
              <a:rPr lang="en-US" dirty="0"/>
              <a:t>Common Array Algorithms</a:t>
            </a:r>
          </a:p>
        </p:txBody>
      </p:sp>
      <p:sp>
        <p:nvSpPr>
          <p:cNvPr id="3" name="Subtitle 2">
            <a:extLst>
              <a:ext uri="{FF2B5EF4-FFF2-40B4-BE49-F238E27FC236}">
                <a16:creationId xmlns:a16="http://schemas.microsoft.com/office/drawing/2014/main" id="{BFF85263-DD78-481D-81BB-936124C99948}"/>
              </a:ext>
            </a:extLst>
          </p:cNvPr>
          <p:cNvSpPr>
            <a:spLocks noGrp="1"/>
          </p:cNvSpPr>
          <p:nvPr>
            <p:ph type="subTitle" idx="1"/>
          </p:nvPr>
        </p:nvSpPr>
        <p:spPr>
          <a:xfrm>
            <a:off x="378373" y="2601119"/>
            <a:ext cx="9144000" cy="1655762"/>
          </a:xfrm>
        </p:spPr>
        <p:txBody>
          <a:bodyPr/>
          <a:lstStyle/>
          <a:p>
            <a:r>
              <a:rPr lang="en-US" dirty="0"/>
              <a:t>Learning Target:</a:t>
            </a:r>
          </a:p>
          <a:p>
            <a:r>
              <a:rPr lang="en-US" dirty="0"/>
              <a:t>Be able to implement common array algorithms</a:t>
            </a:r>
          </a:p>
        </p:txBody>
      </p:sp>
      <p:pic>
        <p:nvPicPr>
          <p:cNvPr id="2050" name="Picture 2" descr="Image result for sieve of eratosthenes">
            <a:extLst>
              <a:ext uri="{FF2B5EF4-FFF2-40B4-BE49-F238E27FC236}">
                <a16:creationId xmlns:a16="http://schemas.microsoft.com/office/drawing/2014/main" id="{BB256816-796F-4300-BF39-DFA4E2173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488" y="3774798"/>
            <a:ext cx="4957029" cy="28272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75DE494-B936-47F4-90A9-C0E8589B93F9}"/>
              </a:ext>
            </a:extLst>
          </p:cNvPr>
          <p:cNvPicPr>
            <a:picLocks noChangeAspect="1"/>
          </p:cNvPicPr>
          <p:nvPr/>
        </p:nvPicPr>
        <p:blipFill rotWithShape="1">
          <a:blip r:embed="rId3"/>
          <a:srcRect l="15061" r="28939"/>
          <a:stretch/>
        </p:blipFill>
        <p:spPr>
          <a:xfrm>
            <a:off x="9702738" y="462578"/>
            <a:ext cx="2193355" cy="2193355"/>
          </a:xfrm>
          <a:custGeom>
            <a:avLst/>
            <a:gdLst>
              <a:gd name="connsiteX0" fmla="*/ 1331584 w 2663168"/>
              <a:gd name="connsiteY0" fmla="*/ 0 h 2663168"/>
              <a:gd name="connsiteX1" fmla="*/ 2663168 w 2663168"/>
              <a:gd name="connsiteY1" fmla="*/ 1331584 h 2663168"/>
              <a:gd name="connsiteX2" fmla="*/ 1331584 w 2663168"/>
              <a:gd name="connsiteY2" fmla="*/ 2663168 h 2663168"/>
              <a:gd name="connsiteX3" fmla="*/ 0 w 2663168"/>
              <a:gd name="connsiteY3" fmla="*/ 1331584 h 2663168"/>
              <a:gd name="connsiteX4" fmla="*/ 1331584 w 2663168"/>
              <a:gd name="connsiteY4" fmla="*/ 0 h 2663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3443262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69687-8650-4976-9CE8-A7BBED0AD16A}"/>
              </a:ext>
            </a:extLst>
          </p:cNvPr>
          <p:cNvSpPr>
            <a:spLocks noGrp="1"/>
          </p:cNvSpPr>
          <p:nvPr>
            <p:ph type="title"/>
          </p:nvPr>
        </p:nvSpPr>
        <p:spPr/>
        <p:txBody>
          <a:bodyPr/>
          <a:lstStyle/>
          <a:p>
            <a:r>
              <a:rPr lang="en-US" dirty="0"/>
              <a:t>Activities</a:t>
            </a:r>
          </a:p>
        </p:txBody>
      </p:sp>
      <p:sp>
        <p:nvSpPr>
          <p:cNvPr id="3" name="Content Placeholder 2">
            <a:extLst>
              <a:ext uri="{FF2B5EF4-FFF2-40B4-BE49-F238E27FC236}">
                <a16:creationId xmlns:a16="http://schemas.microsoft.com/office/drawing/2014/main" id="{1E9F804C-C41F-43D5-97A8-462C8820F702}"/>
              </a:ext>
            </a:extLst>
          </p:cNvPr>
          <p:cNvSpPr>
            <a:spLocks noGrp="1"/>
          </p:cNvSpPr>
          <p:nvPr>
            <p:ph idx="1"/>
          </p:nvPr>
        </p:nvSpPr>
        <p:spPr/>
        <p:txBody>
          <a:bodyPr/>
          <a:lstStyle/>
          <a:p>
            <a:r>
              <a:rPr lang="en-US" dirty="0"/>
              <a:t>After studying, ….</a:t>
            </a:r>
          </a:p>
          <a:p>
            <a:r>
              <a:rPr lang="en-US" dirty="0"/>
              <a:t>You will write two array algorithm programs</a:t>
            </a:r>
          </a:p>
          <a:p>
            <a:r>
              <a:rPr lang="en-US" dirty="0"/>
              <a:t>1) Sieve of </a:t>
            </a:r>
            <a:r>
              <a:rPr lang="en-US" dirty="0" err="1"/>
              <a:t>Eratothsenes</a:t>
            </a:r>
            <a:endParaRPr lang="en-US" dirty="0"/>
          </a:p>
          <a:p>
            <a:r>
              <a:rPr lang="en-US" dirty="0"/>
              <a:t>2) Average </a:t>
            </a:r>
            <a:r>
              <a:rPr lang="en-US" dirty="0" err="1"/>
              <a:t>Tweek</a:t>
            </a:r>
            <a:endParaRPr lang="en-US" dirty="0"/>
          </a:p>
          <a:p>
            <a:endParaRPr lang="en-US" dirty="0"/>
          </a:p>
          <a:p>
            <a:r>
              <a:rPr lang="en-US" dirty="0"/>
              <a:t>Details for these are on the following slides.</a:t>
            </a:r>
          </a:p>
        </p:txBody>
      </p:sp>
    </p:spTree>
    <p:extLst>
      <p:ext uri="{BB962C8B-B14F-4D97-AF65-F5344CB8AC3E}">
        <p14:creationId xmlns:p14="http://schemas.microsoft.com/office/powerpoint/2010/main" val="1184575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B38B-93E2-4F2B-A1DD-463C9DAD11FE}"/>
              </a:ext>
            </a:extLst>
          </p:cNvPr>
          <p:cNvSpPr>
            <a:spLocks noGrp="1"/>
          </p:cNvSpPr>
          <p:nvPr>
            <p:ph type="title"/>
          </p:nvPr>
        </p:nvSpPr>
        <p:spPr>
          <a:xfrm>
            <a:off x="496910" y="-209411"/>
            <a:ext cx="10515600" cy="1325563"/>
          </a:xfrm>
        </p:spPr>
        <p:txBody>
          <a:bodyPr/>
          <a:lstStyle/>
          <a:p>
            <a:r>
              <a:rPr lang="en-US" dirty="0"/>
              <a:t>Array Algorithm Program 1</a:t>
            </a:r>
          </a:p>
        </p:txBody>
      </p:sp>
      <p:sp>
        <p:nvSpPr>
          <p:cNvPr id="3" name="Content Placeholder 2">
            <a:extLst>
              <a:ext uri="{FF2B5EF4-FFF2-40B4-BE49-F238E27FC236}">
                <a16:creationId xmlns:a16="http://schemas.microsoft.com/office/drawing/2014/main" id="{D63472B0-1EAA-488B-932B-AF39F82F71DC}"/>
              </a:ext>
            </a:extLst>
          </p:cNvPr>
          <p:cNvSpPr>
            <a:spLocks noGrp="1"/>
          </p:cNvSpPr>
          <p:nvPr>
            <p:ph idx="1"/>
          </p:nvPr>
        </p:nvSpPr>
        <p:spPr>
          <a:xfrm>
            <a:off x="77273" y="933718"/>
            <a:ext cx="7102699" cy="5320518"/>
          </a:xfrm>
        </p:spPr>
        <p:txBody>
          <a:bodyPr>
            <a:normAutofit fontScale="77500" lnSpcReduction="20000"/>
          </a:bodyPr>
          <a:lstStyle/>
          <a:p>
            <a:pPr marL="0" indent="0">
              <a:buNone/>
              <a:defRPr/>
            </a:pPr>
            <a:r>
              <a:rPr lang="en-US" dirty="0"/>
              <a:t>Use an array to calculate and show all prime numbers &lt;=1000</a:t>
            </a:r>
          </a:p>
          <a:p>
            <a:pPr marL="0" indent="0">
              <a:buNone/>
              <a:defRPr/>
            </a:pPr>
            <a:r>
              <a:rPr lang="en-US" dirty="0"/>
              <a:t>Use the sieve of </a:t>
            </a:r>
            <a:r>
              <a:rPr lang="en-US" dirty="0">
                <a:hlinkClick r:id="rId2">
                  <a:extLst>
                    <a:ext uri="{A12FA001-AC4F-418D-AE19-62706E023703}">
                      <ahyp:hlinkClr xmlns:ahyp="http://schemas.microsoft.com/office/drawing/2018/hyperlinkcolor" val="tx"/>
                    </a:ext>
                  </a:extLst>
                </a:hlinkClick>
              </a:rPr>
              <a:t>Eratosthenes</a:t>
            </a:r>
            <a:endParaRPr lang="en-US" dirty="0"/>
          </a:p>
          <a:p>
            <a:pPr lvl="1">
              <a:spcBef>
                <a:spcPct val="0"/>
              </a:spcBef>
              <a:buFontTx/>
              <a:buAutoNum type="arabicParenR"/>
            </a:pPr>
            <a:r>
              <a:rPr lang="en-US" altLang="en-US" dirty="0">
                <a:latin typeface="Arial" panose="020B0604020202020204" pitchFamily="34" charset="0"/>
              </a:rPr>
              <a:t>Cross out 1, because it is not prime.</a:t>
            </a:r>
          </a:p>
          <a:p>
            <a:pPr lvl="1">
              <a:spcBef>
                <a:spcPct val="0"/>
              </a:spcBef>
              <a:buFontTx/>
              <a:buAutoNum type="arabicParenR"/>
            </a:pPr>
            <a:r>
              <a:rPr lang="en-US" altLang="en-US" dirty="0">
                <a:latin typeface="Arial" panose="020B0604020202020204" pitchFamily="34" charset="0"/>
              </a:rPr>
              <a:t>Circle 2, because it is the smallest positive even prime. Now cross out every multiple of 2; in other words, cross out every second number.</a:t>
            </a:r>
          </a:p>
          <a:p>
            <a:pPr lvl="1">
              <a:spcBef>
                <a:spcPct val="0"/>
              </a:spcBef>
              <a:buFontTx/>
              <a:buAutoNum type="arabicParenR"/>
            </a:pPr>
            <a:r>
              <a:rPr lang="en-US" altLang="en-US" dirty="0">
                <a:latin typeface="Arial" panose="020B0604020202020204" pitchFamily="34" charset="0"/>
              </a:rPr>
              <a:t>Circle 3, the next prime. Then cross out all of the multiples of 3; in other words, every third number. Some, like 6, may have already been crossed out because they are multiples of 2.</a:t>
            </a:r>
          </a:p>
          <a:p>
            <a:pPr lvl="1">
              <a:spcBef>
                <a:spcPct val="0"/>
              </a:spcBef>
              <a:buFontTx/>
              <a:buAutoNum type="arabicParenR"/>
            </a:pPr>
            <a:r>
              <a:rPr lang="en-US" altLang="en-US" dirty="0">
                <a:latin typeface="Arial" panose="020B0604020202020204" pitchFamily="34" charset="0"/>
              </a:rPr>
              <a:t>Circle the next open number, 5. Now cross out all of the multiples of 5, or every 5th number. </a:t>
            </a:r>
          </a:p>
          <a:p>
            <a:pPr lvl="1">
              <a:spcBef>
                <a:spcPct val="0"/>
              </a:spcBef>
              <a:buFontTx/>
              <a:buAutoNum type="arabicParenR"/>
            </a:pPr>
            <a:r>
              <a:rPr lang="en-US" altLang="en-US" dirty="0">
                <a:latin typeface="Arial" panose="020B0604020202020204" pitchFamily="34" charset="0"/>
              </a:rPr>
              <a:t>Continue doing this until </a:t>
            </a:r>
            <a:r>
              <a:rPr lang="en-US" altLang="en-US" sz="2000" dirty="0">
                <a:latin typeface="Arial" panose="020B0604020202020204" pitchFamily="34" charset="0"/>
              </a:rPr>
              <a:t>all</a:t>
            </a:r>
            <a:r>
              <a:rPr lang="en-US" altLang="en-US" dirty="0">
                <a:latin typeface="Arial" panose="020B0604020202020204" pitchFamily="34" charset="0"/>
              </a:rPr>
              <a:t> the numbers through 100 have either been circled or crossed out. You have just circled all the prime numbers from 1 to 100!</a:t>
            </a:r>
            <a:endParaRPr lang="en-US" dirty="0"/>
          </a:p>
          <a:p>
            <a:pPr marL="609600" indent="-609600">
              <a:buNone/>
              <a:defRPr/>
            </a:pPr>
            <a:endParaRPr lang="en-US" dirty="0"/>
          </a:p>
          <a:p>
            <a:pPr marL="609600" indent="-609600">
              <a:defRPr/>
            </a:pPr>
            <a:r>
              <a:rPr lang="en-US" dirty="0"/>
              <a:t>Write a program to use this process in finding all primes less than or equal to 1000.</a:t>
            </a:r>
          </a:p>
          <a:p>
            <a:pPr marL="609600" indent="-609600">
              <a:defRPr/>
            </a:pPr>
            <a:r>
              <a:rPr lang="en-US" dirty="0"/>
              <a:t>How many primes will Java let you find using this method?</a:t>
            </a:r>
          </a:p>
          <a:p>
            <a:endParaRPr lang="en-US" dirty="0"/>
          </a:p>
        </p:txBody>
      </p:sp>
      <p:pic>
        <p:nvPicPr>
          <p:cNvPr id="5" name="Picture 4">
            <a:extLst>
              <a:ext uri="{FF2B5EF4-FFF2-40B4-BE49-F238E27FC236}">
                <a16:creationId xmlns:a16="http://schemas.microsoft.com/office/drawing/2014/main" id="{B16AEC7D-757B-4DAC-8CF1-218C90A7EEBE}"/>
              </a:ext>
            </a:extLst>
          </p:cNvPr>
          <p:cNvPicPr>
            <a:picLocks noChangeAspect="1"/>
          </p:cNvPicPr>
          <p:nvPr/>
        </p:nvPicPr>
        <p:blipFill>
          <a:blip r:embed="rId3"/>
          <a:stretch>
            <a:fillRect/>
          </a:stretch>
        </p:blipFill>
        <p:spPr>
          <a:xfrm>
            <a:off x="7179972" y="2000250"/>
            <a:ext cx="5010150" cy="2857500"/>
          </a:xfrm>
          <a:prstGeom prst="rect">
            <a:avLst/>
          </a:prstGeom>
        </p:spPr>
      </p:pic>
    </p:spTree>
    <p:extLst>
      <p:ext uri="{BB962C8B-B14F-4D97-AF65-F5344CB8AC3E}">
        <p14:creationId xmlns:p14="http://schemas.microsoft.com/office/powerpoint/2010/main" val="2353584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B9D6F85-2A91-4C7E-8527-B02F4E0F9CCB}"/>
              </a:ext>
            </a:extLst>
          </p:cNvPr>
          <p:cNvSpPr>
            <a:spLocks noGrp="1"/>
          </p:cNvSpPr>
          <p:nvPr>
            <p:ph type="title"/>
          </p:nvPr>
        </p:nvSpPr>
        <p:spPr>
          <a:xfrm>
            <a:off x="735169" y="-201187"/>
            <a:ext cx="10515599" cy="1325563"/>
          </a:xfrm>
        </p:spPr>
        <p:txBody>
          <a:bodyPr>
            <a:normAutofit/>
          </a:bodyPr>
          <a:lstStyle/>
          <a:p>
            <a:r>
              <a:rPr kumimoji="0" lang="en-US" altLang="en-US" b="1" i="0" u="none" strike="noStrike" cap="none" normalizeH="0" baseline="0" dirty="0">
                <a:ln>
                  <a:noFill/>
                </a:ln>
                <a:effectLst/>
                <a:latin typeface="Arial" panose="020B0604020202020204" pitchFamily="34" charset="0"/>
                <a:cs typeface="Arial" panose="020B0604020202020204" pitchFamily="34" charset="0"/>
              </a:rPr>
              <a:t>Algorithm Program 2: Data </a:t>
            </a:r>
            <a:r>
              <a:rPr kumimoji="0" lang="en-US" altLang="en-US" b="1" i="0" u="none" strike="noStrike" cap="none" normalizeH="0" baseline="0" dirty="0" err="1">
                <a:ln>
                  <a:noFill/>
                </a:ln>
                <a:effectLst/>
                <a:latin typeface="Arial" panose="020B0604020202020204" pitchFamily="34" charset="0"/>
                <a:cs typeface="Arial" panose="020B0604020202020204" pitchFamily="34" charset="0"/>
              </a:rPr>
              <a:t>Tweeker</a:t>
            </a:r>
            <a:endParaRPr lang="en-US" dirty="0"/>
          </a:p>
        </p:txBody>
      </p:sp>
      <p:sp>
        <p:nvSpPr>
          <p:cNvPr id="5" name="Rectangle 2">
            <a:extLst>
              <a:ext uri="{FF2B5EF4-FFF2-40B4-BE49-F238E27FC236}">
                <a16:creationId xmlns:a16="http://schemas.microsoft.com/office/drawing/2014/main" id="{47C15288-9C8D-4DD8-82F6-83CEDCF497C9}"/>
              </a:ext>
            </a:extLst>
          </p:cNvPr>
          <p:cNvSpPr>
            <a:spLocks noGrp="1" noChangeArrowheads="1"/>
          </p:cNvSpPr>
          <p:nvPr>
            <p:ph idx="1"/>
          </p:nvPr>
        </p:nvSpPr>
        <p:spPr bwMode="auto">
          <a:xfrm>
            <a:off x="83714" y="817808"/>
            <a:ext cx="6722772" cy="612390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63480" tIns="45720" rIns="63480" bIns="45720" numCol="1"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lang="en-US" altLang="en-US" sz="1400" dirty="0">
                <a:cs typeface="Arial" panose="020B0604020202020204" pitchFamily="34" charset="0"/>
              </a:rPr>
              <a:t>Y</a:t>
            </a:r>
            <a:r>
              <a:rPr kumimoji="0" lang="en-US" altLang="en-US" sz="1400" b="0" i="0" u="none" strike="noStrike" cap="none" normalizeH="0" baseline="0" dirty="0">
                <a:ln>
                  <a:noFill/>
                </a:ln>
                <a:effectLst/>
                <a:cs typeface="Arial" panose="020B0604020202020204" pitchFamily="34" charset="0"/>
              </a:rPr>
              <a:t>ou are interested in computing the average acid level of coffee as served by coffee shops in your hometown. You visit many coffee shops and dip your pH meter into samples of coffee. You record your results such as the following. </a:t>
            </a:r>
          </a:p>
          <a:p>
            <a:pPr marL="0" marR="0" lvl="0" indent="0"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effectLst/>
                <a:cs typeface="Arial" panose="020B0604020202020204" pitchFamily="34" charset="0"/>
              </a:rPr>
              <a:t>The first number gives the number of values that follow.</a:t>
            </a:r>
          </a:p>
          <a:p>
            <a:pPr marL="0" marR="0" lvl="0" indent="0" defTabSz="914400" rtl="0" eaLnBrk="0" fontAlgn="base" latinLnBrk="0" hangingPunct="0">
              <a:spcBef>
                <a:spcPct val="0"/>
              </a:spcBef>
              <a:spcAft>
                <a:spcPts val="600"/>
              </a:spcAft>
              <a:buClrTx/>
              <a:buSzTx/>
              <a:buFontTx/>
              <a:buNone/>
              <a:tabLst/>
            </a:pPr>
            <a:endParaRPr kumimoji="0" lang="en-US" altLang="en-US" sz="1400" b="0" i="0" u="none" strike="noStrike" cap="none" normalizeH="0" baseline="0" dirty="0">
              <a:ln>
                <a:noFill/>
              </a:ln>
              <a:effectLst/>
              <a:latin typeface="courier-new"/>
            </a:endParaRPr>
          </a:p>
          <a:p>
            <a:pPr marL="0" marR="0" lvl="0" indent="0"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effectLst/>
                <a:latin typeface="courier-new"/>
              </a:rPr>
              <a:t>13 5.6 6.2 6.0 5.5 5.7 6.1 7.4 5.5 5.5 6.3 6.4 4.0 6.9 </a:t>
            </a:r>
          </a:p>
          <a:p>
            <a:pPr marL="0" marR="0" lvl="0" indent="0" defTabSz="914400" rtl="0" eaLnBrk="0" fontAlgn="base" latinLnBrk="0" hangingPunct="0">
              <a:spcBef>
                <a:spcPct val="0"/>
              </a:spcBef>
              <a:spcAft>
                <a:spcPts val="600"/>
              </a:spcAft>
              <a:buClrTx/>
              <a:buSzTx/>
              <a:buFontTx/>
              <a:buNone/>
              <a:tabLst/>
            </a:pPr>
            <a:endParaRPr kumimoji="0" lang="en-US" altLang="en-US" sz="14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effectLst/>
                <a:cs typeface="Arial" panose="020B0604020202020204" pitchFamily="34" charset="0"/>
              </a:rPr>
              <a:t>Unfortunately, your pH meter sometimes produces false readings. So you decide to disregard the reading that is most distant from the average.</a:t>
            </a:r>
          </a:p>
          <a:p>
            <a:pPr marL="0" marR="0" lvl="0" indent="0" defTabSz="914400" rtl="0" eaLnBrk="0" fontAlgn="base" latinLnBrk="0" hangingPunct="0">
              <a:spcBef>
                <a:spcPct val="0"/>
              </a:spcBef>
              <a:spcAft>
                <a:spcPts val="600"/>
              </a:spcAft>
              <a:buClrTx/>
              <a:buSzTx/>
              <a:buFontTx/>
              <a:buNone/>
              <a:tabLst/>
            </a:pPr>
            <a:endParaRPr kumimoji="0" lang="en-US" altLang="en-US" sz="14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lang="en-US" altLang="en-US" sz="1400" dirty="0">
                <a:cs typeface="Arial" panose="020B0604020202020204" pitchFamily="34" charset="0"/>
              </a:rPr>
              <a:t>W</a:t>
            </a:r>
            <a:r>
              <a:rPr kumimoji="0" lang="en-US" altLang="en-US" sz="1400" b="0" i="0" u="none" strike="noStrike" cap="none" normalizeH="0" baseline="0" dirty="0">
                <a:ln>
                  <a:noFill/>
                </a:ln>
                <a:effectLst/>
                <a:cs typeface="Arial" panose="020B0604020202020204" pitchFamily="34" charset="0"/>
              </a:rPr>
              <a:t>rite a program that gets the data from the user into an array. Compute the average of all the data. Now scan through the array to find the value that is farthest (in either direction) from that average. Remember the index of this value, and now scan through the array again, computing an average that does not include this value. </a:t>
            </a:r>
          </a:p>
          <a:p>
            <a:pPr marL="0" marR="0" lvl="0" indent="0" defTabSz="914400" rtl="0" eaLnBrk="0" fontAlgn="base" latinLnBrk="0" hangingPunct="0">
              <a:spcBef>
                <a:spcPct val="0"/>
              </a:spcBef>
              <a:spcAft>
                <a:spcPts val="600"/>
              </a:spcAft>
              <a:buClrTx/>
              <a:buSzTx/>
              <a:buFontTx/>
              <a:buNone/>
              <a:tabLst/>
            </a:pPr>
            <a:endParaRPr lang="en-US" altLang="en-US" sz="1400" dirty="0">
              <a:cs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effectLst/>
                <a:cs typeface="Arial" panose="020B0604020202020204" pitchFamily="34" charset="0"/>
              </a:rPr>
              <a:t>Print the new average.</a:t>
            </a:r>
          </a:p>
          <a:p>
            <a:pPr marL="0" marR="0" lvl="0" indent="0" defTabSz="914400" rtl="0" eaLnBrk="0" fontAlgn="base" latinLnBrk="0" hangingPunct="0">
              <a:spcBef>
                <a:spcPct val="0"/>
              </a:spcBef>
              <a:spcAft>
                <a:spcPts val="600"/>
              </a:spcAft>
              <a:buClrTx/>
              <a:buSzTx/>
              <a:buFontTx/>
              <a:buNone/>
              <a:tabLst/>
            </a:pPr>
            <a:endParaRPr kumimoji="0" lang="en-US" altLang="en-US" sz="14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effectLst/>
                <a:cs typeface="Arial" panose="020B0604020202020204" pitchFamily="34" charset="0"/>
              </a:rPr>
              <a:t>Here is a run of the program using the above data:</a:t>
            </a:r>
            <a:endParaRPr kumimoji="0" lang="en-US" altLang="en-US" sz="1400" b="0" i="0" u="none" strike="noStrike" cap="none" normalizeH="0" baseline="0" dirty="0">
              <a:ln>
                <a:noFill/>
              </a:ln>
              <a:effectLst/>
              <a:latin typeface="courier-new"/>
            </a:endParaRPr>
          </a:p>
          <a:p>
            <a:pPr marL="0" marR="0" lvl="0" indent="0"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effectLst/>
                <a:latin typeface="courier-new"/>
              </a:rPr>
              <a:t>average: 5.930769230769231 </a:t>
            </a:r>
          </a:p>
          <a:p>
            <a:pPr marL="0" marR="0" lvl="0" indent="0"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effectLst/>
                <a:latin typeface="courier-new"/>
              </a:rPr>
              <a:t>most distant value: 4.0 </a:t>
            </a:r>
          </a:p>
          <a:p>
            <a:pPr marL="0" marR="0" lvl="0" indent="0"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effectLst/>
                <a:latin typeface="courier-new"/>
              </a:rPr>
              <a:t>new average: 6.091666666666668</a:t>
            </a:r>
            <a:r>
              <a:rPr kumimoji="0" lang="en-US" altLang="en-US" sz="1400" b="0" i="0" u="none" strike="noStrike" cap="none" normalizeH="0" baseline="0" dirty="0">
                <a:ln>
                  <a:noFill/>
                </a:ln>
                <a:effectLst/>
              </a:rPr>
              <a:t> </a:t>
            </a:r>
          </a:p>
        </p:txBody>
      </p:sp>
      <p:pic>
        <p:nvPicPr>
          <p:cNvPr id="6" name="Picture 5">
            <a:extLst>
              <a:ext uri="{FF2B5EF4-FFF2-40B4-BE49-F238E27FC236}">
                <a16:creationId xmlns:a16="http://schemas.microsoft.com/office/drawing/2014/main" id="{1785F78E-4FD1-4F92-B80C-6FCA7CDDDB63}"/>
              </a:ext>
            </a:extLst>
          </p:cNvPr>
          <p:cNvPicPr>
            <a:picLocks noChangeAspect="1"/>
          </p:cNvPicPr>
          <p:nvPr/>
        </p:nvPicPr>
        <p:blipFill rotWithShape="1">
          <a:blip r:embed="rId2"/>
          <a:srcRect l="15061" r="28939"/>
          <a:stretch/>
        </p:blipFill>
        <p:spPr>
          <a:xfrm>
            <a:off x="6985528" y="1899866"/>
            <a:ext cx="4504881" cy="4504881"/>
          </a:xfrm>
          <a:custGeom>
            <a:avLst/>
            <a:gdLst>
              <a:gd name="connsiteX0" fmla="*/ 1331584 w 2663168"/>
              <a:gd name="connsiteY0" fmla="*/ 0 h 2663168"/>
              <a:gd name="connsiteX1" fmla="*/ 2663168 w 2663168"/>
              <a:gd name="connsiteY1" fmla="*/ 1331584 h 2663168"/>
              <a:gd name="connsiteX2" fmla="*/ 1331584 w 2663168"/>
              <a:gd name="connsiteY2" fmla="*/ 2663168 h 2663168"/>
              <a:gd name="connsiteX3" fmla="*/ 0 w 2663168"/>
              <a:gd name="connsiteY3" fmla="*/ 1331584 h 2663168"/>
              <a:gd name="connsiteX4" fmla="*/ 1331584 w 2663168"/>
              <a:gd name="connsiteY4" fmla="*/ 0 h 2663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4" name="Arc 1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1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594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73EFC-5900-4369-A320-45D89FA25512}"/>
              </a:ext>
            </a:extLst>
          </p:cNvPr>
          <p:cNvSpPr>
            <a:spLocks noGrp="1"/>
          </p:cNvSpPr>
          <p:nvPr>
            <p:ph type="title"/>
          </p:nvPr>
        </p:nvSpPr>
        <p:spPr/>
        <p:txBody>
          <a:bodyPr/>
          <a:lstStyle/>
          <a:p>
            <a:r>
              <a:rPr lang="en-US" b="1" dirty="0"/>
              <a:t>Push: Further </a:t>
            </a:r>
            <a:r>
              <a:rPr lang="en-US" b="1" dirty="0" err="1"/>
              <a:t>Tweeking</a:t>
            </a:r>
            <a:endParaRPr lang="en-US" dirty="0"/>
          </a:p>
        </p:txBody>
      </p:sp>
      <p:sp>
        <p:nvSpPr>
          <p:cNvPr id="3" name="Content Placeholder 2">
            <a:extLst>
              <a:ext uri="{FF2B5EF4-FFF2-40B4-BE49-F238E27FC236}">
                <a16:creationId xmlns:a16="http://schemas.microsoft.com/office/drawing/2014/main" id="{A2E9A31E-6DB5-4CAF-8EF0-0B0AC6513B5F}"/>
              </a:ext>
            </a:extLst>
          </p:cNvPr>
          <p:cNvSpPr>
            <a:spLocks noGrp="1"/>
          </p:cNvSpPr>
          <p:nvPr>
            <p:ph idx="1"/>
          </p:nvPr>
        </p:nvSpPr>
        <p:spPr/>
        <p:txBody>
          <a:bodyPr>
            <a:normAutofit lnSpcReduction="10000"/>
          </a:bodyPr>
          <a:lstStyle/>
          <a:p>
            <a:r>
              <a:rPr lang="en-US" b="1" dirty="0"/>
              <a:t> </a:t>
            </a:r>
            <a:r>
              <a:rPr lang="en-US" dirty="0"/>
              <a:t>Your pH meter has become much less reliable (ever since you dropped it on the floor due to uncontrollable shaking after ten cups of coffee). You decide to compute several averages from your data:</a:t>
            </a:r>
          </a:p>
          <a:p>
            <a:pPr lvl="1"/>
            <a:r>
              <a:rPr lang="en-US" dirty="0"/>
              <a:t>The average of all values. (Call this average A1.)</a:t>
            </a:r>
          </a:p>
          <a:p>
            <a:pPr lvl="1"/>
            <a:r>
              <a:rPr lang="en-US" dirty="0"/>
              <a:t>The average of all values, excluding the one furthest from A1. (Call this average A2.)</a:t>
            </a:r>
          </a:p>
          <a:p>
            <a:pPr lvl="1"/>
            <a:r>
              <a:rPr lang="en-US" dirty="0"/>
              <a:t>The average of all values, excluding the </a:t>
            </a:r>
            <a:r>
              <a:rPr lang="en-US" u="sng" dirty="0"/>
              <a:t>two</a:t>
            </a:r>
            <a:r>
              <a:rPr lang="en-US" dirty="0"/>
              <a:t> furthest from A2. (Call this average A3.)</a:t>
            </a:r>
          </a:p>
          <a:p>
            <a:pPr lvl="1"/>
            <a:r>
              <a:rPr lang="en-US" dirty="0"/>
              <a:t>The average of all values, excluding the </a:t>
            </a:r>
            <a:r>
              <a:rPr lang="en-US" u="sng" dirty="0"/>
              <a:t>three</a:t>
            </a:r>
            <a:r>
              <a:rPr lang="en-US" dirty="0"/>
              <a:t> furthest from A3.</a:t>
            </a:r>
          </a:p>
          <a:p>
            <a:r>
              <a:rPr lang="en-US" dirty="0"/>
              <a:t>Write a program that computes these averages for the above or similar data.</a:t>
            </a:r>
          </a:p>
          <a:p>
            <a:endParaRPr lang="en-US" dirty="0"/>
          </a:p>
        </p:txBody>
      </p:sp>
    </p:spTree>
    <p:extLst>
      <p:ext uri="{BB962C8B-B14F-4D97-AF65-F5344CB8AC3E}">
        <p14:creationId xmlns:p14="http://schemas.microsoft.com/office/powerpoint/2010/main" val="3871704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6F5C2-863E-406D-A7A8-A05CCD6A1738}"/>
              </a:ext>
            </a:extLst>
          </p:cNvPr>
          <p:cNvSpPr>
            <a:spLocks noGrp="1"/>
          </p:cNvSpPr>
          <p:nvPr>
            <p:ph type="title"/>
          </p:nvPr>
        </p:nvSpPr>
        <p:spPr>
          <a:xfrm>
            <a:off x="4965430" y="629268"/>
            <a:ext cx="6586491" cy="1286160"/>
          </a:xfrm>
        </p:spPr>
        <p:txBody>
          <a:bodyPr anchor="b">
            <a:normAutofit/>
          </a:bodyPr>
          <a:lstStyle/>
          <a:p>
            <a:r>
              <a:rPr lang="en-US" b="1" dirty="0"/>
              <a:t>Push: </a:t>
            </a:r>
            <a:r>
              <a:rPr lang="en-US" b="1" dirty="0" err="1"/>
              <a:t>Tweeker’s</a:t>
            </a:r>
            <a:r>
              <a:rPr lang="en-US" b="1" dirty="0"/>
              <a:t> Delight</a:t>
            </a:r>
            <a:endParaRPr lang="en-US" dirty="0"/>
          </a:p>
        </p:txBody>
      </p:sp>
      <p:sp>
        <p:nvSpPr>
          <p:cNvPr id="3" name="Content Placeholder 2">
            <a:extLst>
              <a:ext uri="{FF2B5EF4-FFF2-40B4-BE49-F238E27FC236}">
                <a16:creationId xmlns:a16="http://schemas.microsoft.com/office/drawing/2014/main" id="{1BC94FFD-77E5-46A7-9035-70C14C1B95F7}"/>
              </a:ext>
            </a:extLst>
          </p:cNvPr>
          <p:cNvSpPr>
            <a:spLocks noGrp="1"/>
          </p:cNvSpPr>
          <p:nvPr>
            <p:ph idx="1"/>
          </p:nvPr>
        </p:nvSpPr>
        <p:spPr>
          <a:xfrm>
            <a:off x="4965431" y="2438400"/>
            <a:ext cx="6586489" cy="3785419"/>
          </a:xfrm>
        </p:spPr>
        <p:txBody>
          <a:bodyPr>
            <a:normAutofit/>
          </a:bodyPr>
          <a:lstStyle/>
          <a:p>
            <a:r>
              <a:rPr lang="en-US" sz="1600" dirty="0"/>
              <a:t>Your Brain has started shaking, you have a couple of double espressos, and you notice that with an array of N values you can compute N averages:</a:t>
            </a:r>
          </a:p>
          <a:p>
            <a:pPr lvl="1"/>
            <a:r>
              <a:rPr lang="en-US" sz="1600" dirty="0"/>
              <a:t>The average of all values. (Call this average A1.)</a:t>
            </a:r>
          </a:p>
          <a:p>
            <a:pPr lvl="1"/>
            <a:r>
              <a:rPr lang="en-US" sz="1600" dirty="0"/>
              <a:t>The average of all values, excluding the one furthest from A1. (Call this average A2.)</a:t>
            </a:r>
          </a:p>
          <a:p>
            <a:pPr lvl="1"/>
            <a:r>
              <a:rPr lang="en-US" sz="1600" dirty="0"/>
              <a:t>The average of all values, excluding the </a:t>
            </a:r>
            <a:r>
              <a:rPr lang="en-US" sz="1600" u="sng" dirty="0"/>
              <a:t>two</a:t>
            </a:r>
            <a:r>
              <a:rPr lang="en-US" sz="1600" dirty="0"/>
              <a:t> furthest from A2. (Call this average A3.)</a:t>
            </a:r>
          </a:p>
          <a:p>
            <a:pPr lvl="1"/>
            <a:r>
              <a:rPr lang="en-US" sz="1600" dirty="0"/>
              <a:t>The average of all values, excluding the </a:t>
            </a:r>
            <a:r>
              <a:rPr lang="en-US" sz="1600" u="sng" dirty="0"/>
              <a:t>three</a:t>
            </a:r>
            <a:r>
              <a:rPr lang="en-US" sz="1600" dirty="0"/>
              <a:t> furthest from A3.</a:t>
            </a:r>
          </a:p>
          <a:p>
            <a:pPr lvl="1"/>
            <a:r>
              <a:rPr lang="en-US" sz="1600" dirty="0"/>
              <a:t>. . .</a:t>
            </a:r>
          </a:p>
          <a:p>
            <a:pPr lvl="1"/>
            <a:r>
              <a:rPr lang="en-US" sz="1600" dirty="0"/>
              <a:t>The average of all values, excluding the </a:t>
            </a:r>
            <a:r>
              <a:rPr lang="en-US" sz="1600" u="sng" dirty="0"/>
              <a:t>N-1</a:t>
            </a:r>
            <a:r>
              <a:rPr lang="en-US" sz="1600" dirty="0"/>
              <a:t> furthest from A(N-1). (This is the average of just one element; in other words, the value of that element itself.)</a:t>
            </a:r>
          </a:p>
          <a:p>
            <a:r>
              <a:rPr lang="en-US" sz="1600" dirty="0"/>
              <a:t>Write a program that computes these averages and prints them out.</a:t>
            </a:r>
          </a:p>
          <a:p>
            <a:endParaRPr lang="en-US" sz="1600" dirty="0"/>
          </a:p>
        </p:txBody>
      </p:sp>
      <p:pic>
        <p:nvPicPr>
          <p:cNvPr id="4" name="Picture 3">
            <a:extLst>
              <a:ext uri="{FF2B5EF4-FFF2-40B4-BE49-F238E27FC236}">
                <a16:creationId xmlns:a16="http://schemas.microsoft.com/office/drawing/2014/main" id="{33F235BB-77B0-433E-B1DE-27C79A02CA94}"/>
              </a:ext>
            </a:extLst>
          </p:cNvPr>
          <p:cNvPicPr>
            <a:picLocks noChangeAspect="1"/>
          </p:cNvPicPr>
          <p:nvPr/>
        </p:nvPicPr>
        <p:blipFill rotWithShape="1">
          <a:blip r:embed="rId2"/>
          <a:srcRect r="2" b="1250"/>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5E4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5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0C43-EB75-47DA-951F-301B59337CA2}"/>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09F933C-2B85-4323-A39D-7BD4A7BBAD6D}"/>
              </a:ext>
            </a:extLst>
          </p:cNvPr>
          <p:cNvSpPr>
            <a:spLocks noGrp="1"/>
          </p:cNvSpPr>
          <p:nvPr>
            <p:ph idx="1"/>
          </p:nvPr>
        </p:nvSpPr>
        <p:spPr/>
        <p:txBody>
          <a:bodyPr/>
          <a:lstStyle/>
          <a:p>
            <a:r>
              <a:rPr lang="en-US" dirty="0"/>
              <a:t>Dry run practice with arrays</a:t>
            </a:r>
          </a:p>
          <a:p>
            <a:r>
              <a:rPr lang="en-US" dirty="0"/>
              <a:t>Introduce the programs and resources</a:t>
            </a:r>
          </a:p>
          <a:p>
            <a:r>
              <a:rPr lang="en-US" dirty="0"/>
              <a:t>Use your resources to be able to use arrays to solve some common algorithms.</a:t>
            </a:r>
          </a:p>
        </p:txBody>
      </p:sp>
    </p:spTree>
    <p:extLst>
      <p:ext uri="{BB962C8B-B14F-4D97-AF65-F5344CB8AC3E}">
        <p14:creationId xmlns:p14="http://schemas.microsoft.com/office/powerpoint/2010/main" val="2940216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t>Dry run 1</a:t>
            </a:r>
          </a:p>
        </p:txBody>
      </p:sp>
      <p:sp>
        <p:nvSpPr>
          <p:cNvPr id="30723" name="Rectangle 1"/>
          <p:cNvSpPr>
            <a:spLocks noGrp="1" noChangeArrowheads="1"/>
          </p:cNvSpPr>
          <p:nvPr>
            <p:ph idx="1"/>
          </p:nvPr>
        </p:nvSpPr>
        <p:spPr>
          <a:xfrm>
            <a:off x="219214" y="1891256"/>
            <a:ext cx="10443885" cy="2144177"/>
          </a:xfrm>
          <a:solidFill>
            <a:srgbClr val="F5F5FF"/>
          </a:solidFill>
        </p:spPr>
        <p:txBody>
          <a:bodyPr wrap="none" anchor="ctr">
            <a:spAutoFit/>
          </a:bodyPr>
          <a:lstStyle/>
          <a:p>
            <a:pPr marL="0" indent="0">
              <a:spcBef>
                <a:spcPct val="0"/>
              </a:spcBef>
              <a:buNone/>
            </a:pPr>
            <a:r>
              <a:rPr lang="en-US" altLang="en-US" sz="4000" baseline="-25000" dirty="0">
                <a:solidFill>
                  <a:srgbClr val="000000"/>
                </a:solidFill>
                <a:latin typeface="courier-new"/>
              </a:rPr>
              <a:t>int[] </a:t>
            </a:r>
            <a:r>
              <a:rPr lang="en-US" altLang="en-US" sz="4000" baseline="-25000" dirty="0" err="1">
                <a:solidFill>
                  <a:srgbClr val="000000"/>
                </a:solidFill>
                <a:latin typeface="courier-new"/>
              </a:rPr>
              <a:t>egArray</a:t>
            </a:r>
            <a:r>
              <a:rPr lang="en-US" altLang="en-US" sz="4000" baseline="-25000" dirty="0">
                <a:solidFill>
                  <a:srgbClr val="000000"/>
                </a:solidFill>
                <a:latin typeface="courier-new"/>
              </a:rPr>
              <a:t> = { 2, 4, 6, 8, 10, 1, 3, 5, 7, 9 };</a:t>
            </a:r>
          </a:p>
          <a:p>
            <a:pPr marL="0" indent="0">
              <a:spcBef>
                <a:spcPct val="0"/>
              </a:spcBef>
              <a:buNone/>
            </a:pPr>
            <a:endParaRPr lang="en-US" altLang="en-US" sz="4000" baseline="-25000" dirty="0">
              <a:solidFill>
                <a:srgbClr val="000000"/>
              </a:solidFill>
              <a:latin typeface="courier-new"/>
            </a:endParaRPr>
          </a:p>
          <a:p>
            <a:pPr marL="0" indent="0">
              <a:spcBef>
                <a:spcPct val="0"/>
              </a:spcBef>
              <a:buNone/>
            </a:pPr>
            <a:r>
              <a:rPr lang="en-US" altLang="en-US" sz="4000" baseline="-25000" dirty="0">
                <a:solidFill>
                  <a:srgbClr val="000000"/>
                </a:solidFill>
                <a:latin typeface="courier-new"/>
              </a:rPr>
              <a:t> for ( int index= 0 ; index &lt; 5 ; index++ ) </a:t>
            </a:r>
          </a:p>
          <a:p>
            <a:pPr marL="0" indent="0">
              <a:spcBef>
                <a:spcPct val="0"/>
              </a:spcBef>
              <a:buNone/>
            </a:pPr>
            <a:endParaRPr lang="en-US" altLang="en-US" sz="4000" baseline="-25000" dirty="0">
              <a:solidFill>
                <a:srgbClr val="000000"/>
              </a:solidFill>
              <a:latin typeface="courier-new"/>
            </a:endParaRPr>
          </a:p>
          <a:p>
            <a:pPr marL="0" indent="0">
              <a:spcBef>
                <a:spcPct val="0"/>
              </a:spcBef>
              <a:buNone/>
            </a:pPr>
            <a:r>
              <a:rPr lang="en-US" altLang="en-US" sz="4000" baseline="-25000" dirty="0">
                <a:solidFill>
                  <a:srgbClr val="000000"/>
                </a:solidFill>
                <a:latin typeface="courier-new"/>
              </a:rPr>
              <a:t>	</a:t>
            </a:r>
            <a:r>
              <a:rPr lang="en-US" altLang="en-US" sz="4000" baseline="-25000" dirty="0" err="1">
                <a:solidFill>
                  <a:srgbClr val="000000"/>
                </a:solidFill>
                <a:latin typeface="courier-new"/>
              </a:rPr>
              <a:t>System.out.print</a:t>
            </a:r>
            <a:r>
              <a:rPr lang="en-US" altLang="en-US" sz="4000" baseline="-25000" dirty="0">
                <a:solidFill>
                  <a:srgbClr val="000000"/>
                </a:solidFill>
                <a:latin typeface="courier-new"/>
              </a:rPr>
              <a:t>( </a:t>
            </a:r>
            <a:r>
              <a:rPr lang="en-US" altLang="en-US" sz="4000" baseline="-25000" dirty="0" err="1">
                <a:solidFill>
                  <a:srgbClr val="000000"/>
                </a:solidFill>
                <a:latin typeface="courier-new"/>
              </a:rPr>
              <a:t>egArray</a:t>
            </a:r>
            <a:r>
              <a:rPr lang="en-US" altLang="en-US" sz="4000" baseline="-25000" dirty="0">
                <a:solidFill>
                  <a:srgbClr val="000000"/>
                </a:solidFill>
                <a:latin typeface="courier-new"/>
              </a:rPr>
              <a:t>[ index ] + " " );</a:t>
            </a:r>
            <a:r>
              <a:rPr lang="en-US" altLang="en-US" sz="2400" baseline="-25000" dirty="0">
                <a:latin typeface="Times New Roman" panose="02020603050405020304" pitchFamily="18" charset="0"/>
              </a:rPr>
              <a:t> </a:t>
            </a:r>
            <a:endParaRPr lang="en-US" altLang="en-US" sz="8800" baseline="-25000" dirty="0">
              <a:latin typeface="Times New Roman" panose="02020603050405020304" pitchFamily="18" charset="0"/>
            </a:endParaRPr>
          </a:p>
        </p:txBody>
      </p:sp>
    </p:spTree>
    <p:extLst>
      <p:ext uri="{BB962C8B-B14F-4D97-AF65-F5344CB8AC3E}">
        <p14:creationId xmlns:p14="http://schemas.microsoft.com/office/powerpoint/2010/main" val="1180082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t>Dry Run 2</a:t>
            </a:r>
          </a:p>
        </p:txBody>
      </p:sp>
      <p:sp>
        <p:nvSpPr>
          <p:cNvPr id="31747" name="Rectangle 1"/>
          <p:cNvSpPr>
            <a:spLocks noGrp="1" noChangeArrowheads="1"/>
          </p:cNvSpPr>
          <p:nvPr>
            <p:ph idx="1"/>
          </p:nvPr>
        </p:nvSpPr>
        <p:spPr>
          <a:xfrm>
            <a:off x="259803" y="2068042"/>
            <a:ext cx="11469742" cy="2144177"/>
          </a:xfrm>
          <a:solidFill>
            <a:srgbClr val="F5F5FF"/>
          </a:solidFill>
        </p:spPr>
        <p:txBody>
          <a:bodyPr wrap="square" anchor="ctr">
            <a:spAutoFit/>
          </a:bodyPr>
          <a:lstStyle/>
          <a:p>
            <a:pPr marL="0" indent="0">
              <a:spcBef>
                <a:spcPct val="0"/>
              </a:spcBef>
              <a:buNone/>
            </a:pPr>
            <a:r>
              <a:rPr lang="en-US" altLang="en-US" sz="4000" baseline="-25000" dirty="0">
                <a:solidFill>
                  <a:srgbClr val="000000"/>
                </a:solidFill>
                <a:latin typeface="courier-new"/>
              </a:rPr>
              <a:t>int[] </a:t>
            </a:r>
            <a:r>
              <a:rPr lang="en-US" altLang="en-US" sz="4000" baseline="-25000" dirty="0" err="1">
                <a:solidFill>
                  <a:srgbClr val="000000"/>
                </a:solidFill>
                <a:latin typeface="courier-new"/>
              </a:rPr>
              <a:t>egArray</a:t>
            </a:r>
            <a:r>
              <a:rPr lang="en-US" altLang="en-US" sz="4000" baseline="-25000" dirty="0">
                <a:solidFill>
                  <a:srgbClr val="000000"/>
                </a:solidFill>
                <a:latin typeface="courier-new"/>
              </a:rPr>
              <a:t> = { 2, 4, 6, 8, 10, 1, 3, 5, 7, 9 }; </a:t>
            </a:r>
          </a:p>
          <a:p>
            <a:pPr marL="0" indent="0">
              <a:spcBef>
                <a:spcPct val="0"/>
              </a:spcBef>
              <a:buNone/>
            </a:pPr>
            <a:endParaRPr lang="en-US" altLang="en-US" sz="4000" baseline="-25000" dirty="0">
              <a:solidFill>
                <a:srgbClr val="000000"/>
              </a:solidFill>
              <a:latin typeface="courier-new"/>
            </a:endParaRPr>
          </a:p>
          <a:p>
            <a:pPr marL="0" indent="0">
              <a:spcBef>
                <a:spcPct val="0"/>
              </a:spcBef>
              <a:buNone/>
            </a:pPr>
            <a:r>
              <a:rPr lang="en-US" altLang="en-US" sz="4000" baseline="-25000" dirty="0">
                <a:solidFill>
                  <a:srgbClr val="000000"/>
                </a:solidFill>
                <a:latin typeface="courier-new"/>
              </a:rPr>
              <a:t>for ( int index= 0 ; index &lt; </a:t>
            </a:r>
            <a:r>
              <a:rPr lang="en-US" altLang="en-US" sz="4000" baseline="-25000" dirty="0" err="1">
                <a:solidFill>
                  <a:srgbClr val="000000"/>
                </a:solidFill>
                <a:latin typeface="courier-new"/>
              </a:rPr>
              <a:t>egArray.length</a:t>
            </a:r>
            <a:r>
              <a:rPr lang="en-US" altLang="en-US" sz="4000" baseline="-25000" dirty="0">
                <a:solidFill>
                  <a:srgbClr val="000000"/>
                </a:solidFill>
                <a:latin typeface="courier-new"/>
              </a:rPr>
              <a:t> ; index++ )</a:t>
            </a:r>
          </a:p>
          <a:p>
            <a:pPr marL="0" indent="0">
              <a:spcBef>
                <a:spcPct val="0"/>
              </a:spcBef>
              <a:buNone/>
            </a:pPr>
            <a:r>
              <a:rPr lang="en-US" altLang="en-US" sz="4000" baseline="-25000" dirty="0">
                <a:solidFill>
                  <a:srgbClr val="000000"/>
                </a:solidFill>
                <a:latin typeface="courier-new"/>
              </a:rPr>
              <a:t> </a:t>
            </a:r>
          </a:p>
          <a:p>
            <a:pPr marL="0" indent="0">
              <a:spcBef>
                <a:spcPct val="0"/>
              </a:spcBef>
              <a:buNone/>
            </a:pPr>
            <a:r>
              <a:rPr lang="en-US" altLang="en-US" sz="4000" baseline="-25000" dirty="0">
                <a:solidFill>
                  <a:srgbClr val="000000"/>
                </a:solidFill>
                <a:latin typeface="courier-new"/>
              </a:rPr>
              <a:t>	</a:t>
            </a:r>
            <a:r>
              <a:rPr lang="en-US" altLang="en-US" sz="4000" baseline="-25000" dirty="0" err="1">
                <a:solidFill>
                  <a:srgbClr val="000000"/>
                </a:solidFill>
                <a:latin typeface="courier-new"/>
              </a:rPr>
              <a:t>System.out.print</a:t>
            </a:r>
            <a:r>
              <a:rPr lang="en-US" altLang="en-US" sz="4000" baseline="-25000" dirty="0">
                <a:solidFill>
                  <a:srgbClr val="000000"/>
                </a:solidFill>
                <a:latin typeface="courier-new"/>
              </a:rPr>
              <a:t>( </a:t>
            </a:r>
            <a:r>
              <a:rPr lang="en-US" altLang="en-US" sz="4000" baseline="-25000" dirty="0" err="1">
                <a:solidFill>
                  <a:srgbClr val="000000"/>
                </a:solidFill>
                <a:latin typeface="courier-new"/>
              </a:rPr>
              <a:t>egArray</a:t>
            </a:r>
            <a:r>
              <a:rPr lang="en-US" altLang="en-US" sz="4000" baseline="-25000" dirty="0">
                <a:solidFill>
                  <a:srgbClr val="000000"/>
                </a:solidFill>
                <a:latin typeface="courier-new"/>
              </a:rPr>
              <a:t>[ index ] + " " );</a:t>
            </a:r>
            <a:r>
              <a:rPr lang="en-US" altLang="en-US" sz="2400" baseline="-25000" dirty="0">
                <a:latin typeface="Times New Roman" panose="02020603050405020304" pitchFamily="18" charset="0"/>
              </a:rPr>
              <a:t> </a:t>
            </a:r>
            <a:endParaRPr lang="en-US" altLang="en-US" sz="8800" baseline="-25000" dirty="0">
              <a:latin typeface="Times New Roman" panose="02020603050405020304" pitchFamily="18" charset="0"/>
            </a:endParaRPr>
          </a:p>
        </p:txBody>
      </p:sp>
    </p:spTree>
    <p:extLst>
      <p:ext uri="{BB962C8B-B14F-4D97-AF65-F5344CB8AC3E}">
        <p14:creationId xmlns:p14="http://schemas.microsoft.com/office/powerpoint/2010/main" val="273355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a:t>Dry Run 3</a:t>
            </a:r>
          </a:p>
        </p:txBody>
      </p:sp>
      <p:sp>
        <p:nvSpPr>
          <p:cNvPr id="32771" name="Rectangle 1"/>
          <p:cNvSpPr>
            <a:spLocks noGrp="1" noChangeArrowheads="1"/>
          </p:cNvSpPr>
          <p:nvPr>
            <p:ph idx="1"/>
          </p:nvPr>
        </p:nvSpPr>
        <p:spPr>
          <a:xfrm>
            <a:off x="68316" y="2097093"/>
            <a:ext cx="11987049" cy="2308324"/>
          </a:xfrm>
          <a:solidFill>
            <a:srgbClr val="F5F5FF"/>
          </a:solidFill>
        </p:spPr>
        <p:txBody>
          <a:bodyPr wrap="square" anchor="ctr">
            <a:spAutoFit/>
          </a:bodyPr>
          <a:lstStyle/>
          <a:p>
            <a:pPr marL="0" indent="0">
              <a:spcBef>
                <a:spcPct val="0"/>
              </a:spcBef>
              <a:buNone/>
            </a:pPr>
            <a:r>
              <a:rPr lang="en-US" altLang="en-US" sz="3600" baseline="-25000" dirty="0">
                <a:solidFill>
                  <a:srgbClr val="000000"/>
                </a:solidFill>
                <a:latin typeface="courier-new"/>
              </a:rPr>
              <a:t>int[] </a:t>
            </a:r>
            <a:r>
              <a:rPr lang="en-US" altLang="en-US" sz="3600" baseline="-25000" dirty="0" err="1">
                <a:solidFill>
                  <a:srgbClr val="000000"/>
                </a:solidFill>
                <a:latin typeface="courier-new"/>
              </a:rPr>
              <a:t>egArray</a:t>
            </a:r>
            <a:r>
              <a:rPr lang="en-US" altLang="en-US" sz="3600" baseline="-25000" dirty="0">
                <a:solidFill>
                  <a:srgbClr val="000000"/>
                </a:solidFill>
                <a:latin typeface="courier-new"/>
              </a:rPr>
              <a:t> = { 2, 4, 6, 8, 10, 1, 3, 5, 7, 9 }; </a:t>
            </a:r>
          </a:p>
          <a:p>
            <a:pPr marL="0" indent="0">
              <a:spcBef>
                <a:spcPct val="0"/>
              </a:spcBef>
              <a:buNone/>
            </a:pPr>
            <a:endParaRPr lang="en-US" altLang="en-US" sz="3600" baseline="-25000" dirty="0">
              <a:solidFill>
                <a:srgbClr val="000000"/>
              </a:solidFill>
              <a:latin typeface="courier-new"/>
            </a:endParaRPr>
          </a:p>
          <a:p>
            <a:pPr marL="0" indent="0">
              <a:spcBef>
                <a:spcPct val="0"/>
              </a:spcBef>
              <a:buNone/>
            </a:pPr>
            <a:r>
              <a:rPr lang="en-US" altLang="en-US" sz="3600" baseline="-25000" dirty="0">
                <a:solidFill>
                  <a:srgbClr val="000000"/>
                </a:solidFill>
                <a:latin typeface="courier-new"/>
              </a:rPr>
              <a:t>for ( int index= 0 ; index &lt; </a:t>
            </a:r>
            <a:r>
              <a:rPr lang="en-US" altLang="en-US" sz="3600" baseline="-25000" dirty="0" err="1">
                <a:solidFill>
                  <a:srgbClr val="000000"/>
                </a:solidFill>
                <a:latin typeface="courier-new"/>
              </a:rPr>
              <a:t>egArray.length</a:t>
            </a:r>
            <a:r>
              <a:rPr lang="en-US" altLang="en-US" sz="3600" baseline="-25000" dirty="0">
                <a:solidFill>
                  <a:srgbClr val="000000"/>
                </a:solidFill>
                <a:latin typeface="courier-new"/>
              </a:rPr>
              <a:t> ; index = index + 2 ) </a:t>
            </a:r>
          </a:p>
          <a:p>
            <a:pPr marL="0" indent="0">
              <a:spcBef>
                <a:spcPct val="0"/>
              </a:spcBef>
              <a:buNone/>
            </a:pPr>
            <a:endParaRPr lang="en-US" altLang="en-US" sz="3600" baseline="-25000" dirty="0">
              <a:solidFill>
                <a:srgbClr val="000000"/>
              </a:solidFill>
              <a:latin typeface="courier-new"/>
            </a:endParaRPr>
          </a:p>
          <a:p>
            <a:pPr marL="0" indent="0">
              <a:spcBef>
                <a:spcPct val="0"/>
              </a:spcBef>
              <a:buNone/>
            </a:pPr>
            <a:r>
              <a:rPr lang="en-US" altLang="en-US" sz="3600" baseline="-25000" dirty="0">
                <a:solidFill>
                  <a:srgbClr val="000000"/>
                </a:solidFill>
                <a:latin typeface="courier-new"/>
              </a:rPr>
              <a:t>   </a:t>
            </a:r>
            <a:r>
              <a:rPr lang="en-US" altLang="en-US" sz="3600" baseline="-25000" dirty="0" err="1">
                <a:solidFill>
                  <a:srgbClr val="000000"/>
                </a:solidFill>
                <a:latin typeface="courier-new"/>
              </a:rPr>
              <a:t>System.out.print</a:t>
            </a:r>
            <a:r>
              <a:rPr lang="en-US" altLang="en-US" sz="3600" baseline="-25000" dirty="0">
                <a:solidFill>
                  <a:srgbClr val="000000"/>
                </a:solidFill>
                <a:latin typeface="courier-new"/>
              </a:rPr>
              <a:t>( </a:t>
            </a:r>
            <a:r>
              <a:rPr lang="en-US" altLang="en-US" sz="3600" baseline="-25000" dirty="0" err="1">
                <a:solidFill>
                  <a:srgbClr val="000000"/>
                </a:solidFill>
                <a:latin typeface="courier-new"/>
              </a:rPr>
              <a:t>egArray</a:t>
            </a:r>
            <a:r>
              <a:rPr lang="en-US" altLang="en-US" sz="3600" baseline="-25000" dirty="0">
                <a:solidFill>
                  <a:srgbClr val="000000"/>
                </a:solidFill>
                <a:latin typeface="courier-new"/>
              </a:rPr>
              <a:t>[ index ] + " " );</a:t>
            </a:r>
            <a:r>
              <a:rPr lang="en-US" altLang="en-US" sz="2000" baseline="-25000" dirty="0">
                <a:latin typeface="Times New Roman" panose="02020603050405020304" pitchFamily="18" charset="0"/>
              </a:rPr>
              <a:t> </a:t>
            </a:r>
            <a:endParaRPr lang="en-US" altLang="en-US" sz="8000" baseline="-25000" dirty="0">
              <a:latin typeface="Times New Roman" panose="02020603050405020304" pitchFamily="18" charset="0"/>
            </a:endParaRPr>
          </a:p>
        </p:txBody>
      </p:sp>
    </p:spTree>
    <p:extLst>
      <p:ext uri="{BB962C8B-B14F-4D97-AF65-F5344CB8AC3E}">
        <p14:creationId xmlns:p14="http://schemas.microsoft.com/office/powerpoint/2010/main" val="2133854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438400" y="457200"/>
            <a:ext cx="7772400" cy="1143000"/>
          </a:xfrm>
        </p:spPr>
        <p:txBody>
          <a:bodyPr/>
          <a:lstStyle/>
          <a:p>
            <a:r>
              <a:rPr lang="en-US" altLang="en-US"/>
              <a:t> #4) Modify the code</a:t>
            </a:r>
          </a:p>
        </p:txBody>
      </p:sp>
      <p:sp>
        <p:nvSpPr>
          <p:cNvPr id="33795" name="Rectangle 1"/>
          <p:cNvSpPr>
            <a:spLocks noGrp="1" noChangeArrowheads="1"/>
          </p:cNvSpPr>
          <p:nvPr>
            <p:ph idx="1"/>
          </p:nvPr>
        </p:nvSpPr>
        <p:spPr>
          <a:xfrm>
            <a:off x="130176" y="1782762"/>
            <a:ext cx="11410183" cy="3292475"/>
          </a:xfrm>
          <a:solidFill>
            <a:srgbClr val="F5F5FF"/>
          </a:solidFill>
        </p:spPr>
        <p:txBody>
          <a:bodyPr wrap="square" anchor="ctr">
            <a:spAutoFit/>
          </a:bodyPr>
          <a:lstStyle/>
          <a:p>
            <a:pPr marL="0" indent="0">
              <a:spcBef>
                <a:spcPct val="0"/>
              </a:spcBef>
              <a:buNone/>
            </a:pPr>
            <a:r>
              <a:rPr lang="en-US" altLang="en-US" baseline="-25000" dirty="0">
                <a:solidFill>
                  <a:srgbClr val="000000"/>
                </a:solidFill>
                <a:cs typeface="Arial" panose="020B0604020202020204" pitchFamily="34" charset="0"/>
              </a:rPr>
              <a:t>Fill in the blanks of the following code fragment so</a:t>
            </a:r>
          </a:p>
          <a:p>
            <a:pPr marL="0" indent="0">
              <a:spcBef>
                <a:spcPct val="0"/>
              </a:spcBef>
              <a:buNone/>
            </a:pPr>
            <a:r>
              <a:rPr lang="en-US" altLang="en-US" baseline="-25000" dirty="0">
                <a:solidFill>
                  <a:srgbClr val="000000"/>
                </a:solidFill>
                <a:cs typeface="Arial" panose="020B0604020202020204" pitchFamily="34" charset="0"/>
              </a:rPr>
              <a:t> that the elements of the array are printed</a:t>
            </a:r>
            <a:r>
              <a:rPr lang="en-US" altLang="en-US" baseline="-25000" dirty="0">
                <a:solidFill>
                  <a:srgbClr val="000000"/>
                </a:solidFill>
                <a:latin typeface="Times New Roman" panose="02020603050405020304" pitchFamily="18" charset="0"/>
                <a:cs typeface="Arial" panose="020B0604020202020204" pitchFamily="34" charset="0"/>
              </a:rPr>
              <a:t> </a:t>
            </a:r>
          </a:p>
          <a:p>
            <a:pPr marL="0" indent="0">
              <a:spcBef>
                <a:spcPct val="0"/>
              </a:spcBef>
              <a:buNone/>
            </a:pPr>
            <a:r>
              <a:rPr lang="en-US" altLang="en-US" i="1" baseline="-25000" dirty="0">
                <a:solidFill>
                  <a:srgbClr val="000000"/>
                </a:solidFill>
                <a:cs typeface="Arial" panose="020B0604020202020204" pitchFamily="34" charset="0"/>
              </a:rPr>
              <a:t>in reverse order</a:t>
            </a:r>
            <a:r>
              <a:rPr lang="en-US" altLang="en-US" baseline="-25000" dirty="0">
                <a:solidFill>
                  <a:srgbClr val="000000"/>
                </a:solidFill>
                <a:cs typeface="Arial" panose="020B0604020202020204" pitchFamily="34" charset="0"/>
              </a:rPr>
              <a:t>, starting with the last element.</a:t>
            </a:r>
          </a:p>
          <a:p>
            <a:pPr marL="0" indent="0">
              <a:spcBef>
                <a:spcPct val="0"/>
              </a:spcBef>
              <a:buNone/>
            </a:pPr>
            <a:endParaRPr lang="en-US" altLang="en-US" sz="3600" baseline="-25000" dirty="0">
              <a:solidFill>
                <a:srgbClr val="000000"/>
              </a:solidFill>
              <a:latin typeface="courier-new"/>
            </a:endParaRPr>
          </a:p>
          <a:p>
            <a:pPr marL="0" indent="0">
              <a:spcBef>
                <a:spcPct val="0"/>
              </a:spcBef>
              <a:buNone/>
            </a:pPr>
            <a:r>
              <a:rPr lang="en-US" altLang="en-US" sz="3600" baseline="-25000" dirty="0">
                <a:solidFill>
                  <a:srgbClr val="000000"/>
                </a:solidFill>
                <a:latin typeface="courier-new"/>
              </a:rPr>
              <a:t>int[] </a:t>
            </a:r>
            <a:r>
              <a:rPr lang="en-US" altLang="en-US" sz="3600" baseline="-25000" dirty="0" err="1">
                <a:solidFill>
                  <a:srgbClr val="000000"/>
                </a:solidFill>
                <a:latin typeface="courier-new"/>
              </a:rPr>
              <a:t>egArray</a:t>
            </a:r>
            <a:r>
              <a:rPr lang="en-US" altLang="en-US" sz="3600" baseline="-25000" dirty="0">
                <a:solidFill>
                  <a:srgbClr val="000000"/>
                </a:solidFill>
                <a:latin typeface="courier-new"/>
              </a:rPr>
              <a:t> = { 2, 4, 6, 8, 10, 1, 3, 5, 7, 9 }; </a:t>
            </a:r>
          </a:p>
          <a:p>
            <a:pPr marL="0" indent="0">
              <a:spcBef>
                <a:spcPct val="0"/>
              </a:spcBef>
              <a:buNone/>
            </a:pPr>
            <a:endParaRPr lang="en-US" altLang="en-US" sz="3600" baseline="-25000" dirty="0">
              <a:solidFill>
                <a:srgbClr val="000000"/>
              </a:solidFill>
              <a:latin typeface="courier-new"/>
            </a:endParaRPr>
          </a:p>
          <a:p>
            <a:pPr marL="0" indent="0">
              <a:spcBef>
                <a:spcPct val="0"/>
              </a:spcBef>
              <a:buNone/>
            </a:pPr>
            <a:r>
              <a:rPr lang="en-US" altLang="en-US" sz="3600" baseline="-25000" dirty="0">
                <a:solidFill>
                  <a:srgbClr val="000000"/>
                </a:solidFill>
                <a:latin typeface="courier-new"/>
              </a:rPr>
              <a:t>for ( int index= ________ ; _____________ ; ______________ ) </a:t>
            </a:r>
          </a:p>
          <a:p>
            <a:pPr marL="0" indent="0">
              <a:spcBef>
                <a:spcPct val="0"/>
              </a:spcBef>
              <a:buNone/>
            </a:pPr>
            <a:endParaRPr lang="en-US" altLang="en-US" sz="3600" baseline="-25000" dirty="0">
              <a:solidFill>
                <a:srgbClr val="000000"/>
              </a:solidFill>
              <a:latin typeface="courier-new"/>
            </a:endParaRPr>
          </a:p>
          <a:p>
            <a:pPr marL="0" indent="0">
              <a:spcBef>
                <a:spcPct val="0"/>
              </a:spcBef>
              <a:buNone/>
            </a:pPr>
            <a:r>
              <a:rPr lang="en-US" altLang="en-US" sz="3600" baseline="-25000" dirty="0">
                <a:solidFill>
                  <a:srgbClr val="000000"/>
                </a:solidFill>
                <a:latin typeface="courier-new"/>
              </a:rPr>
              <a:t>	</a:t>
            </a:r>
            <a:r>
              <a:rPr lang="en-US" altLang="en-US" sz="3600" baseline="-25000" dirty="0" err="1">
                <a:solidFill>
                  <a:srgbClr val="000000"/>
                </a:solidFill>
                <a:latin typeface="courier-new"/>
              </a:rPr>
              <a:t>System.out.print</a:t>
            </a:r>
            <a:r>
              <a:rPr lang="en-US" altLang="en-US" sz="3600" baseline="-25000" dirty="0">
                <a:solidFill>
                  <a:srgbClr val="000000"/>
                </a:solidFill>
                <a:latin typeface="courier-new"/>
              </a:rPr>
              <a:t>( </a:t>
            </a:r>
            <a:r>
              <a:rPr lang="en-US" altLang="en-US" sz="3600" baseline="-25000" dirty="0" err="1">
                <a:solidFill>
                  <a:srgbClr val="000000"/>
                </a:solidFill>
                <a:latin typeface="courier-new"/>
              </a:rPr>
              <a:t>egArray</a:t>
            </a:r>
            <a:r>
              <a:rPr lang="en-US" altLang="en-US" sz="3600" baseline="-25000" dirty="0">
                <a:solidFill>
                  <a:srgbClr val="000000"/>
                </a:solidFill>
                <a:latin typeface="courier-new"/>
              </a:rPr>
              <a:t>[ index ] + " " )</a:t>
            </a:r>
            <a:r>
              <a:rPr lang="en-US" altLang="en-US" sz="2000" baseline="-25000" dirty="0">
                <a:latin typeface="Times New Roman" panose="02020603050405020304" pitchFamily="18" charset="0"/>
              </a:rPr>
              <a:t> </a:t>
            </a:r>
            <a:endParaRPr lang="en-US" altLang="en-US" sz="8000" baseline="-25000" dirty="0">
              <a:latin typeface="Times New Roman" panose="02020603050405020304" pitchFamily="18" charset="0"/>
            </a:endParaRPr>
          </a:p>
        </p:txBody>
      </p:sp>
    </p:spTree>
    <p:extLst>
      <p:ext uri="{BB962C8B-B14F-4D97-AF65-F5344CB8AC3E}">
        <p14:creationId xmlns:p14="http://schemas.microsoft.com/office/powerpoint/2010/main" val="987526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057400" y="304800"/>
            <a:ext cx="7772400" cy="1143000"/>
          </a:xfrm>
        </p:spPr>
        <p:txBody>
          <a:bodyPr/>
          <a:lstStyle/>
          <a:p>
            <a:r>
              <a:rPr lang="en-US" altLang="en-US"/>
              <a:t>Dry Run 5</a:t>
            </a:r>
          </a:p>
        </p:txBody>
      </p:sp>
      <p:sp>
        <p:nvSpPr>
          <p:cNvPr id="34819" name="Rectangle 1"/>
          <p:cNvSpPr>
            <a:spLocks noGrp="1" noChangeArrowheads="1"/>
          </p:cNvSpPr>
          <p:nvPr>
            <p:ph idx="1"/>
          </p:nvPr>
        </p:nvSpPr>
        <p:spPr>
          <a:xfrm>
            <a:off x="147144" y="1642676"/>
            <a:ext cx="11955517" cy="4380686"/>
          </a:xfrm>
          <a:solidFill>
            <a:srgbClr val="F5F5FF"/>
          </a:solidFill>
        </p:spPr>
        <p:txBody>
          <a:bodyPr wrap="square" anchor="ctr">
            <a:spAutoFit/>
          </a:bodyPr>
          <a:lstStyle/>
          <a:p>
            <a:pPr marL="0" indent="0">
              <a:spcBef>
                <a:spcPct val="0"/>
              </a:spcBef>
              <a:buNone/>
            </a:pPr>
            <a:r>
              <a:rPr lang="en-US" altLang="en-US" sz="4400" baseline="-25000" dirty="0">
                <a:solidFill>
                  <a:srgbClr val="000000"/>
                </a:solidFill>
                <a:latin typeface="courier-new"/>
              </a:rPr>
              <a:t>int[] array = { 1, 4, 3, 6, 8, 2, 5}; </a:t>
            </a:r>
          </a:p>
          <a:p>
            <a:pPr marL="0" indent="0">
              <a:spcBef>
                <a:spcPct val="0"/>
              </a:spcBef>
              <a:buNone/>
            </a:pPr>
            <a:r>
              <a:rPr lang="en-US" altLang="en-US" sz="4400" baseline="-25000" dirty="0">
                <a:solidFill>
                  <a:srgbClr val="000000"/>
                </a:solidFill>
                <a:latin typeface="courier-new"/>
              </a:rPr>
              <a:t>int what = array[0]; </a:t>
            </a:r>
          </a:p>
          <a:p>
            <a:pPr marL="0" indent="0">
              <a:spcBef>
                <a:spcPct val="0"/>
              </a:spcBef>
              <a:buNone/>
            </a:pPr>
            <a:endParaRPr lang="en-US" altLang="en-US" sz="4400" baseline="-25000" dirty="0">
              <a:solidFill>
                <a:srgbClr val="000000"/>
              </a:solidFill>
              <a:latin typeface="courier-new"/>
            </a:endParaRPr>
          </a:p>
          <a:p>
            <a:pPr marL="0" indent="0">
              <a:spcBef>
                <a:spcPct val="0"/>
              </a:spcBef>
              <a:buNone/>
            </a:pPr>
            <a:r>
              <a:rPr lang="en-US" altLang="en-US" sz="4400" baseline="-25000" dirty="0">
                <a:solidFill>
                  <a:srgbClr val="000000"/>
                </a:solidFill>
                <a:latin typeface="courier-new"/>
              </a:rPr>
              <a:t>for ( int index=0; index &lt; </a:t>
            </a:r>
            <a:r>
              <a:rPr lang="en-US" altLang="en-US" sz="4400" baseline="-25000" dirty="0" err="1">
                <a:solidFill>
                  <a:srgbClr val="000000"/>
                </a:solidFill>
                <a:latin typeface="courier-new"/>
              </a:rPr>
              <a:t>array.length</a:t>
            </a:r>
            <a:r>
              <a:rPr lang="en-US" altLang="en-US" sz="4400" baseline="-25000" dirty="0">
                <a:solidFill>
                  <a:srgbClr val="000000"/>
                </a:solidFill>
                <a:latin typeface="courier-new"/>
              </a:rPr>
              <a:t>; index++ ) </a:t>
            </a:r>
          </a:p>
          <a:p>
            <a:pPr marL="0" indent="0">
              <a:spcBef>
                <a:spcPct val="0"/>
              </a:spcBef>
              <a:buNone/>
            </a:pPr>
            <a:r>
              <a:rPr lang="en-US" altLang="en-US" sz="4400" baseline="-25000" dirty="0">
                <a:solidFill>
                  <a:srgbClr val="000000"/>
                </a:solidFill>
                <a:latin typeface="courier-new"/>
              </a:rPr>
              <a:t>{ </a:t>
            </a:r>
          </a:p>
          <a:p>
            <a:pPr marL="0" indent="0">
              <a:spcBef>
                <a:spcPct val="0"/>
              </a:spcBef>
              <a:buNone/>
            </a:pPr>
            <a:r>
              <a:rPr lang="en-US" altLang="en-US" sz="4400" baseline="-25000" dirty="0">
                <a:solidFill>
                  <a:srgbClr val="000000"/>
                </a:solidFill>
                <a:latin typeface="courier-new"/>
              </a:rPr>
              <a:t> </a:t>
            </a:r>
            <a:r>
              <a:rPr lang="en-US" altLang="en-US" sz="4400" dirty="0">
                <a:solidFill>
                  <a:srgbClr val="000000"/>
                </a:solidFill>
                <a:latin typeface="courier-new"/>
              </a:rPr>
              <a:t>   </a:t>
            </a:r>
            <a:r>
              <a:rPr lang="en-US" altLang="en-US" sz="4400" baseline="-25000" dirty="0">
                <a:solidFill>
                  <a:srgbClr val="000000"/>
                </a:solidFill>
                <a:latin typeface="courier-new"/>
              </a:rPr>
              <a:t>if ( array[ index ] &gt; what ) </a:t>
            </a:r>
          </a:p>
          <a:p>
            <a:pPr marL="0" indent="0">
              <a:spcBef>
                <a:spcPct val="0"/>
              </a:spcBef>
              <a:buNone/>
            </a:pPr>
            <a:r>
              <a:rPr lang="en-US" altLang="en-US" sz="4400" baseline="-25000" dirty="0">
                <a:solidFill>
                  <a:srgbClr val="000000"/>
                </a:solidFill>
                <a:latin typeface="courier-new"/>
              </a:rPr>
              <a:t>		what = array[ index ]; </a:t>
            </a:r>
          </a:p>
          <a:p>
            <a:pPr marL="0" indent="0">
              <a:spcBef>
                <a:spcPct val="0"/>
              </a:spcBef>
              <a:buNone/>
            </a:pPr>
            <a:r>
              <a:rPr lang="en-US" altLang="en-US" sz="4400" baseline="-25000" dirty="0">
                <a:solidFill>
                  <a:srgbClr val="000000"/>
                </a:solidFill>
                <a:latin typeface="courier-new"/>
              </a:rPr>
              <a:t>} </a:t>
            </a:r>
          </a:p>
          <a:p>
            <a:pPr marL="0" indent="0">
              <a:spcBef>
                <a:spcPct val="0"/>
              </a:spcBef>
              <a:buNone/>
            </a:pPr>
            <a:r>
              <a:rPr lang="en-US" altLang="en-US" sz="4400" baseline="-25000" dirty="0" err="1">
                <a:solidFill>
                  <a:srgbClr val="000000"/>
                </a:solidFill>
                <a:latin typeface="courier-new"/>
              </a:rPr>
              <a:t>System.out.println</a:t>
            </a:r>
            <a:r>
              <a:rPr lang="en-US" altLang="en-US" sz="4400" baseline="-25000" dirty="0">
                <a:solidFill>
                  <a:srgbClr val="000000"/>
                </a:solidFill>
                <a:latin typeface="courier-new"/>
              </a:rPr>
              <a:t>( what );</a:t>
            </a:r>
            <a:r>
              <a:rPr lang="en-US" altLang="en-US" sz="1800" baseline="-25000" dirty="0">
                <a:latin typeface="Times New Roman" panose="02020603050405020304" pitchFamily="18" charset="0"/>
              </a:rPr>
              <a:t> </a:t>
            </a:r>
            <a:endParaRPr lang="en-US" altLang="en-US" sz="7200" baseline="-25000" dirty="0">
              <a:latin typeface="Times New Roman" panose="02020603050405020304" pitchFamily="18" charset="0"/>
            </a:endParaRPr>
          </a:p>
        </p:txBody>
      </p:sp>
    </p:spTree>
    <p:extLst>
      <p:ext uri="{BB962C8B-B14F-4D97-AF65-F5344CB8AC3E}">
        <p14:creationId xmlns:p14="http://schemas.microsoft.com/office/powerpoint/2010/main" val="1550157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F6BB-3D39-4087-81E6-F0D79A78F1B5}"/>
              </a:ext>
            </a:extLst>
          </p:cNvPr>
          <p:cNvSpPr>
            <a:spLocks noGrp="1"/>
          </p:cNvSpPr>
          <p:nvPr>
            <p:ph type="title"/>
          </p:nvPr>
        </p:nvSpPr>
        <p:spPr/>
        <p:txBody>
          <a:bodyPr/>
          <a:lstStyle/>
          <a:p>
            <a:r>
              <a:rPr lang="en-US" dirty="0"/>
              <a:t>Arrays are Powerful</a:t>
            </a:r>
          </a:p>
        </p:txBody>
      </p:sp>
      <p:sp>
        <p:nvSpPr>
          <p:cNvPr id="3" name="Content Placeholder 2">
            <a:extLst>
              <a:ext uri="{FF2B5EF4-FFF2-40B4-BE49-F238E27FC236}">
                <a16:creationId xmlns:a16="http://schemas.microsoft.com/office/drawing/2014/main" id="{BD9CDA70-56C4-4D55-820E-AE2891481A76}"/>
              </a:ext>
            </a:extLst>
          </p:cNvPr>
          <p:cNvSpPr>
            <a:spLocks noGrp="1"/>
          </p:cNvSpPr>
          <p:nvPr>
            <p:ph idx="1"/>
          </p:nvPr>
        </p:nvSpPr>
        <p:spPr/>
        <p:txBody>
          <a:bodyPr/>
          <a:lstStyle/>
          <a:p>
            <a:r>
              <a:rPr lang="en-US" dirty="0"/>
              <a:t>There are many things you can do with arrays.  You will need to be familiar with some of the common array algorithms.</a:t>
            </a:r>
          </a:p>
          <a:p>
            <a:pPr lvl="1"/>
            <a:r>
              <a:rPr lang="en-US" dirty="0"/>
              <a:t>Finding the Maximum/minimum values in an array</a:t>
            </a:r>
          </a:p>
          <a:p>
            <a:pPr lvl="1"/>
            <a:r>
              <a:rPr lang="en-US" dirty="0"/>
              <a:t>Finding the total</a:t>
            </a:r>
          </a:p>
          <a:p>
            <a:pPr lvl="1"/>
            <a:r>
              <a:rPr lang="en-US" dirty="0"/>
              <a:t>Average, handling if there are 0 elements</a:t>
            </a:r>
          </a:p>
          <a:p>
            <a:pPr lvl="1"/>
            <a:r>
              <a:rPr lang="en-US" dirty="0"/>
              <a:t>Determining which values are in a arrange of values</a:t>
            </a:r>
          </a:p>
          <a:p>
            <a:pPr lvl="1"/>
            <a:r>
              <a:rPr lang="en-US" dirty="0"/>
              <a:t>Using arrays with a for loop and a </a:t>
            </a:r>
            <a:r>
              <a:rPr lang="en-US" dirty="0" err="1"/>
              <a:t>for..each</a:t>
            </a:r>
            <a:r>
              <a:rPr lang="en-US" dirty="0"/>
              <a:t> loop.</a:t>
            </a:r>
          </a:p>
          <a:p>
            <a:pPr lvl="1"/>
            <a:r>
              <a:rPr lang="en-US" dirty="0"/>
              <a:t>Sorting</a:t>
            </a:r>
          </a:p>
        </p:txBody>
      </p:sp>
    </p:spTree>
    <p:extLst>
      <p:ext uri="{BB962C8B-B14F-4D97-AF65-F5344CB8AC3E}">
        <p14:creationId xmlns:p14="http://schemas.microsoft.com/office/powerpoint/2010/main" val="1600796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B8FB-87B9-4A0B-B451-249DBEF49CC4}"/>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572706FC-4553-4FFC-85BF-6EDFE4A0A43C}"/>
              </a:ext>
            </a:extLst>
          </p:cNvPr>
          <p:cNvSpPr>
            <a:spLocks noGrp="1"/>
          </p:cNvSpPr>
          <p:nvPr>
            <p:ph idx="1"/>
          </p:nvPr>
        </p:nvSpPr>
        <p:spPr>
          <a:xfrm>
            <a:off x="838200" y="2475173"/>
            <a:ext cx="10470931" cy="3701790"/>
          </a:xfrm>
        </p:spPr>
        <p:txBody>
          <a:bodyPr>
            <a:normAutofit lnSpcReduction="10000"/>
          </a:bodyPr>
          <a:lstStyle/>
          <a:p>
            <a:r>
              <a:rPr lang="en-US" dirty="0"/>
              <a:t>‘Common Array Algorithms’ link on class website</a:t>
            </a:r>
          </a:p>
          <a:p>
            <a:pPr lvl="1"/>
            <a:r>
              <a:rPr lang="en-US" dirty="0"/>
              <a:t>Walks through developing code for common algorithms</a:t>
            </a:r>
          </a:p>
          <a:p>
            <a:r>
              <a:rPr lang="en-US" dirty="0"/>
              <a:t>Past notes/Pascal programs</a:t>
            </a:r>
          </a:p>
          <a:p>
            <a:pPr lvl="1"/>
            <a:r>
              <a:rPr lang="en-US" dirty="0"/>
              <a:t>Many of these were covered in Computer Science 1 and 2.  Your old solutions would work well as pseudocode for these assignments..</a:t>
            </a:r>
          </a:p>
          <a:p>
            <a:r>
              <a:rPr lang="en-US" dirty="0"/>
              <a:t>Hands on, pseudo code, dry run,… </a:t>
            </a:r>
          </a:p>
          <a:p>
            <a:pPr lvl="1"/>
            <a:r>
              <a:rPr lang="en-US" dirty="0"/>
              <a:t>A little work, but a good way to be sure you understand the program requirements.</a:t>
            </a:r>
          </a:p>
          <a:p>
            <a:r>
              <a:rPr lang="en-US" dirty="0"/>
              <a:t>Other students in class</a:t>
            </a:r>
          </a:p>
        </p:txBody>
      </p:sp>
      <p:pic>
        <p:nvPicPr>
          <p:cNvPr id="4" name="Picture 3">
            <a:extLst>
              <a:ext uri="{FF2B5EF4-FFF2-40B4-BE49-F238E27FC236}">
                <a16:creationId xmlns:a16="http://schemas.microsoft.com/office/drawing/2014/main" id="{E991EED1-D294-4A52-B5EE-A73089DFD181}"/>
              </a:ext>
            </a:extLst>
          </p:cNvPr>
          <p:cNvPicPr>
            <a:picLocks noChangeAspect="1"/>
          </p:cNvPicPr>
          <p:nvPr/>
        </p:nvPicPr>
        <p:blipFill>
          <a:blip r:embed="rId2"/>
          <a:stretch>
            <a:fillRect/>
          </a:stretch>
        </p:blipFill>
        <p:spPr>
          <a:xfrm>
            <a:off x="5001070" y="249512"/>
            <a:ext cx="5589957" cy="2110048"/>
          </a:xfrm>
          <a:prstGeom prst="rect">
            <a:avLst/>
          </a:prstGeom>
        </p:spPr>
      </p:pic>
    </p:spTree>
    <p:extLst>
      <p:ext uri="{BB962C8B-B14F-4D97-AF65-F5344CB8AC3E}">
        <p14:creationId xmlns:p14="http://schemas.microsoft.com/office/powerpoint/2010/main" val="66210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TotalTime>
  <Words>1206</Words>
  <Application>Microsoft Office PowerPoint</Application>
  <PresentationFormat>Widescreen</PresentationFormat>
  <Paragraphs>111</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courier-new</vt:lpstr>
      <vt:lpstr>Times New Roman</vt:lpstr>
      <vt:lpstr>Office Theme</vt:lpstr>
      <vt:lpstr>Default Design</vt:lpstr>
      <vt:lpstr>Common Array Algorithms</vt:lpstr>
      <vt:lpstr>Outline</vt:lpstr>
      <vt:lpstr>Dry run 1</vt:lpstr>
      <vt:lpstr>Dry Run 2</vt:lpstr>
      <vt:lpstr>Dry Run 3</vt:lpstr>
      <vt:lpstr> #4) Modify the code</vt:lpstr>
      <vt:lpstr>Dry Run 5</vt:lpstr>
      <vt:lpstr>Arrays are Powerful</vt:lpstr>
      <vt:lpstr>Resources</vt:lpstr>
      <vt:lpstr>Activities</vt:lpstr>
      <vt:lpstr>Array Algorithm Program 1</vt:lpstr>
      <vt:lpstr>Algorithm Program 2: Data Tweeker</vt:lpstr>
      <vt:lpstr>Push: Further Tweeking</vt:lpstr>
      <vt:lpstr>Push: Tweeker’s Delight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Array Algorithms</dc:title>
  <dc:creator>Greg Smith</dc:creator>
  <cp:lastModifiedBy>Greg Smith</cp:lastModifiedBy>
  <cp:revision>3</cp:revision>
  <dcterms:created xsi:type="dcterms:W3CDTF">2020-01-09T18:44:51Z</dcterms:created>
  <dcterms:modified xsi:type="dcterms:W3CDTF">2020-01-09T18:53:20Z</dcterms:modified>
</cp:coreProperties>
</file>