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6" r:id="rId3"/>
    <p:sldId id="268" r:id="rId4"/>
    <p:sldId id="269" r:id="rId5"/>
    <p:sldId id="257" r:id="rId6"/>
    <p:sldId id="260" r:id="rId7"/>
    <p:sldId id="261" r:id="rId8"/>
    <p:sldId id="258" r:id="rId9"/>
    <p:sldId id="262" r:id="rId10"/>
    <p:sldId id="263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7791" autoAdjust="0"/>
  </p:normalViewPr>
  <p:slideViewPr>
    <p:cSldViewPr snapToGrid="0">
      <p:cViewPr varScale="1">
        <p:scale>
          <a:sx n="64" d="100"/>
          <a:sy n="64" d="100"/>
        </p:scale>
        <p:origin x="24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C2718-155E-459D-BA2D-9469DAD19D5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3DF49-F277-495D-AD9F-116D69AE4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188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3DF49-F277-495D-AD9F-116D69AE4F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01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3DF49-F277-495D-AD9F-116D69AE4F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95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E548-B536-46A9-8F4F-F31CA7AEC2AC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3E068-E37E-4647-A043-78D7F61B8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3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E548-B536-46A9-8F4F-F31CA7AEC2AC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3E068-E37E-4647-A043-78D7F61B8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8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E548-B536-46A9-8F4F-F31CA7AEC2AC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3E068-E37E-4647-A043-78D7F61B8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54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79320B-F197-4FC5-9411-56DF88C77A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BEC664-0DAF-4A25-A32F-41ADB5099C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E80ADA-97A4-4305-9D21-CC941090FE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21CA1-3C1A-4EBA-A160-881BFA8E3C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895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FB93657-0597-4D92-B99C-6D02759E06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955AB8-0F03-4B4D-9A70-0BE2FAF5C0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1B9B5D-8C49-432C-8AE4-3A10BA9A79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0DAD3-C38F-4BA6-B5E7-3E57860ADA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55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A01CD2-53E7-486A-A389-1443F00068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F4D76D-3DB6-42ED-B273-49E60942BE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BE4D59-6D9A-4737-AC68-B911EBB269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69A28-D3FA-45B5-9FA8-05B09194B2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67748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49AD93-AD24-4DE9-963F-203C482E70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8A9934-E3ED-4F98-9EBF-0503E67652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21BD5D-00F0-4848-AE85-84F0D77459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59848-76FC-4835-8BBA-DCC45301E6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2858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A702F87-EBA2-4F67-BA72-A1C0A054C3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D028ABA-1610-4D2B-8AA0-42FC94C65A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E2203F0-9FA8-45F3-B2A2-28DFA55CF0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EE67C-E4E8-46BC-B6BB-85206125BD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6690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6500B21-262F-44DE-8176-338D3DFE89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B208B07-BAF8-4A22-B8B7-70D8286639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EBEAB08-CDBE-4F31-98FF-75D1976063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BC1ED-4991-4783-90B4-201DE9CCA7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6685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9001944-859D-4F03-915C-3A4BC8D10E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E4BA404-27E2-465C-8030-BA91B0E04B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2B11527-FA2A-4E71-9502-125B8EE499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F6463-FF9E-434F-B3AF-C84D2A7870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05986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E6A456-AE94-4143-B570-DB48847534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77072A-FCF4-48BD-9345-C066A49090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83DE10-767A-4A78-8140-7D7D4E8EAF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C64D-594C-412C-A14E-3D5372DAE9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849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E548-B536-46A9-8F4F-F31CA7AEC2AC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3E068-E37E-4647-A043-78D7F61B8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871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EB02EF-2604-4134-A2BF-5ED04CCCE1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DA7784-7783-4D96-B318-77C42FAFE2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76D871-A8DB-45B8-A32E-EDC5D591A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8E5E6-7DC1-4C4D-A958-F304C8B648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2054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7177D4-32CA-4B77-8F45-9804EC2A25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7CD216-66F8-4491-9D14-1B7EB14F0E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A55F30-AA3F-40EA-961F-E170CE2026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65C89-50BB-41BF-8CFA-A024006042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03956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4AB710-A2AD-41F6-96A9-8A64BFFF0E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26FF927-4244-4EDE-B38A-7A9498599E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35D45A-28CC-4EC2-B40B-7BA2A3A5CC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DD41-4FA5-4EB9-B6B7-D84F28CBB7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1704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C273F6-B39D-4BB2-900C-95392A7025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428E71-282E-4D42-A8A7-E59A30BA05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2CDD69-6D8F-431A-86F5-5F8ACFA4F1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26D3B-C276-453E-AC2E-84D69F7D41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424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E548-B536-46A9-8F4F-F31CA7AEC2AC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3E068-E37E-4647-A043-78D7F61B8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7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E548-B536-46A9-8F4F-F31CA7AEC2AC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3E068-E37E-4647-A043-78D7F61B8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80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E548-B536-46A9-8F4F-F31CA7AEC2AC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3E068-E37E-4647-A043-78D7F61B8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6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E548-B536-46A9-8F4F-F31CA7AEC2AC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3E068-E37E-4647-A043-78D7F61B8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37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E548-B536-46A9-8F4F-F31CA7AEC2AC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3E068-E37E-4647-A043-78D7F61B8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88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E548-B536-46A9-8F4F-F31CA7AEC2AC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3E068-E37E-4647-A043-78D7F61B8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6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6E548-B536-46A9-8F4F-F31CA7AEC2AC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3E068-E37E-4647-A043-78D7F61B8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8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6E548-B536-46A9-8F4F-F31CA7AEC2AC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3E068-E37E-4647-A043-78D7F61B8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69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3E47A55-5546-4313-81DC-D12301AA14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83CD090-244D-4CE0-8F58-6FA5CFD5B6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7996A96-20E2-4043-9103-34E4D23C7C3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5C899CC-0C5A-49A5-A116-3C81C383E8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062ED1C-C688-4E60-A7F5-2A6E82785F8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A7A93B9-EC69-4A6B-9B2F-ECB46A33EB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546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93421"/>
          </a:xfrm>
        </p:spPr>
        <p:txBody>
          <a:bodyPr/>
          <a:lstStyle/>
          <a:p>
            <a:r>
              <a:rPr lang="en-US" dirty="0"/>
              <a:t>AP Java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1613" y="3492708"/>
            <a:ext cx="9144000" cy="2139846"/>
          </a:xfrm>
        </p:spPr>
        <p:txBody>
          <a:bodyPr>
            <a:normAutofit/>
          </a:bodyPr>
          <a:lstStyle/>
          <a:p>
            <a:r>
              <a:rPr lang="en-US" dirty="0"/>
              <a:t>Learning Targets</a:t>
            </a:r>
          </a:p>
          <a:p>
            <a:r>
              <a:rPr lang="en-US" dirty="0"/>
              <a:t>Be able to answer String multiple choice questions</a:t>
            </a:r>
          </a:p>
          <a:p>
            <a:r>
              <a:rPr lang="en-US" dirty="0"/>
              <a:t>Be able to write programs incorporating String methods.</a:t>
            </a:r>
          </a:p>
          <a:p>
            <a:r>
              <a:rPr lang="en-US" dirty="0"/>
              <a:t>Demonstrate your java programming skills by completing a Practice Test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5019F4DA-72AF-445A-89EE-4856DAD257F8}"/>
              </a:ext>
            </a:extLst>
          </p:cNvPr>
          <p:cNvSpPr/>
          <p:nvPr/>
        </p:nvSpPr>
        <p:spPr>
          <a:xfrm>
            <a:off x="8199620" y="884420"/>
            <a:ext cx="2468380" cy="1493421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Test on Thursday</a:t>
            </a:r>
          </a:p>
          <a:p>
            <a:pPr algn="ctr"/>
            <a:r>
              <a:rPr lang="en-US" dirty="0"/>
              <a:t>Open Written notes</a:t>
            </a:r>
          </a:p>
          <a:p>
            <a:pPr algn="ctr"/>
            <a:r>
              <a:rPr lang="en-US" dirty="0"/>
              <a:t>Open note handouts from Smith (Not practice test)</a:t>
            </a:r>
          </a:p>
        </p:txBody>
      </p:sp>
    </p:spTree>
    <p:extLst>
      <p:ext uri="{BB962C8B-B14F-4D97-AF65-F5344CB8AC3E}">
        <p14:creationId xmlns:p14="http://schemas.microsoft.com/office/powerpoint/2010/main" val="1397157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CDF3B33-8A53-45ED-8E34-D5CD88C815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-33338"/>
            <a:ext cx="5105400" cy="1143001"/>
          </a:xfrm>
        </p:spPr>
        <p:txBody>
          <a:bodyPr/>
          <a:lstStyle/>
          <a:p>
            <a:pPr eaLnBrk="1" hangingPunct="1"/>
            <a:r>
              <a:rPr lang="en-US" altLang="en-US" sz="3600"/>
              <a:t>String Program Options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26A794B-564D-4025-8269-04BA4EEBAD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9469" y="914400"/>
            <a:ext cx="9248931" cy="5715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Find last name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Input first and last name into one String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Output only the last name.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Push: Support middle names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Input a word, output whether it is a palindrome.(Is spelled the same forward and backward.)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Examples of Palindromes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400" dirty="0" err="1"/>
              <a:t>evilolive</a:t>
            </a:r>
            <a:endParaRPr lang="en-US" altLang="en-US" sz="1400" dirty="0"/>
          </a:p>
          <a:p>
            <a:pPr lvl="2" eaLnBrk="1" hangingPunct="1">
              <a:lnSpc>
                <a:spcPct val="90000"/>
              </a:lnSpc>
            </a:pPr>
            <a:r>
              <a:rPr lang="en-US" altLang="en-US" sz="1400" dirty="0"/>
              <a:t>racecar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English to Pig-Latin translation program.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The rules of Pig Latin are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dirty="0"/>
              <a:t>If the word begins with a consonant -- such as ``string,'' ``Latin'' -- divide the word at the first vowel, swapping the front and back halves and append ``ay'' to the word -- ``</a:t>
            </a:r>
            <a:r>
              <a:rPr lang="en-US" altLang="en-US" sz="1600" dirty="0" err="1"/>
              <a:t>ingstray</a:t>
            </a:r>
            <a:r>
              <a:rPr lang="en-US" altLang="en-US" sz="1600" dirty="0"/>
              <a:t>,'' ``</a:t>
            </a:r>
            <a:r>
              <a:rPr lang="en-US" altLang="en-US" sz="1600" dirty="0" err="1"/>
              <a:t>atinLay</a:t>
            </a:r>
            <a:r>
              <a:rPr lang="en-US" altLang="en-US" sz="1600" dirty="0"/>
              <a:t>.''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dirty="0"/>
              <a:t>If the word begins with a vowel -- such as ``am,'' ``are,'' ``</a:t>
            </a:r>
            <a:r>
              <a:rPr lang="en-US" altLang="en-US" sz="1600" dirty="0" err="1"/>
              <a:t>i</a:t>
            </a:r>
            <a:r>
              <a:rPr lang="en-US" altLang="en-US" sz="1600" dirty="0"/>
              <a:t>'' -- append ``yay'' to the word -- ``</a:t>
            </a:r>
            <a:r>
              <a:rPr lang="en-US" altLang="en-US" sz="1600" dirty="0" err="1"/>
              <a:t>amyay</a:t>
            </a:r>
            <a:r>
              <a:rPr lang="en-US" altLang="en-US" sz="1600" dirty="0"/>
              <a:t>,'' ``</a:t>
            </a:r>
            <a:r>
              <a:rPr lang="en-US" altLang="en-US" sz="1600" dirty="0" err="1"/>
              <a:t>areyay</a:t>
            </a:r>
            <a:r>
              <a:rPr lang="en-US" altLang="en-US" sz="1600" dirty="0"/>
              <a:t>,'' ``</a:t>
            </a:r>
            <a:r>
              <a:rPr lang="en-US" altLang="en-US" sz="1600" dirty="0" err="1"/>
              <a:t>iyay</a:t>
            </a:r>
            <a:r>
              <a:rPr lang="en-US" altLang="en-US" sz="1600" dirty="0"/>
              <a:t>.''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600" dirty="0"/>
              <a:t>If the word has no vowels (other than 'y') -- such as ``my,'' ``thy'' -- append ``yay'' to it -- ``</a:t>
            </a:r>
            <a:r>
              <a:rPr lang="en-US" altLang="en-US" sz="1600" dirty="0" err="1"/>
              <a:t>myyay</a:t>
            </a:r>
            <a:r>
              <a:rPr lang="en-US" altLang="en-US" sz="1600" dirty="0"/>
              <a:t>,'' ``</a:t>
            </a:r>
            <a:r>
              <a:rPr lang="en-US" altLang="en-US" sz="1600" dirty="0" err="1"/>
              <a:t>thyyay</a:t>
            </a:r>
            <a:r>
              <a:rPr lang="en-US" altLang="en-US" sz="1600" dirty="0"/>
              <a:t>.''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Level 1, Translate a single word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Level 2: Translate a sentence.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5096D-DA3E-4625-99B8-6BE101661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recall about the following String </a:t>
            </a:r>
            <a:r>
              <a:rPr lang="en-US" dirty="0" err="1"/>
              <a:t>Mathods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CEBEA-6933-434F-B50F-A68852F98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.length()</a:t>
            </a:r>
          </a:p>
          <a:p>
            <a:r>
              <a:rPr lang="en-US" dirty="0"/>
              <a:t>.equals()</a:t>
            </a:r>
          </a:p>
          <a:p>
            <a:r>
              <a:rPr lang="en-US" dirty="0"/>
              <a:t>.</a:t>
            </a:r>
            <a:r>
              <a:rPr lang="en-US" dirty="0" err="1"/>
              <a:t>compareTo</a:t>
            </a:r>
            <a:r>
              <a:rPr lang="en-US" dirty="0"/>
              <a:t>()</a:t>
            </a:r>
          </a:p>
          <a:p>
            <a:r>
              <a:rPr lang="en-US" dirty="0"/>
              <a:t>.substring()</a:t>
            </a:r>
          </a:p>
          <a:p>
            <a:r>
              <a:rPr lang="en-US" dirty="0"/>
              <a:t>.</a:t>
            </a:r>
            <a:r>
              <a:rPr lang="en-US" dirty="0" err="1"/>
              <a:t>indexOf</a:t>
            </a:r>
            <a:r>
              <a:rPr lang="en-US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4011045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5CC00F0-55A3-4A18-AE10-1973BB5D13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4800600" cy="868362"/>
          </a:xfrm>
        </p:spPr>
        <p:txBody>
          <a:bodyPr/>
          <a:lstStyle/>
          <a:p>
            <a:pPr eaLnBrk="1" hangingPunct="1"/>
            <a:r>
              <a:rPr lang="en-US" altLang="en-US" sz="2800"/>
              <a:t>Some String Methods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3755C4E3-7BBD-4829-8AC6-0FCF74789E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1797" y="1676401"/>
            <a:ext cx="9139003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b="1" dirty="0"/>
              <a:t>.length();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Returns the length (number of characters) of the string,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int size = </a:t>
            </a:r>
            <a:r>
              <a:rPr lang="en-US" altLang="en-US" sz="1800" dirty="0" err="1"/>
              <a:t>name.length</a:t>
            </a:r>
            <a:r>
              <a:rPr lang="en-US" altLang="en-US" sz="1800" dirty="0"/>
              <a:t>();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/>
              <a:t>.equals(); // Inherited (extended) from the Object class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if (</a:t>
            </a:r>
            <a:r>
              <a:rPr lang="en-US" altLang="en-US" sz="1800" dirty="0" err="1"/>
              <a:t>name.equals</a:t>
            </a:r>
            <a:r>
              <a:rPr lang="en-US" altLang="en-US" sz="1800" dirty="0"/>
              <a:t>(name2))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/>
              <a:t>.</a:t>
            </a:r>
            <a:r>
              <a:rPr lang="en-US" altLang="en-US" sz="2000" b="1" dirty="0" err="1"/>
              <a:t>compareTo</a:t>
            </a:r>
            <a:r>
              <a:rPr lang="en-US" altLang="en-US" sz="2000" b="1" dirty="0"/>
              <a:t>();//Inherited (implemented) from Comparable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if (</a:t>
            </a:r>
            <a:r>
              <a:rPr lang="en-US" altLang="en-US" sz="1800" dirty="0" err="1"/>
              <a:t>name.compareTo</a:t>
            </a:r>
            <a:r>
              <a:rPr lang="en-US" altLang="en-US" sz="1800" dirty="0"/>
              <a:t>(name2) &lt; 0)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.</a:t>
            </a:r>
            <a:r>
              <a:rPr lang="en-US" altLang="en-US" sz="2000" b="1" dirty="0"/>
              <a:t>substring();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Returns a part of a string.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name2 = name1.substring(3);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name3 = name1.substring(2,2);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.</a:t>
            </a:r>
            <a:r>
              <a:rPr lang="en-US" altLang="en-US" sz="1800" b="1" dirty="0" err="1"/>
              <a:t>indexOf</a:t>
            </a:r>
            <a:r>
              <a:rPr lang="en-US" altLang="en-US" sz="1800" b="1" dirty="0"/>
              <a:t>()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 err="1"/>
              <a:t>name.indexOf</a:t>
            </a:r>
            <a:r>
              <a:rPr lang="en-US" altLang="en-US" sz="1600" dirty="0"/>
              <a:t>(substring, </a:t>
            </a:r>
            <a:r>
              <a:rPr lang="en-US" altLang="en-US" sz="1600" dirty="0" err="1"/>
              <a:t>beginIndex</a:t>
            </a:r>
            <a:r>
              <a:rPr lang="en-US" altLang="en-US" sz="1600" dirty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b="1" dirty="0"/>
              <a:t>int spot = </a:t>
            </a:r>
            <a:r>
              <a:rPr lang="en-US" altLang="en-US" sz="1800" b="1" dirty="0" err="1"/>
              <a:t>name.indexOf</a:t>
            </a:r>
            <a:r>
              <a:rPr lang="en-US" altLang="en-US" sz="1800" b="1" dirty="0"/>
              <a:t>(“Mr.”);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b="1" dirty="0"/>
              <a:t>int spot2 = </a:t>
            </a:r>
            <a:r>
              <a:rPr lang="en-US" altLang="en-US" sz="1800" b="1" dirty="0" err="1"/>
              <a:t>name.indexOf</a:t>
            </a:r>
            <a:r>
              <a:rPr lang="en-US" altLang="en-US" sz="1800" b="1" dirty="0"/>
              <a:t>(</a:t>
            </a:r>
            <a:r>
              <a:rPr lang="en-US" altLang="en-US" sz="1800" b="1" dirty="0" err="1"/>
              <a:t>lastName</a:t>
            </a:r>
            <a:r>
              <a:rPr lang="en-US" altLang="en-US" sz="1800" b="1" dirty="0"/>
              <a:t>, 3);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b="1" dirty="0"/>
          </a:p>
        </p:txBody>
      </p:sp>
      <p:sp>
        <p:nvSpPr>
          <p:cNvPr id="9220" name="AutoShape 4">
            <a:extLst>
              <a:ext uri="{FF2B5EF4-FFF2-40B4-BE49-F238E27FC236}">
                <a16:creationId xmlns:a16="http://schemas.microsoft.com/office/drawing/2014/main" id="{462393C2-4E88-49CC-A371-73C82F0CF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1" y="228600"/>
            <a:ext cx="2797175" cy="1447800"/>
          </a:xfrm>
          <a:prstGeom prst="wedgeRectCallout">
            <a:avLst>
              <a:gd name="adj1" fmla="val -74167"/>
              <a:gd name="adj2" fmla="val -2654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</a:rPr>
              <a:t>We’ll take a little closer look at each of these.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577" y="-337001"/>
            <a:ext cx="10515600" cy="1325563"/>
          </a:xfrm>
        </p:spPr>
        <p:txBody>
          <a:bodyPr/>
          <a:lstStyle/>
          <a:p>
            <a:r>
              <a:rPr lang="en-US" dirty="0"/>
              <a:t>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7364" y="604654"/>
            <a:ext cx="5181600" cy="4800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String x = "Hello";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1.) </a:t>
            </a:r>
            <a:r>
              <a:rPr lang="en-US" sz="1800" dirty="0" err="1"/>
              <a:t>int</a:t>
            </a:r>
            <a:r>
              <a:rPr lang="en-US" sz="1800" dirty="0"/>
              <a:t> y = </a:t>
            </a:r>
            <a:r>
              <a:rPr lang="en-US" sz="1800" dirty="0" err="1"/>
              <a:t>x.length</a:t>
            </a:r>
            <a:r>
              <a:rPr lang="en-US" sz="1800" dirty="0"/>
              <a:t>();</a:t>
            </a:r>
            <a:br>
              <a:rPr lang="en-US" sz="1800" dirty="0"/>
            </a:br>
            <a:r>
              <a:rPr lang="en-US" sz="1800" dirty="0"/>
              <a:t>a. x = 3</a:t>
            </a:r>
            <a:br>
              <a:rPr lang="en-US" sz="1800" dirty="0"/>
            </a:br>
            <a:r>
              <a:rPr lang="en-US" sz="1800" dirty="0"/>
              <a:t>b. x = 2</a:t>
            </a:r>
            <a:br>
              <a:rPr lang="en-US" sz="1800" dirty="0"/>
            </a:br>
            <a:r>
              <a:rPr lang="en-US" sz="1800" dirty="0"/>
              <a:t>c. x = 5</a:t>
            </a:r>
            <a:br>
              <a:rPr lang="en-US" sz="1800" dirty="0"/>
            </a:br>
            <a:r>
              <a:rPr lang="en-US" sz="1800" dirty="0"/>
              <a:t>d. x = 6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2.) </a:t>
            </a:r>
            <a:r>
              <a:rPr lang="en-US" sz="1800" dirty="0" err="1"/>
              <a:t>int</a:t>
            </a:r>
            <a:r>
              <a:rPr lang="en-US" sz="1800" dirty="0"/>
              <a:t> z = </a:t>
            </a:r>
            <a:r>
              <a:rPr lang="en-US" sz="1800" dirty="0" err="1"/>
              <a:t>x.indexOf</a:t>
            </a:r>
            <a:r>
              <a:rPr lang="en-US" sz="1800" dirty="0"/>
              <a:t> ("</a:t>
            </a:r>
            <a:r>
              <a:rPr lang="en-US" sz="1800" dirty="0" err="1"/>
              <a:t>ll</a:t>
            </a:r>
            <a:r>
              <a:rPr lang="en-US" sz="1800" dirty="0"/>
              <a:t>");</a:t>
            </a:r>
            <a:br>
              <a:rPr lang="en-US" sz="1800" dirty="0"/>
            </a:br>
            <a:r>
              <a:rPr lang="en-US" sz="1800" dirty="0"/>
              <a:t>a. z = 3</a:t>
            </a:r>
            <a:br>
              <a:rPr lang="en-US" sz="1800" dirty="0"/>
            </a:br>
            <a:r>
              <a:rPr lang="en-US" sz="1800" dirty="0"/>
              <a:t>b. z = 2</a:t>
            </a:r>
            <a:br>
              <a:rPr lang="en-US" sz="1800" dirty="0"/>
            </a:br>
            <a:r>
              <a:rPr lang="en-US" sz="1800" dirty="0"/>
              <a:t>c. z = 4</a:t>
            </a:r>
            <a:br>
              <a:rPr lang="en-US" sz="1800" dirty="0"/>
            </a:br>
            <a:r>
              <a:rPr lang="en-US" sz="1800" dirty="0"/>
              <a:t>d. z = 1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3.) </a:t>
            </a:r>
            <a:r>
              <a:rPr lang="en-US" sz="1800" dirty="0" err="1"/>
              <a:t>int</a:t>
            </a:r>
            <a:r>
              <a:rPr lang="en-US" sz="1800" dirty="0"/>
              <a:t> w = </a:t>
            </a:r>
            <a:r>
              <a:rPr lang="en-US" sz="1800" dirty="0" err="1"/>
              <a:t>x.indexOf</a:t>
            </a:r>
            <a:r>
              <a:rPr lang="en-US" sz="1800" dirty="0"/>
              <a:t>("he");</a:t>
            </a:r>
            <a:br>
              <a:rPr lang="en-US" sz="1800" dirty="0"/>
            </a:br>
            <a:r>
              <a:rPr lang="en-US" sz="1800" dirty="0"/>
              <a:t>a. w = 1</a:t>
            </a:r>
            <a:br>
              <a:rPr lang="en-US" sz="1800" dirty="0"/>
            </a:br>
            <a:r>
              <a:rPr lang="en-US" sz="1800" dirty="0"/>
              <a:t>b. w = -1</a:t>
            </a:r>
            <a:br>
              <a:rPr lang="en-US" sz="1800" dirty="0"/>
            </a:br>
            <a:r>
              <a:rPr lang="en-US" sz="1800" dirty="0"/>
              <a:t>c. w = 2</a:t>
            </a:r>
            <a:br>
              <a:rPr lang="en-US" sz="1800" dirty="0"/>
            </a:br>
            <a:r>
              <a:rPr lang="en-US" sz="1800" dirty="0"/>
              <a:t>d. w = 0</a:t>
            </a: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6016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39237-70DF-4F22-A946-C0D09C8DB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902" y="267689"/>
            <a:ext cx="4393367" cy="1325563"/>
          </a:xfrm>
        </p:spPr>
        <p:txBody>
          <a:bodyPr/>
          <a:lstStyle/>
          <a:p>
            <a:r>
              <a:rPr lang="en-US" dirty="0"/>
              <a:t>String x = "Hello";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BB23C0-DEB8-4229-8F25-71EC171D420C}"/>
              </a:ext>
            </a:extLst>
          </p:cNvPr>
          <p:cNvSpPr txBox="1"/>
          <p:nvPr/>
        </p:nvSpPr>
        <p:spPr>
          <a:xfrm>
            <a:off x="5666282" y="197346"/>
            <a:ext cx="4685537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4.) </a:t>
            </a:r>
            <a:r>
              <a:rPr lang="en-US" dirty="0" err="1"/>
              <a:t>int</a:t>
            </a:r>
            <a:r>
              <a:rPr lang="en-US" dirty="0"/>
              <a:t> v = </a:t>
            </a:r>
            <a:r>
              <a:rPr lang="en-US" dirty="0" err="1"/>
              <a:t>x.compareTo</a:t>
            </a:r>
            <a:r>
              <a:rPr lang="en-US" dirty="0"/>
              <a:t> ("apple");</a:t>
            </a:r>
            <a:br>
              <a:rPr lang="en-US" dirty="0"/>
            </a:br>
            <a:r>
              <a:rPr lang="en-US" dirty="0"/>
              <a:t>a. v = positive 1</a:t>
            </a:r>
            <a:br>
              <a:rPr lang="en-US" dirty="0"/>
            </a:br>
            <a:r>
              <a:rPr lang="en-US" dirty="0"/>
              <a:t>b. v = 0</a:t>
            </a:r>
            <a:br>
              <a:rPr lang="en-US" dirty="0"/>
            </a:br>
            <a:r>
              <a:rPr lang="en-US" dirty="0"/>
              <a:t>c. v = negative 1</a:t>
            </a:r>
            <a:br>
              <a:rPr lang="en-US" dirty="0"/>
            </a:br>
            <a:r>
              <a:rPr lang="en-US" dirty="0"/>
              <a:t>d .none of the above</a:t>
            </a:r>
          </a:p>
          <a:p>
            <a:endParaRPr lang="en-US" dirty="0"/>
          </a:p>
          <a:p>
            <a:r>
              <a:rPr lang="en-US" dirty="0"/>
              <a:t>5.) </a:t>
            </a:r>
            <a:r>
              <a:rPr lang="en-US" dirty="0" err="1"/>
              <a:t>int</a:t>
            </a:r>
            <a:r>
              <a:rPr lang="en-US" dirty="0"/>
              <a:t> k = </a:t>
            </a:r>
            <a:r>
              <a:rPr lang="en-US" dirty="0" err="1"/>
              <a:t>x.compareTo</a:t>
            </a:r>
            <a:r>
              <a:rPr lang="en-US" dirty="0"/>
              <a:t>("Hello");</a:t>
            </a:r>
            <a:br>
              <a:rPr lang="en-US" dirty="0"/>
            </a:br>
            <a:r>
              <a:rPr lang="en-US" dirty="0"/>
              <a:t>a. k = 0</a:t>
            </a:r>
            <a:br>
              <a:rPr lang="en-US" dirty="0"/>
            </a:br>
            <a:r>
              <a:rPr lang="en-US" dirty="0"/>
              <a:t>b. k = negative 1</a:t>
            </a:r>
            <a:br>
              <a:rPr lang="en-US" dirty="0"/>
            </a:br>
            <a:r>
              <a:rPr lang="en-US" dirty="0"/>
              <a:t>c. k = positive 1</a:t>
            </a:r>
            <a:br>
              <a:rPr lang="en-US" dirty="0"/>
            </a:br>
            <a:r>
              <a:rPr lang="en-US" dirty="0"/>
              <a:t>d. none of the above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6.) String t = </a:t>
            </a:r>
            <a:r>
              <a:rPr lang="en-US" dirty="0" err="1"/>
              <a:t>x.substring</a:t>
            </a:r>
            <a:r>
              <a:rPr lang="en-US" dirty="0"/>
              <a:t> ("Hell");</a:t>
            </a:r>
            <a:br>
              <a:rPr lang="en-US" dirty="0"/>
            </a:br>
            <a:r>
              <a:rPr lang="en-US" dirty="0"/>
              <a:t>a. Error</a:t>
            </a:r>
            <a:br>
              <a:rPr lang="en-US" dirty="0"/>
            </a:br>
            <a:r>
              <a:rPr lang="en-US" dirty="0"/>
              <a:t>b. 0</a:t>
            </a:r>
            <a:br>
              <a:rPr lang="en-US" dirty="0"/>
            </a:br>
            <a:r>
              <a:rPr lang="en-US" dirty="0"/>
              <a:t>c. 1</a:t>
            </a:r>
            <a:br>
              <a:rPr lang="en-US" dirty="0"/>
            </a:br>
            <a:r>
              <a:rPr lang="en-US" dirty="0"/>
              <a:t>d. 2</a:t>
            </a:r>
          </a:p>
          <a:p>
            <a:endParaRPr lang="en-US" dirty="0"/>
          </a:p>
          <a:p>
            <a:r>
              <a:rPr lang="en-US" dirty="0"/>
              <a:t>7.) String t = </a:t>
            </a:r>
            <a:r>
              <a:rPr lang="en-US" dirty="0" err="1"/>
              <a:t>x.substring</a:t>
            </a:r>
            <a:r>
              <a:rPr lang="en-US" dirty="0"/>
              <a:t>(2);</a:t>
            </a:r>
            <a:br>
              <a:rPr lang="en-US" dirty="0"/>
            </a:br>
            <a:r>
              <a:rPr lang="en-US" dirty="0"/>
              <a:t>a. t is "lo"</a:t>
            </a:r>
            <a:br>
              <a:rPr lang="en-US" dirty="0"/>
            </a:br>
            <a:r>
              <a:rPr lang="en-US" dirty="0"/>
              <a:t>b. t is "</a:t>
            </a:r>
            <a:r>
              <a:rPr lang="en-US" dirty="0" err="1"/>
              <a:t>ello</a:t>
            </a:r>
            <a:r>
              <a:rPr lang="en-US" dirty="0"/>
              <a:t>"</a:t>
            </a:r>
            <a:br>
              <a:rPr lang="en-US" dirty="0"/>
            </a:br>
            <a:r>
              <a:rPr lang="en-US" dirty="0"/>
              <a:t>c. t is "Hello"</a:t>
            </a:r>
            <a:br>
              <a:rPr lang="en-US" dirty="0"/>
            </a:br>
            <a:r>
              <a:rPr lang="en-US" dirty="0"/>
              <a:t>d. t is "</a:t>
            </a:r>
            <a:r>
              <a:rPr lang="en-US" dirty="0" err="1"/>
              <a:t>llo</a:t>
            </a:r>
            <a:r>
              <a:rPr lang="en-US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478827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2CFD5-D2C0-4B6A-BE2A-C29869637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955498" cy="1325563"/>
          </a:xfrm>
        </p:spPr>
        <p:txBody>
          <a:bodyPr/>
          <a:lstStyle/>
          <a:p>
            <a:r>
              <a:rPr lang="en-US" dirty="0"/>
              <a:t>String x = "Hello";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4B1FFE9D-14D1-4679-BD71-D5EC74EE7795}"/>
              </a:ext>
            </a:extLst>
          </p:cNvPr>
          <p:cNvSpPr txBox="1">
            <a:spLocks/>
          </p:cNvSpPr>
          <p:nvPr/>
        </p:nvSpPr>
        <p:spPr>
          <a:xfrm>
            <a:off x="5366479" y="202368"/>
            <a:ext cx="6678118" cy="65660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8.) String b = </a:t>
            </a:r>
            <a:r>
              <a:rPr lang="en-US" sz="1600" dirty="0" err="1"/>
              <a:t>x.substring</a:t>
            </a:r>
            <a:r>
              <a:rPr lang="en-US" sz="1600" dirty="0"/>
              <a:t>(2, 4);</a:t>
            </a:r>
            <a:br>
              <a:rPr lang="en-US" sz="1600" dirty="0"/>
            </a:br>
            <a:r>
              <a:rPr lang="en-US" sz="1600" dirty="0"/>
              <a:t>a. b is "</a:t>
            </a:r>
            <a:r>
              <a:rPr lang="en-US" sz="1600" dirty="0" err="1"/>
              <a:t>llo</a:t>
            </a:r>
            <a:r>
              <a:rPr lang="en-US" sz="1600" dirty="0"/>
              <a:t>"</a:t>
            </a:r>
            <a:br>
              <a:rPr lang="en-US" sz="1600" dirty="0"/>
            </a:br>
            <a:r>
              <a:rPr lang="en-US" sz="1600" dirty="0"/>
              <a:t>b. b is "ell"</a:t>
            </a:r>
            <a:br>
              <a:rPr lang="en-US" sz="1600" dirty="0"/>
            </a:br>
            <a:r>
              <a:rPr lang="en-US" sz="1600" dirty="0"/>
              <a:t>c. b is "</a:t>
            </a:r>
            <a:r>
              <a:rPr lang="en-US" sz="1600" dirty="0" err="1"/>
              <a:t>ll</a:t>
            </a:r>
            <a:r>
              <a:rPr lang="en-US" sz="1600" dirty="0"/>
              <a:t>"</a:t>
            </a:r>
            <a:br>
              <a:rPr lang="en-US" sz="1600" dirty="0"/>
            </a:br>
            <a:r>
              <a:rPr lang="en-US" sz="1600" dirty="0"/>
              <a:t>d. b is "el"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9.) int c = </a:t>
            </a:r>
            <a:r>
              <a:rPr lang="en-US" sz="1600" dirty="0" err="1"/>
              <a:t>x.length</a:t>
            </a:r>
            <a:r>
              <a:rPr lang="en-US" sz="1600" dirty="0"/>
              <a:t>;</a:t>
            </a:r>
            <a:br>
              <a:rPr lang="en-US" sz="1600" dirty="0"/>
            </a:br>
            <a:r>
              <a:rPr lang="en-US" sz="1600" dirty="0"/>
              <a:t>a. 2</a:t>
            </a:r>
            <a:br>
              <a:rPr lang="en-US" sz="1600" dirty="0"/>
            </a:br>
            <a:r>
              <a:rPr lang="en-US" sz="1600" dirty="0"/>
              <a:t>b.3</a:t>
            </a:r>
            <a:br>
              <a:rPr lang="en-US" sz="1600" dirty="0"/>
            </a:br>
            <a:r>
              <a:rPr lang="en-US" sz="1600" dirty="0"/>
              <a:t>c.4</a:t>
            </a:r>
            <a:br>
              <a:rPr lang="en-US" sz="1600" dirty="0"/>
            </a:br>
            <a:r>
              <a:rPr lang="en-US" sz="1600" dirty="0"/>
              <a:t>d. Error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10.) String u = </a:t>
            </a:r>
            <a:r>
              <a:rPr lang="en-US" sz="1600" dirty="0" err="1"/>
              <a:t>x.substring</a:t>
            </a:r>
            <a:r>
              <a:rPr lang="en-US" sz="1600" dirty="0"/>
              <a:t> (2, 3);</a:t>
            </a:r>
            <a:br>
              <a:rPr lang="en-US" sz="1600" dirty="0"/>
            </a:br>
            <a:r>
              <a:rPr lang="en-US" sz="1600" dirty="0"/>
              <a:t>a. error</a:t>
            </a:r>
            <a:br>
              <a:rPr lang="en-US" sz="1600" dirty="0"/>
            </a:br>
            <a:r>
              <a:rPr lang="en-US" sz="1600" dirty="0"/>
              <a:t>b. u is " l "</a:t>
            </a:r>
            <a:br>
              <a:rPr lang="en-US" sz="1600" dirty="0"/>
            </a:br>
            <a:r>
              <a:rPr lang="en-US" sz="1600" dirty="0"/>
              <a:t>c. u is "el "</a:t>
            </a:r>
            <a:br>
              <a:rPr lang="en-US" sz="1600" dirty="0"/>
            </a:br>
            <a:r>
              <a:rPr lang="en-US" sz="1600" dirty="0"/>
              <a:t>d. u is " ell "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11.) int w = </a:t>
            </a:r>
            <a:r>
              <a:rPr lang="en-US" sz="1600" dirty="0" err="1"/>
              <a:t>x.equals</a:t>
            </a:r>
            <a:r>
              <a:rPr lang="en-US" sz="1600" dirty="0"/>
              <a:t>("ELLO");</a:t>
            </a:r>
            <a:br>
              <a:rPr lang="en-US" sz="1600" dirty="0"/>
            </a:br>
            <a:r>
              <a:rPr lang="en-US" sz="1600" dirty="0" err="1"/>
              <a:t>a.True</a:t>
            </a:r>
            <a:br>
              <a:rPr lang="en-US" sz="1600" dirty="0"/>
            </a:br>
            <a:r>
              <a:rPr lang="en-US" sz="1600" dirty="0" err="1"/>
              <a:t>b.False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12.) int a = </a:t>
            </a:r>
            <a:r>
              <a:rPr lang="en-US" sz="1600" dirty="0" err="1"/>
              <a:t>x.substring</a:t>
            </a:r>
            <a:r>
              <a:rPr lang="en-US" sz="1600" dirty="0"/>
              <a:t>(3);</a:t>
            </a:r>
            <a:br>
              <a:rPr lang="en-US" sz="1600" dirty="0"/>
            </a:br>
            <a:r>
              <a:rPr lang="en-US" sz="1600" dirty="0"/>
              <a:t>a. a is "lo"</a:t>
            </a:r>
            <a:br>
              <a:rPr lang="en-US" sz="1600" dirty="0"/>
            </a:br>
            <a:r>
              <a:rPr lang="en-US" sz="1600" dirty="0"/>
              <a:t>b. a is "</a:t>
            </a:r>
            <a:r>
              <a:rPr lang="en-US" sz="1600" dirty="0" err="1"/>
              <a:t>llo</a:t>
            </a:r>
            <a:r>
              <a:rPr lang="en-US" sz="1600" dirty="0"/>
              <a:t>"</a:t>
            </a:r>
            <a:br>
              <a:rPr lang="en-US" sz="1600" dirty="0"/>
            </a:br>
            <a:r>
              <a:rPr lang="en-US" sz="1600" dirty="0"/>
              <a:t>c. a is "</a:t>
            </a:r>
            <a:r>
              <a:rPr lang="en-US" sz="1600" dirty="0" err="1"/>
              <a:t>ello</a:t>
            </a:r>
            <a:r>
              <a:rPr lang="en-US" sz="1600" dirty="0"/>
              <a:t>"</a:t>
            </a:r>
            <a:br>
              <a:rPr lang="en-US" sz="1600" dirty="0"/>
            </a:br>
            <a:r>
              <a:rPr lang="en-US" sz="1600" dirty="0"/>
              <a:t>d. error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23661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4584"/>
          </a:xfrm>
        </p:spPr>
        <p:txBody>
          <a:bodyPr>
            <a:normAutofit fontScale="90000"/>
          </a:bodyPr>
          <a:lstStyle/>
          <a:p>
            <a:r>
              <a:rPr lang="en-US" dirty="0"/>
              <a:t>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3058" y="1015738"/>
            <a:ext cx="4307379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String x = "PRINCEWILLIAM_COUNTY"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1.) </a:t>
            </a:r>
            <a:r>
              <a:rPr lang="en-US" sz="1800" dirty="0" err="1"/>
              <a:t>int</a:t>
            </a:r>
            <a:r>
              <a:rPr lang="en-US" sz="1800" dirty="0"/>
              <a:t> y = x. length ();</a:t>
            </a:r>
            <a:br>
              <a:rPr lang="en-US" sz="1800" dirty="0"/>
            </a:br>
            <a:r>
              <a:rPr lang="en-US" sz="1800" dirty="0"/>
              <a:t>a. 20</a:t>
            </a:r>
            <a:br>
              <a:rPr lang="en-US" sz="1800" dirty="0"/>
            </a:br>
            <a:r>
              <a:rPr lang="en-US" sz="1800" dirty="0"/>
              <a:t>b. 21</a:t>
            </a:r>
            <a:br>
              <a:rPr lang="en-US" sz="1800" dirty="0"/>
            </a:br>
            <a:r>
              <a:rPr lang="en-US" sz="1800" dirty="0"/>
              <a:t>c. 19</a:t>
            </a:r>
            <a:br>
              <a:rPr lang="en-US" sz="1800" dirty="0"/>
            </a:br>
            <a:r>
              <a:rPr lang="en-US" sz="1800" dirty="0"/>
              <a:t>d. 22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2.) </a:t>
            </a:r>
            <a:r>
              <a:rPr lang="en-US" sz="1800" dirty="0" err="1"/>
              <a:t>int</a:t>
            </a:r>
            <a:r>
              <a:rPr lang="en-US" sz="1800" dirty="0"/>
              <a:t> t = </a:t>
            </a:r>
            <a:r>
              <a:rPr lang="en-US" sz="1800" dirty="0" err="1"/>
              <a:t>x.indexOf</a:t>
            </a:r>
            <a:r>
              <a:rPr lang="en-US" sz="1800" dirty="0"/>
              <a:t> (PRIN);</a:t>
            </a:r>
            <a:br>
              <a:rPr lang="en-US" sz="1800" dirty="0"/>
            </a:br>
            <a:r>
              <a:rPr lang="en-US" sz="1800" dirty="0"/>
              <a:t>a. t = 0</a:t>
            </a:r>
            <a:br>
              <a:rPr lang="en-US" sz="1800" dirty="0"/>
            </a:br>
            <a:r>
              <a:rPr lang="en-US" sz="1800" dirty="0"/>
              <a:t>b. t = 1</a:t>
            </a:r>
            <a:br>
              <a:rPr lang="en-US" sz="1800" dirty="0"/>
            </a:br>
            <a:r>
              <a:rPr lang="en-US" sz="1800" dirty="0"/>
              <a:t>c. t = 2</a:t>
            </a:r>
            <a:br>
              <a:rPr lang="en-US" sz="1800" dirty="0"/>
            </a:br>
            <a:r>
              <a:rPr lang="en-US" sz="1800" dirty="0"/>
              <a:t>d. Error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3.) String k = </a:t>
            </a:r>
            <a:r>
              <a:rPr lang="en-US" sz="1800" dirty="0" err="1"/>
              <a:t>x.substring</a:t>
            </a:r>
            <a:r>
              <a:rPr lang="en-US" sz="1800" dirty="0"/>
              <a:t> (2);</a:t>
            </a:r>
            <a:br>
              <a:rPr lang="en-US" sz="1800" dirty="0"/>
            </a:br>
            <a:r>
              <a:rPr lang="en-US" sz="1800" dirty="0"/>
              <a:t>a. k = “RINCEWILLIAMCOUNTY”</a:t>
            </a:r>
            <a:br>
              <a:rPr lang="en-US" sz="1800" dirty="0"/>
            </a:br>
            <a:r>
              <a:rPr lang="en-US" sz="1800" dirty="0" err="1"/>
              <a:t>b.k</a:t>
            </a:r>
            <a:r>
              <a:rPr lang="en-US" sz="1800" dirty="0"/>
              <a:t> = “RINCEWILLIAM_COUNTY”</a:t>
            </a:r>
            <a:br>
              <a:rPr lang="en-US" sz="1800" dirty="0"/>
            </a:br>
            <a:r>
              <a:rPr lang="en-US" sz="1800" dirty="0"/>
              <a:t>c. k = “INCEWILLIAM_COUNTY”</a:t>
            </a:r>
            <a:br>
              <a:rPr lang="en-US" sz="1800" dirty="0"/>
            </a:br>
            <a:r>
              <a:rPr lang="en-US" sz="1800" dirty="0" err="1"/>
              <a:t>d.none</a:t>
            </a:r>
            <a:r>
              <a:rPr lang="en-US" sz="1800" dirty="0"/>
              <a:t> of the above</a:t>
            </a:r>
            <a:br>
              <a:rPr lang="en-US" sz="1800" dirty="0"/>
            </a:br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71298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AEDFB-0B8C-445D-BF8B-77F738A6B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12" y="-54600"/>
            <a:ext cx="10515600" cy="1325563"/>
          </a:xfrm>
        </p:spPr>
        <p:txBody>
          <a:bodyPr/>
          <a:lstStyle/>
          <a:p>
            <a:r>
              <a:rPr lang="en-US" dirty="0"/>
              <a:t>String x = "PRINCEWILLIAM_COUNTY"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44B152-6831-40FC-ABFF-D2BDD851C1F6}"/>
              </a:ext>
            </a:extLst>
          </p:cNvPr>
          <p:cNvSpPr txBox="1"/>
          <p:nvPr/>
        </p:nvSpPr>
        <p:spPr>
          <a:xfrm>
            <a:off x="381942" y="1040127"/>
            <a:ext cx="586146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4.) String q = </a:t>
            </a:r>
            <a:r>
              <a:rPr lang="en-US" sz="2000" dirty="0" err="1"/>
              <a:t>x.substring</a:t>
            </a:r>
            <a:r>
              <a:rPr lang="en-US" sz="2000" dirty="0"/>
              <a:t>(5, 17);</a:t>
            </a:r>
            <a:br>
              <a:rPr lang="en-US" sz="2000" dirty="0"/>
            </a:br>
            <a:r>
              <a:rPr lang="en-US" sz="2000" dirty="0"/>
              <a:t>a. q = “CEWILLIAM_COUNT”</a:t>
            </a:r>
            <a:br>
              <a:rPr lang="en-US" sz="2000" dirty="0"/>
            </a:br>
            <a:r>
              <a:rPr lang="en-US" sz="2000" dirty="0"/>
              <a:t>b. q = “EWILLIAMCOUN”</a:t>
            </a:r>
            <a:br>
              <a:rPr lang="en-US" sz="2000" dirty="0"/>
            </a:br>
            <a:r>
              <a:rPr lang="en-US" sz="2000" dirty="0"/>
              <a:t>c. q = “EWILLIAM_COU”</a:t>
            </a:r>
            <a:br>
              <a:rPr lang="en-US" sz="2000" dirty="0"/>
            </a:br>
            <a:r>
              <a:rPr lang="en-US" sz="2000" dirty="0"/>
              <a:t>d. q = “CEWILLIAM_COUN”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5.) int u = </a:t>
            </a:r>
            <a:r>
              <a:rPr lang="en-US" sz="2000" dirty="0" err="1"/>
              <a:t>x.compareTo</a:t>
            </a:r>
            <a:r>
              <a:rPr lang="en-US" sz="2000" dirty="0"/>
              <a:t> ("STRINGS");</a:t>
            </a:r>
            <a:br>
              <a:rPr lang="en-US" sz="2000" dirty="0"/>
            </a:br>
            <a:r>
              <a:rPr lang="en-US" sz="2000" dirty="0"/>
              <a:t>a. negative 1</a:t>
            </a:r>
            <a:br>
              <a:rPr lang="en-US" sz="2000" dirty="0"/>
            </a:br>
            <a:r>
              <a:rPr lang="en-US" sz="2000" dirty="0"/>
              <a:t>b. positive 1</a:t>
            </a:r>
            <a:br>
              <a:rPr lang="en-US" sz="2000" dirty="0"/>
            </a:br>
            <a:r>
              <a:rPr lang="en-US" sz="2000" dirty="0"/>
              <a:t>c. 0</a:t>
            </a:r>
            <a:br>
              <a:rPr lang="en-US" sz="2000" dirty="0"/>
            </a:br>
            <a:r>
              <a:rPr lang="en-US" sz="2000" dirty="0"/>
              <a:t>d. none of the above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6.) String g = </a:t>
            </a:r>
            <a:r>
              <a:rPr lang="en-US" sz="2000" dirty="0" err="1"/>
              <a:t>x.substring</a:t>
            </a:r>
            <a:r>
              <a:rPr lang="en-US" sz="2000" dirty="0"/>
              <a:t>("COUN");</a:t>
            </a:r>
            <a:br>
              <a:rPr lang="en-US" sz="2000" dirty="0"/>
            </a:br>
            <a:r>
              <a:rPr lang="en-US" sz="2000" dirty="0"/>
              <a:t>a. g = 14</a:t>
            </a:r>
            <a:br>
              <a:rPr lang="en-US" sz="2000" dirty="0"/>
            </a:br>
            <a:r>
              <a:rPr lang="en-US" sz="2000" dirty="0"/>
              <a:t>b. g = 13</a:t>
            </a:r>
            <a:br>
              <a:rPr lang="en-US" sz="2000" dirty="0"/>
            </a:br>
            <a:r>
              <a:rPr lang="en-US" sz="2000" dirty="0"/>
              <a:t>c. Error</a:t>
            </a:r>
            <a:br>
              <a:rPr lang="en-US" sz="2000" dirty="0"/>
            </a:br>
            <a:r>
              <a:rPr lang="en-US" sz="2000" dirty="0"/>
              <a:t>d. g = 13</a:t>
            </a:r>
            <a:br>
              <a:rPr lang="en-US" sz="2000" dirty="0"/>
            </a:b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1775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E30CC-7CB8-4E26-A485-60ECE8279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92" y="18255"/>
            <a:ext cx="8882921" cy="1325563"/>
          </a:xfrm>
        </p:spPr>
        <p:txBody>
          <a:bodyPr>
            <a:normAutofit/>
          </a:bodyPr>
          <a:lstStyle/>
          <a:p>
            <a:r>
              <a:rPr lang="en-US" sz="4000" dirty="0"/>
              <a:t>String x = "PRINCEWILLIAM_COUNTY"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9F33125F-CD12-490E-AE2D-05EE62FC935A}"/>
              </a:ext>
            </a:extLst>
          </p:cNvPr>
          <p:cNvSpPr txBox="1">
            <a:spLocks/>
          </p:cNvSpPr>
          <p:nvPr/>
        </p:nvSpPr>
        <p:spPr>
          <a:xfrm>
            <a:off x="7917713" y="220287"/>
            <a:ext cx="4491644" cy="64174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/>
              <a:t>7.) String c = </a:t>
            </a:r>
            <a:r>
              <a:rPr lang="en-US" sz="1600" dirty="0" err="1"/>
              <a:t>x.substring</a:t>
            </a:r>
            <a:r>
              <a:rPr lang="en-US" sz="1600" dirty="0"/>
              <a:t>(4).substring(5);</a:t>
            </a:r>
            <a:br>
              <a:rPr lang="en-US" sz="1600" dirty="0"/>
            </a:br>
            <a:r>
              <a:rPr lang="en-US" sz="1600" dirty="0"/>
              <a:t>a. c= “LIAM_COUNTY”</a:t>
            </a:r>
            <a:br>
              <a:rPr lang="en-US" sz="1600" dirty="0"/>
            </a:br>
            <a:r>
              <a:rPr lang="en-US" sz="1600" dirty="0"/>
              <a:t>b. c= “CEWILLIAM_COUNTY”</a:t>
            </a:r>
            <a:br>
              <a:rPr lang="en-US" sz="1600" dirty="0"/>
            </a:br>
            <a:r>
              <a:rPr lang="en-US" sz="1600" dirty="0"/>
              <a:t>c. c = “_COUNTY”</a:t>
            </a:r>
            <a:br>
              <a:rPr lang="en-US" sz="1600" dirty="0"/>
            </a:br>
            <a:r>
              <a:rPr lang="en-US" sz="1600" dirty="0"/>
              <a:t>d. c = “ILLIAM_COUNTY”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8.) int j = </a:t>
            </a:r>
            <a:r>
              <a:rPr lang="en-US" sz="1600" dirty="0" err="1"/>
              <a:t>x.indexOf</a:t>
            </a:r>
            <a:r>
              <a:rPr lang="en-US" sz="1600" dirty="0"/>
              <a:t> ("</a:t>
            </a:r>
            <a:r>
              <a:rPr lang="en-US" sz="1600" dirty="0" err="1"/>
              <a:t>WILLIaM</a:t>
            </a:r>
            <a:r>
              <a:rPr lang="en-US" sz="1600" dirty="0"/>
              <a:t>");</a:t>
            </a:r>
            <a:br>
              <a:rPr lang="en-US" sz="1600" dirty="0"/>
            </a:br>
            <a:r>
              <a:rPr lang="en-US" sz="1600" dirty="0"/>
              <a:t>a. j = 6</a:t>
            </a:r>
            <a:br>
              <a:rPr lang="en-US" sz="1600" dirty="0"/>
            </a:br>
            <a:r>
              <a:rPr lang="en-US" sz="1600" dirty="0"/>
              <a:t>b. j = 5</a:t>
            </a:r>
            <a:br>
              <a:rPr lang="en-US" sz="1600" dirty="0"/>
            </a:br>
            <a:r>
              <a:rPr lang="en-US" sz="1600" dirty="0"/>
              <a:t>c. j = 4</a:t>
            </a:r>
            <a:br>
              <a:rPr lang="en-US" sz="1600" dirty="0"/>
            </a:br>
            <a:r>
              <a:rPr lang="en-US" sz="1600" dirty="0"/>
              <a:t>d. j = -1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9.) int y = </a:t>
            </a:r>
            <a:r>
              <a:rPr lang="en-US" sz="1600" dirty="0" err="1"/>
              <a:t>x.equals</a:t>
            </a:r>
            <a:r>
              <a:rPr lang="en-US" sz="1600" dirty="0"/>
              <a:t>("PRINCEWILLIAM_COUNTY");</a:t>
            </a:r>
            <a:br>
              <a:rPr lang="en-US" sz="1600" dirty="0"/>
            </a:br>
            <a:r>
              <a:rPr lang="en-US" sz="1600" dirty="0" err="1"/>
              <a:t>a.True</a:t>
            </a:r>
            <a:br>
              <a:rPr lang="en-US" sz="1600" dirty="0"/>
            </a:br>
            <a:r>
              <a:rPr lang="en-US" sz="1600" dirty="0" err="1"/>
              <a:t>b.False</a:t>
            </a:r>
            <a:br>
              <a:rPr lang="en-US" sz="1600" dirty="0"/>
            </a:br>
            <a:r>
              <a:rPr lang="en-US" sz="1600" dirty="0"/>
              <a:t>c. error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10.) int z = </a:t>
            </a:r>
            <a:r>
              <a:rPr lang="en-US" sz="1600" dirty="0" err="1"/>
              <a:t>x.indexOf</a:t>
            </a:r>
            <a:r>
              <a:rPr lang="en-US" sz="1600" dirty="0"/>
              <a:t> ("PRIN");</a:t>
            </a:r>
            <a:br>
              <a:rPr lang="en-US" sz="1600" dirty="0"/>
            </a:br>
            <a:r>
              <a:rPr lang="en-US" sz="1600" dirty="0"/>
              <a:t>a. z = 0</a:t>
            </a:r>
            <a:br>
              <a:rPr lang="en-US" sz="1600" dirty="0"/>
            </a:br>
            <a:r>
              <a:rPr lang="en-US" sz="1600" dirty="0"/>
              <a:t>b. z = 1</a:t>
            </a:r>
            <a:br>
              <a:rPr lang="en-US" sz="1600" dirty="0"/>
            </a:br>
            <a:r>
              <a:rPr lang="en-US" sz="1600" dirty="0"/>
              <a:t>c. z = -1</a:t>
            </a:r>
            <a:br>
              <a:rPr lang="en-US" sz="1600" dirty="0"/>
            </a:br>
            <a:r>
              <a:rPr lang="en-US" sz="1600" dirty="0"/>
              <a:t>d. z = 2</a:t>
            </a: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11.) String a = </a:t>
            </a:r>
            <a:r>
              <a:rPr lang="en-US" sz="1600" dirty="0" err="1"/>
              <a:t>x.substring</a:t>
            </a:r>
            <a:r>
              <a:rPr lang="en-US" sz="1600" dirty="0"/>
              <a:t>("2,8");</a:t>
            </a:r>
            <a:br>
              <a:rPr lang="en-US" sz="1600" dirty="0"/>
            </a:br>
            <a:r>
              <a:rPr lang="en-US" sz="1600" dirty="0"/>
              <a:t>a. “INCEWI”</a:t>
            </a:r>
            <a:br>
              <a:rPr lang="en-US" sz="1600" dirty="0"/>
            </a:br>
            <a:r>
              <a:rPr lang="en-US" sz="1600" dirty="0"/>
              <a:t>b. “RINCEWI”</a:t>
            </a:r>
            <a:br>
              <a:rPr lang="en-US" sz="1600" dirty="0"/>
            </a:br>
            <a:r>
              <a:rPr lang="en-US" sz="1600" dirty="0"/>
              <a:t>c. “INCEWIL”</a:t>
            </a:r>
            <a:br>
              <a:rPr lang="en-US" sz="1600" dirty="0"/>
            </a:br>
            <a:r>
              <a:rPr lang="en-US" sz="1600" dirty="0"/>
              <a:t>d. error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15455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497</Words>
  <Application>Microsoft Office PowerPoint</Application>
  <PresentationFormat>Widescreen</PresentationFormat>
  <Paragraphs>65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Default Design</vt:lpstr>
      <vt:lpstr>AP Java </vt:lpstr>
      <vt:lpstr>What do you recall about the following String Mathods?</vt:lpstr>
      <vt:lpstr>Some String Methods</vt:lpstr>
      <vt:lpstr>Part 1</vt:lpstr>
      <vt:lpstr>String x = "Hello";</vt:lpstr>
      <vt:lpstr>String x = "Hello";</vt:lpstr>
      <vt:lpstr>Part 2</vt:lpstr>
      <vt:lpstr>String x = "PRINCEWILLIAM_COUNTY"</vt:lpstr>
      <vt:lpstr>String x = "PRINCEWILLIAM_COUNTY"</vt:lpstr>
      <vt:lpstr>String Program Options</vt:lpstr>
    </vt:vector>
  </TitlesOfParts>
  <Company>SKPS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Java</dc:title>
  <dc:creator>Greg Smith</dc:creator>
  <cp:lastModifiedBy>Greg Smith</cp:lastModifiedBy>
  <cp:revision>11</cp:revision>
  <dcterms:created xsi:type="dcterms:W3CDTF">2016-10-03T16:44:33Z</dcterms:created>
  <dcterms:modified xsi:type="dcterms:W3CDTF">2019-09-24T16:58:17Z</dcterms:modified>
</cp:coreProperties>
</file>