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3" r:id="rId3"/>
    <p:sldId id="304" r:id="rId4"/>
    <p:sldId id="305" r:id="rId5"/>
    <p:sldId id="257" r:id="rId6"/>
    <p:sldId id="258" r:id="rId7"/>
    <p:sldId id="259" r:id="rId8"/>
    <p:sldId id="260" r:id="rId9"/>
    <p:sldId id="262" r:id="rId10"/>
    <p:sldId id="263" r:id="rId11"/>
    <p:sldId id="272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92" r:id="rId22"/>
    <p:sldId id="296" r:id="rId23"/>
    <p:sldId id="298" r:id="rId24"/>
    <p:sldId id="299" r:id="rId25"/>
    <p:sldId id="301" r:id="rId26"/>
    <p:sldId id="302" r:id="rId27"/>
    <p:sldId id="306" r:id="rId2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5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8CCB0-42C0-4C9E-87BF-6B35E6F6CB4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0D9AC-B409-496B-9789-EDAED8F85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14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C11AD62-77FE-430D-A078-84D77DF7DC8F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9C74EB4-8452-4720-A39B-D623E3500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0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FCACF2-CDDF-4D7F-8291-6BA05C82CDDF}" type="slidenum">
              <a:rPr lang="en-US" altLang="en-US" sz="1300"/>
              <a:pPr/>
              <a:t>5</a:t>
            </a:fld>
            <a:endParaRPr lang="en-US" altLang="en-US" sz="1300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0348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A450F5-8E26-4B18-92DE-ADDFEECF1885}" type="slidenum">
              <a:rPr lang="en-US" altLang="en-US" sz="1300"/>
              <a:pPr/>
              <a:t>14</a:t>
            </a:fld>
            <a:endParaRPr lang="en-US" altLang="en-US" sz="1300"/>
          </a:p>
        </p:txBody>
      </p:sp>
      <p:sp>
        <p:nvSpPr>
          <p:cNvPr id="1648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5930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5E94D2-53F1-4656-95BF-2A1AC4D881CD}" type="slidenum">
              <a:rPr lang="en-US" altLang="en-US" sz="1300"/>
              <a:pPr/>
              <a:t>15</a:t>
            </a:fld>
            <a:endParaRPr lang="en-US" altLang="en-US" sz="1300"/>
          </a:p>
        </p:txBody>
      </p:sp>
      <p:sp>
        <p:nvSpPr>
          <p:cNvPr id="1669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1629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D4AAB8-365B-4BA2-A105-6F1AEAFE29B4}" type="slidenum">
              <a:rPr lang="en-US" altLang="en-US" sz="1300"/>
              <a:pPr/>
              <a:t>16</a:t>
            </a:fld>
            <a:endParaRPr lang="en-US" altLang="en-US" sz="1300"/>
          </a:p>
        </p:txBody>
      </p:sp>
      <p:sp>
        <p:nvSpPr>
          <p:cNvPr id="1689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8286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D933FD-AF09-474B-848B-1C7419C1418B}" type="slidenum">
              <a:rPr lang="en-US" altLang="en-US" sz="1300"/>
              <a:pPr/>
              <a:t>17</a:t>
            </a:fld>
            <a:endParaRPr lang="en-US" altLang="en-US" sz="1300"/>
          </a:p>
        </p:txBody>
      </p:sp>
      <p:sp>
        <p:nvSpPr>
          <p:cNvPr id="1710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829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9415F8-FE2C-4C05-A9CD-7948B72F530D}" type="slidenum">
              <a:rPr lang="en-US" altLang="en-US" sz="1300"/>
              <a:pPr/>
              <a:t>18</a:t>
            </a:fld>
            <a:endParaRPr lang="en-US" altLang="en-US" sz="1300"/>
          </a:p>
        </p:txBody>
      </p:sp>
      <p:sp>
        <p:nvSpPr>
          <p:cNvPr id="1730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2111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D14138-A20E-41F2-974A-D2B47EBFAB95}" type="slidenum">
              <a:rPr lang="en-US" altLang="en-US" sz="1300"/>
              <a:pPr/>
              <a:t>19</a:t>
            </a:fld>
            <a:endParaRPr lang="en-US" altLang="en-US" sz="1300"/>
          </a:p>
        </p:txBody>
      </p:sp>
      <p:sp>
        <p:nvSpPr>
          <p:cNvPr id="1751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8044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C89B4B-9456-4785-A843-2B2F0A3A0515}" type="slidenum">
              <a:rPr lang="en-US" altLang="en-US" sz="1300"/>
              <a:pPr/>
              <a:t>20</a:t>
            </a:fld>
            <a:endParaRPr lang="en-US" altLang="en-US" sz="1300"/>
          </a:p>
        </p:txBody>
      </p:sp>
      <p:sp>
        <p:nvSpPr>
          <p:cNvPr id="1771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2516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288A96-1263-40C0-99D0-96262D48A2A5}" type="slidenum">
              <a:rPr lang="en-US" altLang="en-US" sz="1300"/>
              <a:pPr/>
              <a:t>21</a:t>
            </a:fld>
            <a:endParaRPr lang="en-US" altLang="en-US" sz="1300"/>
          </a:p>
        </p:txBody>
      </p:sp>
      <p:sp>
        <p:nvSpPr>
          <p:cNvPr id="1935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0707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AB33CC-93B0-46CA-8FA7-26B655BA6863}" type="slidenum">
              <a:rPr lang="en-US" altLang="en-US" sz="1300"/>
              <a:pPr/>
              <a:t>22</a:t>
            </a:fld>
            <a:endParaRPr lang="en-US" altLang="en-US" sz="1300"/>
          </a:p>
        </p:txBody>
      </p:sp>
      <p:sp>
        <p:nvSpPr>
          <p:cNvPr id="2017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56967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91533A-0A42-4D6F-A801-22F63A3346BE}" type="slidenum">
              <a:rPr lang="en-US" altLang="en-US" sz="1300"/>
              <a:pPr/>
              <a:t>23</a:t>
            </a:fld>
            <a:endParaRPr lang="en-US" altLang="en-US" sz="1300"/>
          </a:p>
        </p:txBody>
      </p:sp>
      <p:sp>
        <p:nvSpPr>
          <p:cNvPr id="2058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886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7F90D1-54C4-40DB-97BE-50294A86EBE6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16414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6CA49A-ED9D-45A6-8D69-90FAF42E2094}" type="slidenum">
              <a:rPr lang="en-US" altLang="en-US" sz="1300"/>
              <a:pPr/>
              <a:t>24</a:t>
            </a:fld>
            <a:endParaRPr lang="en-US" altLang="en-US" sz="1300"/>
          </a:p>
        </p:txBody>
      </p:sp>
      <p:sp>
        <p:nvSpPr>
          <p:cNvPr id="2078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2400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6AA23B-F267-4F84-98E1-D2183C121CEB}" type="slidenum">
              <a:rPr lang="en-US" altLang="en-US" sz="1300"/>
              <a:pPr/>
              <a:t>25</a:t>
            </a:fld>
            <a:endParaRPr lang="en-US" altLang="en-US" sz="1300"/>
          </a:p>
        </p:txBody>
      </p:sp>
      <p:sp>
        <p:nvSpPr>
          <p:cNvPr id="2109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66904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F8B92F-0688-4CDE-BFA3-BAC3C561E1F1}" type="slidenum">
              <a:rPr lang="en-US" altLang="en-US" sz="1300"/>
              <a:pPr/>
              <a:t>26</a:t>
            </a:fld>
            <a:endParaRPr lang="en-US" altLang="en-US" sz="1300"/>
          </a:p>
        </p:txBody>
      </p:sp>
      <p:sp>
        <p:nvSpPr>
          <p:cNvPr id="2129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611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B31036-6E24-442E-9704-8B13D8ABAF53}" type="slidenum">
              <a:rPr lang="en-US" altLang="en-US" sz="1300"/>
              <a:pPr/>
              <a:t>7</a:t>
            </a:fld>
            <a:endParaRPr lang="en-US" altLang="en-US" sz="1300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7473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D37A73-9C84-4B90-A4EA-E32649BCECD5}" type="slidenum">
              <a:rPr lang="en-US" altLang="en-US" sz="1300"/>
              <a:pPr/>
              <a:t>8</a:t>
            </a:fld>
            <a:endParaRPr lang="en-US" altLang="en-US" sz="1300"/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4745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2F3CB0-10C3-479E-986B-39927AB5AA4F}" type="slidenum">
              <a:rPr lang="en-US" altLang="en-US" sz="1300"/>
              <a:pPr/>
              <a:t>9</a:t>
            </a:fld>
            <a:endParaRPr lang="en-US" altLang="en-US" sz="1300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6186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B508F5-96C5-455C-B66D-C8BD3E31DFCF}" type="slidenum">
              <a:rPr lang="en-US" altLang="en-US" sz="1300"/>
              <a:pPr/>
              <a:t>10</a:t>
            </a:fld>
            <a:endParaRPr lang="en-US" altLang="en-US" sz="1300"/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4135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B1904B-9EF8-4FED-83BC-B9ED085710B3}" type="slidenum">
              <a:rPr lang="en-US" altLang="en-US" sz="1300"/>
              <a:pPr/>
              <a:t>11</a:t>
            </a:fld>
            <a:endParaRPr lang="en-US" altLang="en-US" sz="1300"/>
          </a:p>
        </p:txBody>
      </p:sp>
      <p:sp>
        <p:nvSpPr>
          <p:cNvPr id="1525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4473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FDA79A-67D3-40E2-A888-77681EE4618E}" type="slidenum">
              <a:rPr lang="en-US" altLang="en-US" sz="1300"/>
              <a:pPr/>
              <a:t>12</a:t>
            </a:fld>
            <a:endParaRPr lang="en-US" altLang="en-US" sz="1300"/>
          </a:p>
        </p:txBody>
      </p:sp>
      <p:sp>
        <p:nvSpPr>
          <p:cNvPr id="1607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0624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243" indent="-290093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0374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4523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8672" indent="-232075" defTabSz="98148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2822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697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1121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5270" indent="-232075" defTabSz="9814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9D16D6-6A3D-40CD-BEFC-BE9984D645C2}" type="slidenum">
              <a:rPr lang="en-US" altLang="en-US" sz="1300"/>
              <a:pPr/>
              <a:t>13</a:t>
            </a:fld>
            <a:endParaRPr lang="en-US" altLang="en-US" sz="1300"/>
          </a:p>
        </p:txBody>
      </p:sp>
      <p:sp>
        <p:nvSpPr>
          <p:cNvPr id="1628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419100" y="739775"/>
            <a:ext cx="6478588" cy="3644900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636904"/>
            <a:ext cx="5365750" cy="439158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318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0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6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10321-1E19-4B21-9440-FB9A3C94E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3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1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9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6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4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6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5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9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7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519A-E76E-4330-9713-059A1E84C47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6452-E429-477A-8436-7F604C7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1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recursion for Searching and 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6667500" y="5543550"/>
            <a:ext cx="1447800" cy="419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6210300" y="5543550"/>
            <a:ext cx="457200" cy="4191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2343150" y="285750"/>
            <a:ext cx="619125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3600450" y="1466850"/>
            <a:ext cx="4514850" cy="4191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35174" name="Group 6"/>
          <p:cNvGrpSpPr>
            <a:grpSpLocks/>
          </p:cNvGrpSpPr>
          <p:nvPr/>
        </p:nvGrpSpPr>
        <p:grpSpPr bwMode="auto">
          <a:xfrm>
            <a:off x="3600450" y="1123950"/>
            <a:ext cx="4514850" cy="762000"/>
            <a:chOff x="1212" y="2124"/>
            <a:chExt cx="2844" cy="480"/>
          </a:xfrm>
        </p:grpSpPr>
        <p:grpSp>
          <p:nvGrpSpPr>
            <p:cNvPr id="135216" name="Group 7"/>
            <p:cNvGrpSpPr>
              <a:grpSpLocks/>
            </p:cNvGrpSpPr>
            <p:nvPr/>
          </p:nvGrpSpPr>
          <p:grpSpPr bwMode="auto">
            <a:xfrm>
              <a:off x="1212" y="2340"/>
              <a:ext cx="2844" cy="264"/>
              <a:chOff x="1212" y="2340"/>
              <a:chExt cx="2844" cy="264"/>
            </a:xfrm>
          </p:grpSpPr>
          <p:sp>
            <p:nvSpPr>
              <p:cNvPr id="135219" name="Rectangle 8"/>
              <p:cNvSpPr>
                <a:spLocks noChangeArrowheads="1"/>
              </p:cNvSpPr>
              <p:nvPr/>
            </p:nvSpPr>
            <p:spPr bwMode="auto">
              <a:xfrm>
                <a:off x="1212" y="2340"/>
                <a:ext cx="2844" cy="2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5220" name="Line 9"/>
              <p:cNvSpPr>
                <a:spLocks noChangeShapeType="1"/>
              </p:cNvSpPr>
              <p:nvPr/>
            </p:nvSpPr>
            <p:spPr bwMode="auto">
              <a:xfrm>
                <a:off x="142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21" name="Line 10"/>
              <p:cNvSpPr>
                <a:spLocks noChangeShapeType="1"/>
              </p:cNvSpPr>
              <p:nvPr/>
            </p:nvSpPr>
            <p:spPr bwMode="auto">
              <a:xfrm>
                <a:off x="171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22" name="Line 11"/>
              <p:cNvSpPr>
                <a:spLocks noChangeShapeType="1"/>
              </p:cNvSpPr>
              <p:nvPr/>
            </p:nvSpPr>
            <p:spPr bwMode="auto">
              <a:xfrm>
                <a:off x="1992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23" name="Line 12"/>
              <p:cNvSpPr>
                <a:spLocks noChangeShapeType="1"/>
              </p:cNvSpPr>
              <p:nvPr/>
            </p:nvSpPr>
            <p:spPr bwMode="auto">
              <a:xfrm>
                <a:off x="228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24" name="Line 13"/>
              <p:cNvSpPr>
                <a:spLocks noChangeShapeType="1"/>
              </p:cNvSpPr>
              <p:nvPr/>
            </p:nvSpPr>
            <p:spPr bwMode="auto">
              <a:xfrm>
                <a:off x="25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25" name="Line 14"/>
              <p:cNvSpPr>
                <a:spLocks noChangeShapeType="1"/>
              </p:cNvSpPr>
              <p:nvPr/>
            </p:nvSpPr>
            <p:spPr bwMode="auto">
              <a:xfrm>
                <a:off x="28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26" name="Line 15"/>
              <p:cNvSpPr>
                <a:spLocks noChangeShapeType="1"/>
              </p:cNvSpPr>
              <p:nvPr/>
            </p:nvSpPr>
            <p:spPr bwMode="auto">
              <a:xfrm>
                <a:off x="3144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27" name="Line 16"/>
              <p:cNvSpPr>
                <a:spLocks noChangeShapeType="1"/>
              </p:cNvSpPr>
              <p:nvPr/>
            </p:nvSpPr>
            <p:spPr bwMode="auto">
              <a:xfrm>
                <a:off x="342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28" name="Line 17"/>
              <p:cNvSpPr>
                <a:spLocks noChangeShapeType="1"/>
              </p:cNvSpPr>
              <p:nvPr/>
            </p:nvSpPr>
            <p:spPr bwMode="auto">
              <a:xfrm>
                <a:off x="370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5217" name="Text Box 18"/>
            <p:cNvSpPr txBox="1">
              <a:spLocks noChangeArrowheads="1"/>
            </p:cNvSpPr>
            <p:nvPr/>
          </p:nvSpPr>
          <p:spPr bwMode="auto">
            <a:xfrm>
              <a:off x="1216" y="2350"/>
              <a:ext cx="2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Courier New" panose="02070309020205020404" pitchFamily="49" charset="0"/>
                </a:rPr>
                <a:t>5	7	9	13	32	33	42	54	56	88</a:t>
              </a:r>
            </a:p>
          </p:txBody>
        </p:sp>
        <p:sp>
          <p:nvSpPr>
            <p:cNvPr id="135218" name="Text Box 19"/>
            <p:cNvSpPr txBox="1">
              <a:spLocks noChangeArrowheads="1"/>
            </p:cNvSpPr>
            <p:nvPr/>
          </p:nvSpPr>
          <p:spPr bwMode="auto">
            <a:xfrm>
              <a:off x="1240" y="2124"/>
              <a:ext cx="27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latin typeface="Courier New" panose="02070309020205020404" pitchFamily="49" charset="0"/>
                </a:rPr>
                <a:t>0	1	2	3	4	5	6	7	8	9</a:t>
              </a:r>
            </a:p>
          </p:txBody>
        </p:sp>
      </p:grpSp>
      <p:sp>
        <p:nvSpPr>
          <p:cNvPr id="135175" name="Text Box 20"/>
          <p:cNvSpPr txBox="1">
            <a:spLocks noChangeArrowheads="1"/>
          </p:cNvSpPr>
          <p:nvPr/>
        </p:nvSpPr>
        <p:spPr bwMode="auto">
          <a:xfrm>
            <a:off x="2403475" y="1154114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Indexes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Contents</a:t>
            </a:r>
          </a:p>
        </p:txBody>
      </p:sp>
      <p:sp>
        <p:nvSpPr>
          <p:cNvPr id="135176" name="Text Box 21"/>
          <p:cNvSpPr txBox="1">
            <a:spLocks noChangeArrowheads="1"/>
          </p:cNvSpPr>
          <p:nvPr/>
        </p:nvSpPr>
        <p:spPr bwMode="auto">
          <a:xfrm>
            <a:off x="2403475" y="468314"/>
            <a:ext cx="3143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target</a:t>
            </a:r>
            <a:r>
              <a:rPr lang="en-US" altLang="en-US" sz="2000">
                <a:latin typeface="Arial" panose="020B0604020202020204" pitchFamily="34" charset="0"/>
              </a:rPr>
              <a:t> is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The array </a:t>
            </a:r>
            <a:r>
              <a:rPr lang="en-US" altLang="en-US" sz="2000" b="1">
                <a:latin typeface="Courier New" panose="02070309020205020404" pitchFamily="49" charset="0"/>
              </a:rPr>
              <a:t>a</a:t>
            </a:r>
            <a:r>
              <a:rPr lang="en-US" altLang="en-US" sz="2000">
                <a:latin typeface="Arial" panose="020B0604020202020204" pitchFamily="34" charset="0"/>
              </a:rPr>
              <a:t> looks like this:</a:t>
            </a:r>
          </a:p>
        </p:txBody>
      </p:sp>
      <p:sp>
        <p:nvSpPr>
          <p:cNvPr id="135177" name="Rectangle 22"/>
          <p:cNvSpPr>
            <a:spLocks noGrp="1" noChangeArrowheads="1"/>
          </p:cNvSpPr>
          <p:nvPr>
            <p:ph type="title"/>
          </p:nvPr>
        </p:nvSpPr>
        <p:spPr>
          <a:xfrm>
            <a:off x="5410200" y="381000"/>
            <a:ext cx="4991100" cy="609600"/>
          </a:xfrm>
        </p:spPr>
        <p:txBody>
          <a:bodyPr/>
          <a:lstStyle/>
          <a:p>
            <a:r>
              <a:rPr lang="en-US" altLang="en-US" sz="3600"/>
              <a:t>Binary Search Example</a:t>
            </a:r>
          </a:p>
        </p:txBody>
      </p:sp>
      <p:sp>
        <p:nvSpPr>
          <p:cNvPr id="135178" name="Rectangle 23"/>
          <p:cNvSpPr>
            <a:spLocks noChangeArrowheads="1"/>
          </p:cNvSpPr>
          <p:nvPr/>
        </p:nvSpPr>
        <p:spPr bwMode="auto">
          <a:xfrm>
            <a:off x="3600450" y="5543550"/>
            <a:ext cx="2133600" cy="419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79" name="Text Box 24"/>
          <p:cNvSpPr txBox="1">
            <a:spLocks noChangeArrowheads="1"/>
          </p:cNvSpPr>
          <p:nvPr/>
        </p:nvSpPr>
        <p:spPr bwMode="auto">
          <a:xfrm>
            <a:off x="2441575" y="4316414"/>
            <a:ext cx="4222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mid = (5 + 6) / 2</a:t>
            </a:r>
            <a:r>
              <a:rPr lang="en-US" altLang="en-US" sz="2000">
                <a:latin typeface="Arial" panose="020B0604020202020204" pitchFamily="34" charset="0"/>
              </a:rPr>
              <a:t> (which is</a:t>
            </a:r>
            <a:r>
              <a:rPr lang="en-US" altLang="en-US" sz="2000">
                <a:latin typeface="Courier New" panose="02070309020205020404" pitchFamily="49" charset="0"/>
              </a:rPr>
              <a:t> 5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33 == a[mid]</a:t>
            </a:r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So we found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r>
              <a:rPr lang="en-US" altLang="en-US" sz="2000">
                <a:latin typeface="Arial" panose="020B0604020202020204" pitchFamily="34" charset="0"/>
              </a:rPr>
              <a:t> at index </a:t>
            </a:r>
            <a:r>
              <a:rPr lang="en-US" altLang="en-US" sz="2000">
                <a:latin typeface="Courier New" panose="02070309020205020404" pitchFamily="49" charset="0"/>
              </a:rPr>
              <a:t>5</a:t>
            </a:r>
            <a:r>
              <a:rPr lang="en-US" altLang="en-US" sz="20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35180" name="Rectangle 25"/>
          <p:cNvSpPr>
            <a:spLocks noChangeArrowheads="1"/>
          </p:cNvSpPr>
          <p:nvPr/>
        </p:nvSpPr>
        <p:spPr bwMode="auto">
          <a:xfrm>
            <a:off x="5734050" y="5543550"/>
            <a:ext cx="476250" cy="4191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35181" name="Group 26"/>
          <p:cNvGrpSpPr>
            <a:grpSpLocks/>
          </p:cNvGrpSpPr>
          <p:nvPr/>
        </p:nvGrpSpPr>
        <p:grpSpPr bwMode="auto">
          <a:xfrm>
            <a:off x="3600450" y="5200650"/>
            <a:ext cx="4514850" cy="762000"/>
            <a:chOff x="1212" y="2124"/>
            <a:chExt cx="2844" cy="480"/>
          </a:xfrm>
        </p:grpSpPr>
        <p:grpSp>
          <p:nvGrpSpPr>
            <p:cNvPr id="135203" name="Group 27"/>
            <p:cNvGrpSpPr>
              <a:grpSpLocks/>
            </p:cNvGrpSpPr>
            <p:nvPr/>
          </p:nvGrpSpPr>
          <p:grpSpPr bwMode="auto">
            <a:xfrm>
              <a:off x="1212" y="2340"/>
              <a:ext cx="2844" cy="264"/>
              <a:chOff x="1212" y="2340"/>
              <a:chExt cx="2844" cy="264"/>
            </a:xfrm>
          </p:grpSpPr>
          <p:sp>
            <p:nvSpPr>
              <p:cNvPr id="135206" name="Rectangle 28"/>
              <p:cNvSpPr>
                <a:spLocks noChangeArrowheads="1"/>
              </p:cNvSpPr>
              <p:nvPr/>
            </p:nvSpPr>
            <p:spPr bwMode="auto">
              <a:xfrm>
                <a:off x="1212" y="2340"/>
                <a:ext cx="2844" cy="2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5207" name="Line 29"/>
              <p:cNvSpPr>
                <a:spLocks noChangeShapeType="1"/>
              </p:cNvSpPr>
              <p:nvPr/>
            </p:nvSpPr>
            <p:spPr bwMode="auto">
              <a:xfrm>
                <a:off x="142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8" name="Line 30"/>
              <p:cNvSpPr>
                <a:spLocks noChangeShapeType="1"/>
              </p:cNvSpPr>
              <p:nvPr/>
            </p:nvSpPr>
            <p:spPr bwMode="auto">
              <a:xfrm>
                <a:off x="171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9" name="Line 31"/>
              <p:cNvSpPr>
                <a:spLocks noChangeShapeType="1"/>
              </p:cNvSpPr>
              <p:nvPr/>
            </p:nvSpPr>
            <p:spPr bwMode="auto">
              <a:xfrm>
                <a:off x="1992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10" name="Line 32"/>
              <p:cNvSpPr>
                <a:spLocks noChangeShapeType="1"/>
              </p:cNvSpPr>
              <p:nvPr/>
            </p:nvSpPr>
            <p:spPr bwMode="auto">
              <a:xfrm>
                <a:off x="228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11" name="Line 33"/>
              <p:cNvSpPr>
                <a:spLocks noChangeShapeType="1"/>
              </p:cNvSpPr>
              <p:nvPr/>
            </p:nvSpPr>
            <p:spPr bwMode="auto">
              <a:xfrm>
                <a:off x="25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12" name="Line 34"/>
              <p:cNvSpPr>
                <a:spLocks noChangeShapeType="1"/>
              </p:cNvSpPr>
              <p:nvPr/>
            </p:nvSpPr>
            <p:spPr bwMode="auto">
              <a:xfrm>
                <a:off x="28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13" name="Line 35"/>
              <p:cNvSpPr>
                <a:spLocks noChangeShapeType="1"/>
              </p:cNvSpPr>
              <p:nvPr/>
            </p:nvSpPr>
            <p:spPr bwMode="auto">
              <a:xfrm>
                <a:off x="3144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14" name="Line 36"/>
              <p:cNvSpPr>
                <a:spLocks noChangeShapeType="1"/>
              </p:cNvSpPr>
              <p:nvPr/>
            </p:nvSpPr>
            <p:spPr bwMode="auto">
              <a:xfrm>
                <a:off x="342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15" name="Line 37"/>
              <p:cNvSpPr>
                <a:spLocks noChangeShapeType="1"/>
              </p:cNvSpPr>
              <p:nvPr/>
            </p:nvSpPr>
            <p:spPr bwMode="auto">
              <a:xfrm>
                <a:off x="370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5204" name="Text Box 38"/>
            <p:cNvSpPr txBox="1">
              <a:spLocks noChangeArrowheads="1"/>
            </p:cNvSpPr>
            <p:nvPr/>
          </p:nvSpPr>
          <p:spPr bwMode="auto">
            <a:xfrm>
              <a:off x="1216" y="2350"/>
              <a:ext cx="2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Courier New" panose="02070309020205020404" pitchFamily="49" charset="0"/>
                </a:rPr>
                <a:t> 	 	 	 	 	33	 	 	 	 </a:t>
              </a:r>
            </a:p>
          </p:txBody>
        </p:sp>
        <p:sp>
          <p:nvSpPr>
            <p:cNvPr id="135205" name="Text Box 39"/>
            <p:cNvSpPr txBox="1">
              <a:spLocks noChangeArrowheads="1"/>
            </p:cNvSpPr>
            <p:nvPr/>
          </p:nvSpPr>
          <p:spPr bwMode="auto">
            <a:xfrm>
              <a:off x="1240" y="2124"/>
              <a:ext cx="2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latin typeface="Courier New" panose="02070309020205020404" pitchFamily="49" charset="0"/>
                </a:rPr>
                <a:t> 	 	 	 	 	5	 	 	 	 </a:t>
              </a:r>
            </a:p>
          </p:txBody>
        </p:sp>
      </p:grpSp>
      <p:sp>
        <p:nvSpPr>
          <p:cNvPr id="135182" name="Rectangle 40"/>
          <p:cNvSpPr>
            <a:spLocks noChangeArrowheads="1"/>
          </p:cNvSpPr>
          <p:nvPr/>
        </p:nvSpPr>
        <p:spPr bwMode="auto">
          <a:xfrm>
            <a:off x="2381250" y="4305300"/>
            <a:ext cx="6134100" cy="18478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83" name="Rectangle 41"/>
          <p:cNvSpPr>
            <a:spLocks noChangeArrowheads="1"/>
          </p:cNvSpPr>
          <p:nvPr/>
        </p:nvSpPr>
        <p:spPr bwMode="auto">
          <a:xfrm>
            <a:off x="6667500" y="3371850"/>
            <a:ext cx="1447800" cy="4191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84" name="Rectangle 42"/>
          <p:cNvSpPr>
            <a:spLocks noChangeArrowheads="1"/>
          </p:cNvSpPr>
          <p:nvPr/>
        </p:nvSpPr>
        <p:spPr bwMode="auto">
          <a:xfrm>
            <a:off x="3600450" y="3371850"/>
            <a:ext cx="2133600" cy="419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85" name="Text Box 43"/>
          <p:cNvSpPr txBox="1">
            <a:spLocks noChangeArrowheads="1"/>
          </p:cNvSpPr>
          <p:nvPr/>
        </p:nvSpPr>
        <p:spPr bwMode="auto">
          <a:xfrm>
            <a:off x="2441576" y="2144714"/>
            <a:ext cx="4835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mid = (5 + 9) / 2</a:t>
            </a:r>
            <a:r>
              <a:rPr lang="en-US" altLang="en-US" sz="2000" dirty="0">
                <a:latin typeface="Arial" panose="020B0604020202020204" pitchFamily="34" charset="0"/>
              </a:rPr>
              <a:t> (which is</a:t>
            </a:r>
            <a:r>
              <a:rPr lang="en-US" altLang="en-US" sz="2000" dirty="0">
                <a:latin typeface="Courier New" panose="02070309020205020404" pitchFamily="49" charset="0"/>
              </a:rPr>
              <a:t> 7</a:t>
            </a:r>
            <a:r>
              <a:rPr lang="en-US" altLang="en-US" sz="2000" dirty="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33 &lt; a[mid]</a:t>
            </a:r>
            <a:r>
              <a:rPr lang="en-US" altLang="en-US" sz="2000" dirty="0">
                <a:latin typeface="Arial" panose="020B0604020202020204" pitchFamily="34" charset="0"/>
              </a:rPr>
              <a:t> (that is, </a:t>
            </a:r>
            <a:r>
              <a:rPr lang="en-US" altLang="en-US" sz="2000" dirty="0">
                <a:latin typeface="Courier New" panose="02070309020205020404" pitchFamily="49" charset="0"/>
              </a:rPr>
              <a:t>33 &lt; a[7]</a:t>
            </a:r>
            <a:r>
              <a:rPr lang="en-US" altLang="en-US" sz="2000" dirty="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 dirty="0">
                <a:latin typeface="Arial" panose="020B0604020202020204" pitchFamily="34" charset="0"/>
              </a:rPr>
              <a:t>So, if </a:t>
            </a:r>
            <a:r>
              <a:rPr lang="en-US" altLang="en-US" sz="2000" dirty="0">
                <a:latin typeface="Courier New" panose="02070309020205020404" pitchFamily="49" charset="0"/>
              </a:rPr>
              <a:t>33</a:t>
            </a:r>
            <a:r>
              <a:rPr lang="en-US" altLang="en-US" sz="2000" dirty="0">
                <a:latin typeface="Arial" panose="020B0604020202020204" pitchFamily="34" charset="0"/>
              </a:rPr>
              <a:t> is in the array, then </a:t>
            </a:r>
            <a:r>
              <a:rPr lang="en-US" altLang="en-US" sz="2000" dirty="0">
                <a:latin typeface="Courier New" panose="02070309020205020404" pitchFamily="49" charset="0"/>
              </a:rPr>
              <a:t>33</a:t>
            </a:r>
            <a:r>
              <a:rPr lang="en-US" altLang="en-US" sz="2000" dirty="0">
                <a:latin typeface="Arial" panose="020B0604020202020204" pitchFamily="34" charset="0"/>
              </a:rPr>
              <a:t> is one of:</a:t>
            </a:r>
          </a:p>
        </p:txBody>
      </p:sp>
      <p:sp>
        <p:nvSpPr>
          <p:cNvPr id="135186" name="Rectangle 44"/>
          <p:cNvSpPr>
            <a:spLocks noChangeArrowheads="1"/>
          </p:cNvSpPr>
          <p:nvPr/>
        </p:nvSpPr>
        <p:spPr bwMode="auto">
          <a:xfrm>
            <a:off x="5734050" y="3371850"/>
            <a:ext cx="933450" cy="41910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35187" name="Group 45"/>
          <p:cNvGrpSpPr>
            <a:grpSpLocks/>
          </p:cNvGrpSpPr>
          <p:nvPr/>
        </p:nvGrpSpPr>
        <p:grpSpPr bwMode="auto">
          <a:xfrm>
            <a:off x="3600450" y="3028950"/>
            <a:ext cx="4610100" cy="762000"/>
            <a:chOff x="1212" y="2124"/>
            <a:chExt cx="2904" cy="480"/>
          </a:xfrm>
        </p:grpSpPr>
        <p:grpSp>
          <p:nvGrpSpPr>
            <p:cNvPr id="135190" name="Group 46"/>
            <p:cNvGrpSpPr>
              <a:grpSpLocks/>
            </p:cNvGrpSpPr>
            <p:nvPr/>
          </p:nvGrpSpPr>
          <p:grpSpPr bwMode="auto">
            <a:xfrm>
              <a:off x="1212" y="2340"/>
              <a:ext cx="2844" cy="264"/>
              <a:chOff x="1212" y="2340"/>
              <a:chExt cx="2844" cy="264"/>
            </a:xfrm>
          </p:grpSpPr>
          <p:sp>
            <p:nvSpPr>
              <p:cNvPr id="135193" name="Rectangle 47"/>
              <p:cNvSpPr>
                <a:spLocks noChangeArrowheads="1"/>
              </p:cNvSpPr>
              <p:nvPr/>
            </p:nvSpPr>
            <p:spPr bwMode="auto">
              <a:xfrm>
                <a:off x="1212" y="2340"/>
                <a:ext cx="2844" cy="2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5194" name="Line 48"/>
              <p:cNvSpPr>
                <a:spLocks noChangeShapeType="1"/>
              </p:cNvSpPr>
              <p:nvPr/>
            </p:nvSpPr>
            <p:spPr bwMode="auto">
              <a:xfrm>
                <a:off x="142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95" name="Line 49"/>
              <p:cNvSpPr>
                <a:spLocks noChangeShapeType="1"/>
              </p:cNvSpPr>
              <p:nvPr/>
            </p:nvSpPr>
            <p:spPr bwMode="auto">
              <a:xfrm>
                <a:off x="171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96" name="Line 50"/>
              <p:cNvSpPr>
                <a:spLocks noChangeShapeType="1"/>
              </p:cNvSpPr>
              <p:nvPr/>
            </p:nvSpPr>
            <p:spPr bwMode="auto">
              <a:xfrm>
                <a:off x="1992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97" name="Line 51"/>
              <p:cNvSpPr>
                <a:spLocks noChangeShapeType="1"/>
              </p:cNvSpPr>
              <p:nvPr/>
            </p:nvSpPr>
            <p:spPr bwMode="auto">
              <a:xfrm>
                <a:off x="228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98" name="Line 52"/>
              <p:cNvSpPr>
                <a:spLocks noChangeShapeType="1"/>
              </p:cNvSpPr>
              <p:nvPr/>
            </p:nvSpPr>
            <p:spPr bwMode="auto">
              <a:xfrm>
                <a:off x="25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199" name="Line 53"/>
              <p:cNvSpPr>
                <a:spLocks noChangeShapeType="1"/>
              </p:cNvSpPr>
              <p:nvPr/>
            </p:nvSpPr>
            <p:spPr bwMode="auto">
              <a:xfrm>
                <a:off x="2856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0" name="Line 54"/>
              <p:cNvSpPr>
                <a:spLocks noChangeShapeType="1"/>
              </p:cNvSpPr>
              <p:nvPr/>
            </p:nvSpPr>
            <p:spPr bwMode="auto">
              <a:xfrm>
                <a:off x="3144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1" name="Line 55"/>
              <p:cNvSpPr>
                <a:spLocks noChangeShapeType="1"/>
              </p:cNvSpPr>
              <p:nvPr/>
            </p:nvSpPr>
            <p:spPr bwMode="auto">
              <a:xfrm>
                <a:off x="3420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202" name="Line 56"/>
              <p:cNvSpPr>
                <a:spLocks noChangeShapeType="1"/>
              </p:cNvSpPr>
              <p:nvPr/>
            </p:nvSpPr>
            <p:spPr bwMode="auto">
              <a:xfrm>
                <a:off x="3708" y="2340"/>
                <a:ext cx="0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5191" name="Text Box 57"/>
            <p:cNvSpPr txBox="1">
              <a:spLocks noChangeArrowheads="1"/>
            </p:cNvSpPr>
            <p:nvPr/>
          </p:nvSpPr>
          <p:spPr bwMode="auto">
            <a:xfrm>
              <a:off x="1216" y="2350"/>
              <a:ext cx="29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Courier New" panose="02070309020205020404" pitchFamily="49" charset="0"/>
                </a:rPr>
                <a:t> 	 	 	 	 	33	42	  	  	  </a:t>
              </a:r>
            </a:p>
          </p:txBody>
        </p:sp>
        <p:sp>
          <p:nvSpPr>
            <p:cNvPr id="135192" name="Text Box 58"/>
            <p:cNvSpPr txBox="1">
              <a:spLocks noChangeArrowheads="1"/>
            </p:cNvSpPr>
            <p:nvPr/>
          </p:nvSpPr>
          <p:spPr bwMode="auto">
            <a:xfrm>
              <a:off x="1240" y="2124"/>
              <a:ext cx="2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ctr"/>
                  <a:tab pos="914400" algn="ctr"/>
                  <a:tab pos="1371600" algn="ctr"/>
                  <a:tab pos="1828800" algn="ctr"/>
                  <a:tab pos="2286000" algn="ctr"/>
                  <a:tab pos="2743200" algn="ctr"/>
                  <a:tab pos="3200400" algn="ctr"/>
                  <a:tab pos="3657600" algn="ctr"/>
                  <a:tab pos="4114800" algn="ct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latin typeface="Courier New" panose="02070309020205020404" pitchFamily="49" charset="0"/>
                </a:rPr>
                <a:t> 	 	 	 	 	5	6	 	 	 </a:t>
              </a:r>
            </a:p>
          </p:txBody>
        </p:sp>
      </p:grpSp>
      <p:sp>
        <p:nvSpPr>
          <p:cNvPr id="135188" name="Rectangle 59"/>
          <p:cNvSpPr>
            <a:spLocks noChangeArrowheads="1"/>
          </p:cNvSpPr>
          <p:nvPr/>
        </p:nvSpPr>
        <p:spPr bwMode="auto">
          <a:xfrm>
            <a:off x="2381250" y="2133600"/>
            <a:ext cx="6134100" cy="18478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89" name="AutoShape 60"/>
          <p:cNvSpPr>
            <a:spLocks noChangeArrowheads="1"/>
          </p:cNvSpPr>
          <p:nvPr/>
        </p:nvSpPr>
        <p:spPr bwMode="auto">
          <a:xfrm>
            <a:off x="8763000" y="2419350"/>
            <a:ext cx="1447800" cy="1257300"/>
          </a:xfrm>
          <a:prstGeom prst="wedgeRectCallout">
            <a:avLst>
              <a:gd name="adj1" fmla="val -95944"/>
              <a:gd name="adj2" fmla="val 42426"/>
            </a:avLst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Eliminate half of the remaining elements</a:t>
            </a:r>
          </a:p>
        </p:txBody>
      </p:sp>
    </p:spTree>
    <p:extLst>
      <p:ext uri="{BB962C8B-B14F-4D97-AF65-F5344CB8AC3E}">
        <p14:creationId xmlns:p14="http://schemas.microsoft.com/office/powerpoint/2010/main" val="315672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nimBg="1"/>
      <p:bldP spid="135171" grpId="0" animBg="1"/>
      <p:bldP spid="135178" grpId="0" animBg="1"/>
      <p:bldP spid="135179" grpId="0"/>
      <p:bldP spid="135180" grpId="0" animBg="1"/>
      <p:bldP spid="135182" grpId="0" animBg="1"/>
      <p:bldP spid="135183" grpId="0" animBg="1"/>
      <p:bldP spid="135184" grpId="0" animBg="1"/>
      <p:bldP spid="135185" grpId="0"/>
      <p:bldP spid="135186" grpId="0" animBg="1"/>
      <p:bldP spid="135188" grpId="0" animBg="1"/>
      <p:bldP spid="1351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Binary vs. Sequential Search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latin typeface="Arial" panose="020B0604020202020204" pitchFamily="34" charset="0"/>
              </a:rPr>
              <a:t>Binary Search </a:t>
            </a:r>
          </a:p>
          <a:p>
            <a:pPr lvl="1"/>
            <a:r>
              <a:rPr lang="en-US" altLang="en-US" sz="3600" dirty="0">
                <a:latin typeface="Arial" panose="020B0604020202020204" pitchFamily="34" charset="0"/>
              </a:rPr>
              <a:t>log</a:t>
            </a:r>
            <a:r>
              <a:rPr lang="en-US" altLang="en-US" sz="3600" baseline="-25000" dirty="0">
                <a:latin typeface="Arial" panose="020B0604020202020204" pitchFamily="34" charset="0"/>
              </a:rPr>
              <a:t>2</a:t>
            </a:r>
            <a:r>
              <a:rPr lang="en-US" altLang="en-US" sz="3600" i="1" dirty="0">
                <a:latin typeface="Arial" panose="020B0604020202020204" pitchFamily="34" charset="0"/>
              </a:rPr>
              <a:t>N + </a:t>
            </a:r>
            <a:r>
              <a:rPr lang="en-US" altLang="en-US" sz="3600" dirty="0">
                <a:latin typeface="Arial" panose="020B0604020202020204" pitchFamily="34" charset="0"/>
              </a:rPr>
              <a:t>1 comparisons (worst case)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Sequential/Linear Search</a:t>
            </a:r>
          </a:p>
          <a:p>
            <a:pPr lvl="1"/>
            <a:r>
              <a:rPr lang="en-US" altLang="en-US" sz="3600" i="1" dirty="0">
                <a:latin typeface="Arial" panose="020B0604020202020204" pitchFamily="34" charset="0"/>
              </a:rPr>
              <a:t>N</a:t>
            </a:r>
            <a:r>
              <a:rPr lang="en-US" altLang="en-US" sz="3600" dirty="0">
                <a:latin typeface="Arial" panose="020B0604020202020204" pitchFamily="34" charset="0"/>
              </a:rPr>
              <a:t> comparisons (worst case)</a:t>
            </a:r>
          </a:p>
          <a:p>
            <a:r>
              <a:rPr lang="en-US" altLang="en-US" sz="3600" dirty="0">
                <a:latin typeface="Arial" panose="020B0604020202020204" pitchFamily="34" charset="0"/>
              </a:rPr>
              <a:t>Binary Search is faster </a:t>
            </a:r>
            <a:r>
              <a:rPr lang="en-US" altLang="en-US" sz="3600" b="1" i="1" dirty="0">
                <a:latin typeface="Arial" panose="020B0604020202020204" pitchFamily="34" charset="0"/>
              </a:rPr>
              <a:t>but</a:t>
            </a:r>
          </a:p>
          <a:p>
            <a:pPr lvl="1"/>
            <a:r>
              <a:rPr lang="en-US" altLang="en-US" sz="3600" dirty="0">
                <a:latin typeface="Arial" panose="020B0604020202020204" pitchFamily="34" charset="0"/>
              </a:rPr>
              <a:t>array is assumed to be sorted </a:t>
            </a:r>
            <a:r>
              <a:rPr lang="en-US" altLang="en-US" sz="3600" dirty="0" smtClean="0">
                <a:latin typeface="Arial" panose="020B0604020202020204" pitchFamily="34" charset="0"/>
              </a:rPr>
              <a:t>beforehand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9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371600"/>
          </a:xfrm>
        </p:spPr>
        <p:txBody>
          <a:bodyPr/>
          <a:lstStyle/>
          <a:p>
            <a:r>
              <a:rPr lang="en-US" altLang="en-US" sz="4000"/>
              <a:t>Merge Sort—</a:t>
            </a:r>
            <a:br>
              <a:rPr lang="en-US" altLang="en-US" sz="4000"/>
            </a:br>
            <a:r>
              <a:rPr lang="en-US" altLang="en-US" sz="4000"/>
              <a:t>A Recursive Sorting Algorithm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17738" y="166528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Example of </a:t>
            </a:r>
            <a:r>
              <a:rPr lang="en-US" altLang="en-US" i="1" dirty="0" smtClean="0"/>
              <a:t>divide and conquer</a:t>
            </a:r>
            <a:r>
              <a:rPr lang="en-US" altLang="en-US" dirty="0" smtClean="0"/>
              <a:t> algorithm</a:t>
            </a:r>
          </a:p>
          <a:p>
            <a:r>
              <a:rPr lang="en-US" altLang="en-US" dirty="0" smtClean="0"/>
              <a:t>Recursive design:</a:t>
            </a:r>
          </a:p>
          <a:p>
            <a:pPr lvl="1"/>
            <a:r>
              <a:rPr lang="en-US" altLang="en-US" sz="3200" dirty="0"/>
              <a:t>Divides array in half and </a:t>
            </a:r>
            <a:r>
              <a:rPr lang="en-US" altLang="en-US" sz="3200" i="1" dirty="0"/>
              <a:t>merge sorts</a:t>
            </a:r>
            <a:r>
              <a:rPr lang="en-US" altLang="en-US" sz="3200" dirty="0"/>
              <a:t> the halves (</a:t>
            </a:r>
            <a:r>
              <a:rPr lang="en-US" altLang="en-US" sz="3200" dirty="0">
                <a:solidFill>
                  <a:srgbClr val="0033CC"/>
                </a:solidFill>
              </a:rPr>
              <a:t>decomposition</a:t>
            </a:r>
            <a:r>
              <a:rPr lang="en-US" altLang="en-US" sz="3200" dirty="0"/>
              <a:t>)</a:t>
            </a:r>
          </a:p>
          <a:p>
            <a:pPr lvl="1"/>
            <a:r>
              <a:rPr lang="en-US" altLang="en-US" sz="3200" dirty="0"/>
              <a:t>Combines two sorted halves (</a:t>
            </a:r>
            <a:r>
              <a:rPr lang="en-US" altLang="en-US" sz="3200" dirty="0">
                <a:solidFill>
                  <a:srgbClr val="33CC33"/>
                </a:solidFill>
              </a:rPr>
              <a:t>composition</a:t>
            </a:r>
            <a:r>
              <a:rPr lang="en-US" altLang="en-US" sz="3200" dirty="0"/>
              <a:t>)</a:t>
            </a:r>
          </a:p>
          <a:p>
            <a:pPr lvl="1"/>
            <a:r>
              <a:rPr lang="en-US" altLang="en-US" sz="3200" dirty="0"/>
              <a:t>Array has only one element (</a:t>
            </a:r>
            <a:r>
              <a:rPr lang="en-US" altLang="en-US" sz="3200" dirty="0">
                <a:solidFill>
                  <a:srgbClr val="FF3300"/>
                </a:solidFill>
              </a:rPr>
              <a:t>base case</a:t>
            </a:r>
            <a:r>
              <a:rPr lang="en-US" altLang="en-US" sz="3200" dirty="0"/>
              <a:t>)</a:t>
            </a:r>
          </a:p>
          <a:p>
            <a:r>
              <a:rPr lang="en-US" altLang="en-US" dirty="0" smtClean="0"/>
              <a:t>Harder to implement iteratively</a:t>
            </a:r>
          </a:p>
        </p:txBody>
      </p:sp>
    </p:spTree>
    <p:extLst>
      <p:ext uri="{BB962C8B-B14F-4D97-AF65-F5344CB8AC3E}">
        <p14:creationId xmlns:p14="http://schemas.microsoft.com/office/powerpoint/2010/main" val="9056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Trace (</a:t>
            </a:r>
            <a:r>
              <a:rPr lang="en-US" altLang="en-US" smtClean="0">
                <a:solidFill>
                  <a:srgbClr val="0033CC"/>
                </a:solidFill>
              </a:rPr>
              <a:t>decomposition</a:t>
            </a:r>
            <a:r>
              <a:rPr lang="en-US" altLang="en-US" smtClean="0"/>
              <a:t>)</a:t>
            </a:r>
          </a:p>
        </p:txBody>
      </p:sp>
      <p:graphicFrame>
        <p:nvGraphicFramePr>
          <p:cNvPr id="213093" name="Group 101"/>
          <p:cNvGraphicFramePr>
            <a:graphicFrameLocks noGrp="1"/>
          </p:cNvGraphicFramePr>
          <p:nvPr>
            <p:ph idx="4294967295"/>
          </p:nvPr>
        </p:nvGraphicFramePr>
        <p:xfrm>
          <a:off x="4191000" y="1752600"/>
          <a:ext cx="3867150" cy="640034"/>
        </p:xfrm>
        <a:graphic>
          <a:graphicData uri="http://schemas.openxmlformats.org/drawingml/2006/table">
            <a:tbl>
              <a:tblPr/>
              <a:tblGrid>
                <a:gridCol w="484188">
                  <a:extLst>
                    <a:ext uri="{9D8B030D-6E8A-4147-A177-3AD203B41FA5}">
                      <a16:colId xmlns:a16="http://schemas.microsoft.com/office/drawing/2014/main" val="1866921945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839814885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342607028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83637320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183663672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733833730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1103532702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751492814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140887"/>
                  </a:ext>
                </a:extLst>
              </a:tr>
            </a:tbl>
          </a:graphicData>
        </a:graphic>
      </p:graphicFrame>
      <p:graphicFrame>
        <p:nvGraphicFramePr>
          <p:cNvPr id="213094" name="Group 102"/>
          <p:cNvGraphicFramePr>
            <a:graphicFrameLocks noGrp="1"/>
          </p:cNvGraphicFramePr>
          <p:nvPr/>
        </p:nvGraphicFramePr>
        <p:xfrm>
          <a:off x="3276600" y="2895600"/>
          <a:ext cx="2305050" cy="640034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3715411217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983694584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12770958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310476893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616274"/>
                  </a:ext>
                </a:extLst>
              </a:tr>
            </a:tbl>
          </a:graphicData>
        </a:graphic>
      </p:graphicFrame>
      <p:graphicFrame>
        <p:nvGraphicFramePr>
          <p:cNvPr id="213095" name="Group 103"/>
          <p:cNvGraphicFramePr>
            <a:graphicFrameLocks noGrp="1"/>
          </p:cNvGraphicFramePr>
          <p:nvPr/>
        </p:nvGraphicFramePr>
        <p:xfrm>
          <a:off x="6629400" y="2895600"/>
          <a:ext cx="2508250" cy="640034"/>
        </p:xfrm>
        <a:graphic>
          <a:graphicData uri="http://schemas.openxmlformats.org/drawingml/2006/table">
            <a:tbl>
              <a:tblPr/>
              <a:tblGrid>
                <a:gridCol w="627063">
                  <a:extLst>
                    <a:ext uri="{9D8B030D-6E8A-4147-A177-3AD203B41FA5}">
                      <a16:colId xmlns:a16="http://schemas.microsoft.com/office/drawing/2014/main" val="1611801491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val="3116918313"/>
                    </a:ext>
                  </a:extLst>
                </a:gridCol>
                <a:gridCol w="627063">
                  <a:extLst>
                    <a:ext uri="{9D8B030D-6E8A-4147-A177-3AD203B41FA5}">
                      <a16:colId xmlns:a16="http://schemas.microsoft.com/office/drawing/2014/main" val="1873285629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val="634010992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174886"/>
                  </a:ext>
                </a:extLst>
              </a:tr>
            </a:tbl>
          </a:graphicData>
        </a:graphic>
      </p:graphicFrame>
      <p:graphicFrame>
        <p:nvGraphicFramePr>
          <p:cNvPr id="213099" name="Group 107"/>
          <p:cNvGraphicFramePr>
            <a:graphicFrameLocks noGrp="1"/>
          </p:cNvGraphicFramePr>
          <p:nvPr/>
        </p:nvGraphicFramePr>
        <p:xfrm>
          <a:off x="3048000" y="4114800"/>
          <a:ext cx="1117600" cy="640034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val="191161185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522651793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884583"/>
                  </a:ext>
                </a:extLst>
              </a:tr>
            </a:tbl>
          </a:graphicData>
        </a:graphic>
      </p:graphicFrame>
      <p:graphicFrame>
        <p:nvGraphicFramePr>
          <p:cNvPr id="213098" name="Group 106"/>
          <p:cNvGraphicFramePr>
            <a:graphicFrameLocks noGrp="1"/>
          </p:cNvGraphicFramePr>
          <p:nvPr/>
        </p:nvGraphicFramePr>
        <p:xfrm>
          <a:off x="4648200" y="4114800"/>
          <a:ext cx="954088" cy="640034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447061153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1369232230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576344"/>
                  </a:ext>
                </a:extLst>
              </a:tr>
            </a:tbl>
          </a:graphicData>
        </a:graphic>
      </p:graphicFrame>
      <p:graphicFrame>
        <p:nvGraphicFramePr>
          <p:cNvPr id="213096" name="Group 104"/>
          <p:cNvGraphicFramePr>
            <a:graphicFrameLocks noGrp="1"/>
          </p:cNvGraphicFramePr>
          <p:nvPr>
            <p:ph idx="1"/>
          </p:nvPr>
        </p:nvGraphicFramePr>
        <p:xfrm>
          <a:off x="6553201" y="4114800"/>
          <a:ext cx="1052513" cy="640034"/>
        </p:xfrm>
        <a:graphic>
          <a:graphicData uri="http://schemas.openxmlformats.org/drawingml/2006/table">
            <a:tbl>
              <a:tblPr/>
              <a:tblGrid>
                <a:gridCol w="527050">
                  <a:extLst>
                    <a:ext uri="{9D8B030D-6E8A-4147-A177-3AD203B41FA5}">
                      <a16:colId xmlns:a16="http://schemas.microsoft.com/office/drawing/2014/main" val="1099244792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2297946159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627072"/>
                  </a:ext>
                </a:extLst>
              </a:tr>
            </a:tbl>
          </a:graphicData>
        </a:graphic>
      </p:graphicFrame>
      <p:graphicFrame>
        <p:nvGraphicFramePr>
          <p:cNvPr id="213097" name="Group 105"/>
          <p:cNvGraphicFramePr>
            <a:graphicFrameLocks noGrp="1"/>
          </p:cNvGraphicFramePr>
          <p:nvPr/>
        </p:nvGraphicFramePr>
        <p:xfrm>
          <a:off x="8153401" y="4114800"/>
          <a:ext cx="987425" cy="640034"/>
        </p:xfrm>
        <a:graphic>
          <a:graphicData uri="http://schemas.openxmlformats.org/drawingml/2006/table">
            <a:tbl>
              <a:tblPr/>
              <a:tblGrid>
                <a:gridCol w="493713">
                  <a:extLst>
                    <a:ext uri="{9D8B030D-6E8A-4147-A177-3AD203B41FA5}">
                      <a16:colId xmlns:a16="http://schemas.microsoft.com/office/drawing/2014/main" val="3672565974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74046284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450035"/>
                  </a:ext>
                </a:extLst>
              </a:tr>
            </a:tbl>
          </a:graphicData>
        </a:graphic>
      </p:graphicFrame>
      <p:sp>
        <p:nvSpPr>
          <p:cNvPr id="161871" name="Text Box 79"/>
          <p:cNvSpPr txBox="1">
            <a:spLocks noChangeArrowheads="1"/>
          </p:cNvSpPr>
          <p:nvPr/>
        </p:nvSpPr>
        <p:spPr bwMode="auto">
          <a:xfrm>
            <a:off x="3045326" y="5146676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61872" name="Text Box 80"/>
          <p:cNvSpPr txBox="1">
            <a:spLocks noChangeArrowheads="1"/>
          </p:cNvSpPr>
          <p:nvPr/>
        </p:nvSpPr>
        <p:spPr bwMode="auto">
          <a:xfrm>
            <a:off x="3667626" y="5145089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61873" name="Text Box 81"/>
          <p:cNvSpPr txBox="1">
            <a:spLocks noChangeArrowheads="1"/>
          </p:cNvSpPr>
          <p:nvPr/>
        </p:nvSpPr>
        <p:spPr bwMode="auto">
          <a:xfrm>
            <a:off x="4647114" y="5167314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61874" name="Text Box 82"/>
          <p:cNvSpPr txBox="1">
            <a:spLocks noChangeArrowheads="1"/>
          </p:cNvSpPr>
          <p:nvPr/>
        </p:nvSpPr>
        <p:spPr bwMode="auto">
          <a:xfrm>
            <a:off x="5251951" y="5175251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1875" name="Text Box 83"/>
          <p:cNvSpPr txBox="1">
            <a:spLocks noChangeArrowheads="1"/>
          </p:cNvSpPr>
          <p:nvPr/>
        </p:nvSpPr>
        <p:spPr bwMode="auto">
          <a:xfrm>
            <a:off x="6577514" y="5153026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61876" name="Text Box 84"/>
          <p:cNvSpPr txBox="1">
            <a:spLocks noChangeArrowheads="1"/>
          </p:cNvSpPr>
          <p:nvPr/>
        </p:nvSpPr>
        <p:spPr bwMode="auto">
          <a:xfrm>
            <a:off x="7152189" y="5145089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61877" name="Text Box 85"/>
          <p:cNvSpPr txBox="1">
            <a:spLocks noChangeArrowheads="1"/>
          </p:cNvSpPr>
          <p:nvPr/>
        </p:nvSpPr>
        <p:spPr bwMode="auto">
          <a:xfrm>
            <a:off x="8161839" y="5164139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61878" name="Text Box 86"/>
          <p:cNvSpPr txBox="1">
            <a:spLocks noChangeArrowheads="1"/>
          </p:cNvSpPr>
          <p:nvPr/>
        </p:nvSpPr>
        <p:spPr bwMode="auto">
          <a:xfrm>
            <a:off x="8678864" y="5157789"/>
            <a:ext cx="3825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1879" name="Line 87"/>
          <p:cNvSpPr>
            <a:spLocks noChangeShapeType="1"/>
          </p:cNvSpPr>
          <p:nvPr/>
        </p:nvSpPr>
        <p:spPr bwMode="auto">
          <a:xfrm flipH="1">
            <a:off x="4368801" y="2351089"/>
            <a:ext cx="1755775" cy="434975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0" name="Line 88"/>
          <p:cNvSpPr>
            <a:spLocks noChangeShapeType="1"/>
          </p:cNvSpPr>
          <p:nvPr/>
        </p:nvSpPr>
        <p:spPr bwMode="auto">
          <a:xfrm>
            <a:off x="6124575" y="2351089"/>
            <a:ext cx="1785938" cy="479425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1" name="Line 89"/>
          <p:cNvSpPr>
            <a:spLocks noChangeShapeType="1"/>
          </p:cNvSpPr>
          <p:nvPr/>
        </p:nvSpPr>
        <p:spPr bwMode="auto">
          <a:xfrm flipH="1">
            <a:off x="3584575" y="3513138"/>
            <a:ext cx="769938" cy="550862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2" name="Line 90"/>
          <p:cNvSpPr>
            <a:spLocks noChangeShapeType="1"/>
          </p:cNvSpPr>
          <p:nvPr/>
        </p:nvSpPr>
        <p:spPr bwMode="auto">
          <a:xfrm>
            <a:off x="4368801" y="3527425"/>
            <a:ext cx="784225" cy="522288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3" name="Line 91"/>
          <p:cNvSpPr>
            <a:spLocks noChangeShapeType="1"/>
          </p:cNvSpPr>
          <p:nvPr/>
        </p:nvSpPr>
        <p:spPr bwMode="auto">
          <a:xfrm flipH="1">
            <a:off x="7119939" y="3476626"/>
            <a:ext cx="769937" cy="550863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4" name="Line 92"/>
          <p:cNvSpPr>
            <a:spLocks noChangeShapeType="1"/>
          </p:cNvSpPr>
          <p:nvPr/>
        </p:nvSpPr>
        <p:spPr bwMode="auto">
          <a:xfrm>
            <a:off x="7902575" y="3476626"/>
            <a:ext cx="769938" cy="550863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5" name="Line 93"/>
          <p:cNvSpPr>
            <a:spLocks noChangeShapeType="1"/>
          </p:cNvSpPr>
          <p:nvPr/>
        </p:nvSpPr>
        <p:spPr bwMode="auto">
          <a:xfrm flipH="1">
            <a:off x="3251200" y="4760914"/>
            <a:ext cx="319088" cy="319087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6" name="Line 94"/>
          <p:cNvSpPr>
            <a:spLocks noChangeShapeType="1"/>
          </p:cNvSpPr>
          <p:nvPr/>
        </p:nvSpPr>
        <p:spPr bwMode="auto">
          <a:xfrm>
            <a:off x="3563939" y="4754564"/>
            <a:ext cx="319087" cy="319087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7" name="Line 95"/>
          <p:cNvSpPr>
            <a:spLocks noChangeShapeType="1"/>
          </p:cNvSpPr>
          <p:nvPr/>
        </p:nvSpPr>
        <p:spPr bwMode="auto">
          <a:xfrm flipH="1">
            <a:off x="8286750" y="4746625"/>
            <a:ext cx="319088" cy="319088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8" name="Line 96"/>
          <p:cNvSpPr>
            <a:spLocks noChangeShapeType="1"/>
          </p:cNvSpPr>
          <p:nvPr/>
        </p:nvSpPr>
        <p:spPr bwMode="auto">
          <a:xfrm flipH="1">
            <a:off x="6683375" y="4725989"/>
            <a:ext cx="319088" cy="319087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89" name="Line 97"/>
          <p:cNvSpPr>
            <a:spLocks noChangeShapeType="1"/>
          </p:cNvSpPr>
          <p:nvPr/>
        </p:nvSpPr>
        <p:spPr bwMode="auto">
          <a:xfrm flipH="1">
            <a:off x="4760914" y="4746625"/>
            <a:ext cx="319087" cy="319088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90" name="Line 98"/>
          <p:cNvSpPr>
            <a:spLocks noChangeShapeType="1"/>
          </p:cNvSpPr>
          <p:nvPr/>
        </p:nvSpPr>
        <p:spPr bwMode="auto">
          <a:xfrm>
            <a:off x="8607425" y="4746625"/>
            <a:ext cx="319088" cy="319088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91" name="Line 99"/>
          <p:cNvSpPr>
            <a:spLocks noChangeShapeType="1"/>
          </p:cNvSpPr>
          <p:nvPr/>
        </p:nvSpPr>
        <p:spPr bwMode="auto">
          <a:xfrm>
            <a:off x="5073650" y="4754564"/>
            <a:ext cx="319088" cy="319087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92" name="Line 100"/>
          <p:cNvSpPr>
            <a:spLocks noChangeShapeType="1"/>
          </p:cNvSpPr>
          <p:nvPr/>
        </p:nvSpPr>
        <p:spPr bwMode="auto">
          <a:xfrm>
            <a:off x="7024689" y="4732339"/>
            <a:ext cx="319087" cy="319087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8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1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1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71" grpId="0" animBg="1"/>
      <p:bldP spid="161872" grpId="0" animBg="1"/>
      <p:bldP spid="161873" grpId="0" animBg="1"/>
      <p:bldP spid="161874" grpId="0" animBg="1"/>
      <p:bldP spid="161875" grpId="0" animBg="1"/>
      <p:bldP spid="161876" grpId="0" animBg="1"/>
      <p:bldP spid="161877" grpId="0" animBg="1"/>
      <p:bldP spid="161878" grpId="0" animBg="1"/>
      <p:bldP spid="161885" grpId="0" animBg="1"/>
      <p:bldP spid="161886" grpId="0" animBg="1"/>
      <p:bldP spid="161887" grpId="0" animBg="1"/>
      <p:bldP spid="161888" grpId="0" animBg="1"/>
      <p:bldP spid="161889" grpId="0" animBg="1"/>
      <p:bldP spid="161890" grpId="0" animBg="1"/>
      <p:bldP spid="161891" grpId="0" animBg="1"/>
      <p:bldP spid="1618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Execution Trace (</a:t>
            </a:r>
            <a:r>
              <a:rPr lang="en-US" altLang="en-US" smtClean="0">
                <a:solidFill>
                  <a:srgbClr val="008000"/>
                </a:solidFill>
              </a:rPr>
              <a:t>composition</a:t>
            </a:r>
            <a:r>
              <a:rPr lang="en-US" altLang="en-US" smtClean="0"/>
              <a:t>)</a:t>
            </a:r>
          </a:p>
        </p:txBody>
      </p:sp>
      <p:graphicFrame>
        <p:nvGraphicFramePr>
          <p:cNvPr id="215141" name="Group 101"/>
          <p:cNvGraphicFramePr>
            <a:graphicFrameLocks noGrp="1"/>
          </p:cNvGraphicFramePr>
          <p:nvPr>
            <p:ph idx="4294967295"/>
          </p:nvPr>
        </p:nvGraphicFramePr>
        <p:xfrm>
          <a:off x="4191000" y="1676400"/>
          <a:ext cx="3867150" cy="640034"/>
        </p:xfrm>
        <a:graphic>
          <a:graphicData uri="http://schemas.openxmlformats.org/drawingml/2006/table">
            <a:tbl>
              <a:tblPr/>
              <a:tblGrid>
                <a:gridCol w="484188">
                  <a:extLst>
                    <a:ext uri="{9D8B030D-6E8A-4147-A177-3AD203B41FA5}">
                      <a16:colId xmlns:a16="http://schemas.microsoft.com/office/drawing/2014/main" val="1041986296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207599876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254558451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856238316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3614343997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667312642"/>
                    </a:ext>
                  </a:extLst>
                </a:gridCol>
                <a:gridCol w="484187">
                  <a:extLst>
                    <a:ext uri="{9D8B030D-6E8A-4147-A177-3AD203B41FA5}">
                      <a16:colId xmlns:a16="http://schemas.microsoft.com/office/drawing/2014/main" val="3107086819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472753326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0499746"/>
                  </a:ext>
                </a:extLst>
              </a:tr>
            </a:tbl>
          </a:graphicData>
        </a:graphic>
      </p:graphicFrame>
      <p:graphicFrame>
        <p:nvGraphicFramePr>
          <p:cNvPr id="215142" name="Group 102"/>
          <p:cNvGraphicFramePr>
            <a:graphicFrameLocks noGrp="1"/>
          </p:cNvGraphicFramePr>
          <p:nvPr/>
        </p:nvGraphicFramePr>
        <p:xfrm>
          <a:off x="3276600" y="2819400"/>
          <a:ext cx="2305050" cy="640034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3825408419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3248004885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82137797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3118051003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604384"/>
                  </a:ext>
                </a:extLst>
              </a:tr>
            </a:tbl>
          </a:graphicData>
        </a:graphic>
      </p:graphicFrame>
      <p:graphicFrame>
        <p:nvGraphicFramePr>
          <p:cNvPr id="215144" name="Group 104"/>
          <p:cNvGraphicFramePr>
            <a:graphicFrameLocks noGrp="1"/>
          </p:cNvGraphicFramePr>
          <p:nvPr/>
        </p:nvGraphicFramePr>
        <p:xfrm>
          <a:off x="6629400" y="2819400"/>
          <a:ext cx="2508250" cy="640034"/>
        </p:xfrm>
        <a:graphic>
          <a:graphicData uri="http://schemas.openxmlformats.org/drawingml/2006/table">
            <a:tbl>
              <a:tblPr/>
              <a:tblGrid>
                <a:gridCol w="627063">
                  <a:extLst>
                    <a:ext uri="{9D8B030D-6E8A-4147-A177-3AD203B41FA5}">
                      <a16:colId xmlns:a16="http://schemas.microsoft.com/office/drawing/2014/main" val="1135120083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val="2396330967"/>
                    </a:ext>
                  </a:extLst>
                </a:gridCol>
                <a:gridCol w="627063">
                  <a:extLst>
                    <a:ext uri="{9D8B030D-6E8A-4147-A177-3AD203B41FA5}">
                      <a16:colId xmlns:a16="http://schemas.microsoft.com/office/drawing/2014/main" val="3726923930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val="2575794737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14700"/>
                  </a:ext>
                </a:extLst>
              </a:tr>
            </a:tbl>
          </a:graphicData>
        </a:graphic>
      </p:graphicFrame>
      <p:graphicFrame>
        <p:nvGraphicFramePr>
          <p:cNvPr id="215145" name="Group 105"/>
          <p:cNvGraphicFramePr>
            <a:graphicFrameLocks noGrp="1"/>
          </p:cNvGraphicFramePr>
          <p:nvPr/>
        </p:nvGraphicFramePr>
        <p:xfrm>
          <a:off x="3048000" y="4038600"/>
          <a:ext cx="1117600" cy="640034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val="122150355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238342553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920162"/>
                  </a:ext>
                </a:extLst>
              </a:tr>
            </a:tbl>
          </a:graphicData>
        </a:graphic>
      </p:graphicFrame>
      <p:graphicFrame>
        <p:nvGraphicFramePr>
          <p:cNvPr id="215146" name="Group 106"/>
          <p:cNvGraphicFramePr>
            <a:graphicFrameLocks noGrp="1"/>
          </p:cNvGraphicFramePr>
          <p:nvPr/>
        </p:nvGraphicFramePr>
        <p:xfrm>
          <a:off x="4724400" y="4038600"/>
          <a:ext cx="954088" cy="640034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835410454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3489798676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663395"/>
                  </a:ext>
                </a:extLst>
              </a:tr>
            </a:tbl>
          </a:graphicData>
        </a:graphic>
      </p:graphicFrame>
      <p:graphicFrame>
        <p:nvGraphicFramePr>
          <p:cNvPr id="215147" name="Group 107"/>
          <p:cNvGraphicFramePr>
            <a:graphicFrameLocks noGrp="1"/>
          </p:cNvGraphicFramePr>
          <p:nvPr>
            <p:ph idx="1"/>
          </p:nvPr>
        </p:nvGraphicFramePr>
        <p:xfrm>
          <a:off x="6553201" y="4038600"/>
          <a:ext cx="1052513" cy="640034"/>
        </p:xfrm>
        <a:graphic>
          <a:graphicData uri="http://schemas.openxmlformats.org/drawingml/2006/table">
            <a:tbl>
              <a:tblPr/>
              <a:tblGrid>
                <a:gridCol w="527050">
                  <a:extLst>
                    <a:ext uri="{9D8B030D-6E8A-4147-A177-3AD203B41FA5}">
                      <a16:colId xmlns:a16="http://schemas.microsoft.com/office/drawing/2014/main" val="3859754467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2323070656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503254"/>
                  </a:ext>
                </a:extLst>
              </a:tr>
            </a:tbl>
          </a:graphicData>
        </a:graphic>
      </p:graphicFrame>
      <p:graphicFrame>
        <p:nvGraphicFramePr>
          <p:cNvPr id="215148" name="Group 108"/>
          <p:cNvGraphicFramePr>
            <a:graphicFrameLocks noGrp="1"/>
          </p:cNvGraphicFramePr>
          <p:nvPr/>
        </p:nvGraphicFramePr>
        <p:xfrm>
          <a:off x="8153401" y="4038600"/>
          <a:ext cx="987425" cy="640034"/>
        </p:xfrm>
        <a:graphic>
          <a:graphicData uri="http://schemas.openxmlformats.org/drawingml/2006/table">
            <a:tbl>
              <a:tblPr/>
              <a:tblGrid>
                <a:gridCol w="493713">
                  <a:extLst>
                    <a:ext uri="{9D8B030D-6E8A-4147-A177-3AD203B41FA5}">
                      <a16:colId xmlns:a16="http://schemas.microsoft.com/office/drawing/2014/main" val="2977818339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995887689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848901"/>
                  </a:ext>
                </a:extLst>
              </a:tr>
            </a:tbl>
          </a:graphicData>
        </a:graphic>
      </p:graphicFrame>
      <p:sp>
        <p:nvSpPr>
          <p:cNvPr id="163919" name="Text Box 79"/>
          <p:cNvSpPr txBox="1">
            <a:spLocks noChangeArrowheads="1"/>
          </p:cNvSpPr>
          <p:nvPr/>
        </p:nvSpPr>
        <p:spPr bwMode="auto">
          <a:xfrm>
            <a:off x="3045326" y="5146676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63920" name="Text Box 80"/>
          <p:cNvSpPr txBox="1">
            <a:spLocks noChangeArrowheads="1"/>
          </p:cNvSpPr>
          <p:nvPr/>
        </p:nvSpPr>
        <p:spPr bwMode="auto">
          <a:xfrm>
            <a:off x="3667626" y="5145089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63921" name="Text Box 81"/>
          <p:cNvSpPr txBox="1">
            <a:spLocks noChangeArrowheads="1"/>
          </p:cNvSpPr>
          <p:nvPr/>
        </p:nvSpPr>
        <p:spPr bwMode="auto">
          <a:xfrm>
            <a:off x="4647114" y="5167314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63922" name="Text Box 82"/>
          <p:cNvSpPr txBox="1">
            <a:spLocks noChangeArrowheads="1"/>
          </p:cNvSpPr>
          <p:nvPr/>
        </p:nvSpPr>
        <p:spPr bwMode="auto">
          <a:xfrm>
            <a:off x="5251951" y="5175251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3923" name="Text Box 83"/>
          <p:cNvSpPr txBox="1">
            <a:spLocks noChangeArrowheads="1"/>
          </p:cNvSpPr>
          <p:nvPr/>
        </p:nvSpPr>
        <p:spPr bwMode="auto">
          <a:xfrm>
            <a:off x="6577514" y="5153026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63924" name="Text Box 84"/>
          <p:cNvSpPr txBox="1">
            <a:spLocks noChangeArrowheads="1"/>
          </p:cNvSpPr>
          <p:nvPr/>
        </p:nvSpPr>
        <p:spPr bwMode="auto">
          <a:xfrm>
            <a:off x="7152189" y="5145089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63925" name="Text Box 85"/>
          <p:cNvSpPr txBox="1">
            <a:spLocks noChangeArrowheads="1"/>
          </p:cNvSpPr>
          <p:nvPr/>
        </p:nvSpPr>
        <p:spPr bwMode="auto">
          <a:xfrm>
            <a:off x="8161839" y="5164139"/>
            <a:ext cx="3561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63926" name="Text Box 86"/>
          <p:cNvSpPr txBox="1">
            <a:spLocks noChangeArrowheads="1"/>
          </p:cNvSpPr>
          <p:nvPr/>
        </p:nvSpPr>
        <p:spPr bwMode="auto">
          <a:xfrm>
            <a:off x="8678864" y="5157789"/>
            <a:ext cx="382587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3927" name="Line 87"/>
          <p:cNvSpPr>
            <a:spLocks noChangeShapeType="1"/>
          </p:cNvSpPr>
          <p:nvPr/>
        </p:nvSpPr>
        <p:spPr bwMode="auto">
          <a:xfrm flipH="1" flipV="1">
            <a:off x="6197601" y="2365376"/>
            <a:ext cx="1755775" cy="434975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8" name="Line 88"/>
          <p:cNvSpPr>
            <a:spLocks noChangeShapeType="1"/>
          </p:cNvSpPr>
          <p:nvPr/>
        </p:nvSpPr>
        <p:spPr bwMode="auto">
          <a:xfrm flipV="1">
            <a:off x="4297364" y="2352676"/>
            <a:ext cx="1785937" cy="479425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9" name="Line 89"/>
          <p:cNvSpPr>
            <a:spLocks noChangeShapeType="1"/>
          </p:cNvSpPr>
          <p:nvPr/>
        </p:nvSpPr>
        <p:spPr bwMode="auto">
          <a:xfrm flipH="1" flipV="1">
            <a:off x="7918450" y="3448051"/>
            <a:ext cx="769938" cy="5508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0" name="Line 90"/>
          <p:cNvSpPr>
            <a:spLocks noChangeShapeType="1"/>
          </p:cNvSpPr>
          <p:nvPr/>
        </p:nvSpPr>
        <p:spPr bwMode="auto">
          <a:xfrm flipV="1">
            <a:off x="7061200" y="3448051"/>
            <a:ext cx="769938" cy="550863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1" name="Line 91"/>
          <p:cNvSpPr>
            <a:spLocks noChangeShapeType="1"/>
          </p:cNvSpPr>
          <p:nvPr/>
        </p:nvSpPr>
        <p:spPr bwMode="auto">
          <a:xfrm flipH="1" flipV="1">
            <a:off x="3556000" y="4746625"/>
            <a:ext cx="319088" cy="319088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2" name="Line 92"/>
          <p:cNvSpPr>
            <a:spLocks noChangeShapeType="1"/>
          </p:cNvSpPr>
          <p:nvPr/>
        </p:nvSpPr>
        <p:spPr bwMode="auto">
          <a:xfrm flipV="1">
            <a:off x="3216275" y="4754564"/>
            <a:ext cx="319088" cy="319087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3" name="Line 93"/>
          <p:cNvSpPr>
            <a:spLocks noChangeShapeType="1"/>
          </p:cNvSpPr>
          <p:nvPr/>
        </p:nvSpPr>
        <p:spPr bwMode="auto">
          <a:xfrm flipV="1">
            <a:off x="3570289" y="3468688"/>
            <a:ext cx="769937" cy="550862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4" name="Line 94"/>
          <p:cNvSpPr>
            <a:spLocks noChangeShapeType="1"/>
          </p:cNvSpPr>
          <p:nvPr/>
        </p:nvSpPr>
        <p:spPr bwMode="auto">
          <a:xfrm flipH="1" flipV="1">
            <a:off x="4384675" y="3484563"/>
            <a:ext cx="769938" cy="550862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5" name="Line 95"/>
          <p:cNvSpPr>
            <a:spLocks noChangeShapeType="1"/>
          </p:cNvSpPr>
          <p:nvPr/>
        </p:nvSpPr>
        <p:spPr bwMode="auto">
          <a:xfrm flipV="1">
            <a:off x="4791075" y="4718050"/>
            <a:ext cx="319088" cy="319088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6" name="Line 96"/>
          <p:cNvSpPr>
            <a:spLocks noChangeShapeType="1"/>
          </p:cNvSpPr>
          <p:nvPr/>
        </p:nvSpPr>
        <p:spPr bwMode="auto">
          <a:xfrm flipV="1">
            <a:off x="6715125" y="4697414"/>
            <a:ext cx="319088" cy="319087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7" name="Line 97"/>
          <p:cNvSpPr>
            <a:spLocks noChangeShapeType="1"/>
          </p:cNvSpPr>
          <p:nvPr/>
        </p:nvSpPr>
        <p:spPr bwMode="auto">
          <a:xfrm flipV="1">
            <a:off x="8275639" y="4732339"/>
            <a:ext cx="319087" cy="319087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8" name="Line 98"/>
          <p:cNvSpPr>
            <a:spLocks noChangeShapeType="1"/>
          </p:cNvSpPr>
          <p:nvPr/>
        </p:nvSpPr>
        <p:spPr bwMode="auto">
          <a:xfrm flipH="1" flipV="1">
            <a:off x="8643939" y="4740275"/>
            <a:ext cx="319087" cy="319088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9" name="Line 99"/>
          <p:cNvSpPr>
            <a:spLocks noChangeShapeType="1"/>
          </p:cNvSpPr>
          <p:nvPr/>
        </p:nvSpPr>
        <p:spPr bwMode="auto">
          <a:xfrm flipH="1" flipV="1">
            <a:off x="7069139" y="4718050"/>
            <a:ext cx="319087" cy="319088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0" name="Line 100"/>
          <p:cNvSpPr>
            <a:spLocks noChangeShapeType="1"/>
          </p:cNvSpPr>
          <p:nvPr/>
        </p:nvSpPr>
        <p:spPr bwMode="auto">
          <a:xfrm flipH="1" flipV="1">
            <a:off x="5159375" y="4738689"/>
            <a:ext cx="319088" cy="319087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3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9" grpId="0" animBg="1"/>
      <p:bldP spid="163930" grpId="0" animBg="1"/>
      <p:bldP spid="163933" grpId="0" animBg="1"/>
      <p:bldP spid="1639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Merging Two Sorted Arrays</a:t>
            </a:r>
          </a:p>
        </p:txBody>
      </p:sp>
      <p:graphicFrame>
        <p:nvGraphicFramePr>
          <p:cNvPr id="217091" name="Group 3"/>
          <p:cNvGraphicFramePr>
            <a:graphicFrameLocks noGrp="1"/>
          </p:cNvGraphicFramePr>
          <p:nvPr>
            <p:ph idx="1"/>
          </p:nvPr>
        </p:nvGraphicFramePr>
        <p:xfrm>
          <a:off x="4764088" y="1806575"/>
          <a:ext cx="2419350" cy="640034"/>
        </p:xfrm>
        <a:graphic>
          <a:graphicData uri="http://schemas.openxmlformats.org/drawingml/2006/table">
            <a:tbl>
              <a:tblPr/>
              <a:tblGrid>
                <a:gridCol w="604837">
                  <a:extLst>
                    <a:ext uri="{9D8B030D-6E8A-4147-A177-3AD203B41FA5}">
                      <a16:colId xmlns:a16="http://schemas.microsoft.com/office/drawing/2014/main" val="2751155636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399914392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3690205991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4268060858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205953"/>
                  </a:ext>
                </a:extLst>
              </a:tr>
            </a:tbl>
          </a:graphicData>
        </a:graphic>
      </p:graphicFrame>
      <p:graphicFrame>
        <p:nvGraphicFramePr>
          <p:cNvPr id="217121" name="Group 33"/>
          <p:cNvGraphicFramePr>
            <a:graphicFrameLocks noGrp="1"/>
          </p:cNvGraphicFramePr>
          <p:nvPr/>
        </p:nvGraphicFramePr>
        <p:xfrm>
          <a:off x="4191000" y="2819400"/>
          <a:ext cx="1028700" cy="640034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490466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4264442238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4821"/>
                  </a:ext>
                </a:extLst>
              </a:tr>
            </a:tbl>
          </a:graphicData>
        </a:graphic>
      </p:graphicFrame>
      <p:graphicFrame>
        <p:nvGraphicFramePr>
          <p:cNvPr id="217122" name="Group 34"/>
          <p:cNvGraphicFramePr>
            <a:graphicFrameLocks noGrp="1"/>
          </p:cNvGraphicFramePr>
          <p:nvPr/>
        </p:nvGraphicFramePr>
        <p:xfrm>
          <a:off x="6705601" y="2819400"/>
          <a:ext cx="1101725" cy="640034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1033079833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2797204006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124112"/>
                  </a:ext>
                </a:extLst>
              </a:tr>
            </a:tbl>
          </a:graphicData>
        </a:graphic>
      </p:graphicFrame>
      <p:sp>
        <p:nvSpPr>
          <p:cNvPr id="165919" name="Line 31"/>
          <p:cNvSpPr>
            <a:spLocks noChangeShapeType="1"/>
          </p:cNvSpPr>
          <p:nvPr/>
        </p:nvSpPr>
        <p:spPr bwMode="auto">
          <a:xfrm flipV="1">
            <a:off x="4456113" y="3454401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20" name="Line 32"/>
          <p:cNvSpPr>
            <a:spLocks noChangeShapeType="1"/>
          </p:cNvSpPr>
          <p:nvPr/>
        </p:nvSpPr>
        <p:spPr bwMode="auto">
          <a:xfrm flipV="1">
            <a:off x="7018338" y="3460751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Merging Two Sorted Arrays</a:t>
            </a:r>
          </a:p>
        </p:txBody>
      </p:sp>
      <p:graphicFrame>
        <p:nvGraphicFramePr>
          <p:cNvPr id="219139" name="Group 3"/>
          <p:cNvGraphicFramePr>
            <a:graphicFrameLocks noGrp="1"/>
          </p:cNvGraphicFramePr>
          <p:nvPr>
            <p:ph idx="1"/>
          </p:nvPr>
        </p:nvGraphicFramePr>
        <p:xfrm>
          <a:off x="4764088" y="1806575"/>
          <a:ext cx="2419350" cy="640034"/>
        </p:xfrm>
        <a:graphic>
          <a:graphicData uri="http://schemas.openxmlformats.org/drawingml/2006/table">
            <a:tbl>
              <a:tblPr/>
              <a:tblGrid>
                <a:gridCol w="604837">
                  <a:extLst>
                    <a:ext uri="{9D8B030D-6E8A-4147-A177-3AD203B41FA5}">
                      <a16:colId xmlns:a16="http://schemas.microsoft.com/office/drawing/2014/main" val="91589090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583709403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1677152336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1582862233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290938"/>
                  </a:ext>
                </a:extLst>
              </a:tr>
            </a:tbl>
          </a:graphicData>
        </a:graphic>
      </p:graphicFrame>
      <p:graphicFrame>
        <p:nvGraphicFramePr>
          <p:cNvPr id="219169" name="Group 33"/>
          <p:cNvGraphicFramePr>
            <a:graphicFrameLocks noGrp="1"/>
          </p:cNvGraphicFramePr>
          <p:nvPr/>
        </p:nvGraphicFramePr>
        <p:xfrm>
          <a:off x="4191000" y="2743200"/>
          <a:ext cx="1028700" cy="640034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35086386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708494765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337686"/>
                  </a:ext>
                </a:extLst>
              </a:tr>
            </a:tbl>
          </a:graphicData>
        </a:graphic>
      </p:graphicFrame>
      <p:graphicFrame>
        <p:nvGraphicFramePr>
          <p:cNvPr id="219170" name="Group 34"/>
          <p:cNvGraphicFramePr>
            <a:graphicFrameLocks noGrp="1"/>
          </p:cNvGraphicFramePr>
          <p:nvPr/>
        </p:nvGraphicFramePr>
        <p:xfrm>
          <a:off x="6781801" y="2743200"/>
          <a:ext cx="1101725" cy="640034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4027332315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3732291203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11803"/>
                  </a:ext>
                </a:extLst>
              </a:tr>
            </a:tbl>
          </a:graphicData>
        </a:graphic>
      </p:graphicFrame>
      <p:sp>
        <p:nvSpPr>
          <p:cNvPr id="167967" name="Line 31"/>
          <p:cNvSpPr>
            <a:spLocks noChangeShapeType="1"/>
          </p:cNvSpPr>
          <p:nvPr/>
        </p:nvSpPr>
        <p:spPr bwMode="auto">
          <a:xfrm flipV="1">
            <a:off x="4456113" y="3454401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68" name="Line 32"/>
          <p:cNvSpPr>
            <a:spLocks noChangeShapeType="1"/>
          </p:cNvSpPr>
          <p:nvPr/>
        </p:nvSpPr>
        <p:spPr bwMode="auto">
          <a:xfrm flipV="1">
            <a:off x="7526338" y="3373439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Merging Two Sorted Arrays</a:t>
            </a:r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>
            <p:ph idx="1"/>
          </p:nvPr>
        </p:nvGraphicFramePr>
        <p:xfrm>
          <a:off x="4764088" y="1806575"/>
          <a:ext cx="2419350" cy="640034"/>
        </p:xfrm>
        <a:graphic>
          <a:graphicData uri="http://schemas.openxmlformats.org/drawingml/2006/table">
            <a:tbl>
              <a:tblPr/>
              <a:tblGrid>
                <a:gridCol w="604837">
                  <a:extLst>
                    <a:ext uri="{9D8B030D-6E8A-4147-A177-3AD203B41FA5}">
                      <a16:colId xmlns:a16="http://schemas.microsoft.com/office/drawing/2014/main" val="2753783755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564573549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4053119209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2280376212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183892"/>
                  </a:ext>
                </a:extLst>
              </a:tr>
            </a:tbl>
          </a:graphicData>
        </a:graphic>
      </p:graphicFrame>
      <p:graphicFrame>
        <p:nvGraphicFramePr>
          <p:cNvPr id="221220" name="Group 36"/>
          <p:cNvGraphicFramePr>
            <a:graphicFrameLocks noGrp="1"/>
          </p:cNvGraphicFramePr>
          <p:nvPr/>
        </p:nvGraphicFramePr>
        <p:xfrm>
          <a:off x="4191000" y="2743200"/>
          <a:ext cx="1028700" cy="640034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390995581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1698511135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588393"/>
                  </a:ext>
                </a:extLst>
              </a:tr>
            </a:tbl>
          </a:graphicData>
        </a:graphic>
      </p:graphicFrame>
      <p:graphicFrame>
        <p:nvGraphicFramePr>
          <p:cNvPr id="221219" name="Group 35"/>
          <p:cNvGraphicFramePr>
            <a:graphicFrameLocks noGrp="1"/>
          </p:cNvGraphicFramePr>
          <p:nvPr/>
        </p:nvGraphicFramePr>
        <p:xfrm>
          <a:off x="6781801" y="2743200"/>
          <a:ext cx="1101725" cy="640034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2514108397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842809875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029391"/>
                  </a:ext>
                </a:extLst>
              </a:tr>
            </a:tbl>
          </a:graphicData>
        </a:graphic>
      </p:graphicFrame>
      <p:sp>
        <p:nvSpPr>
          <p:cNvPr id="170015" name="Line 31"/>
          <p:cNvSpPr>
            <a:spLocks noChangeShapeType="1"/>
          </p:cNvSpPr>
          <p:nvPr/>
        </p:nvSpPr>
        <p:spPr bwMode="auto">
          <a:xfrm flipV="1">
            <a:off x="4933950" y="3425826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16" name="Line 32"/>
          <p:cNvSpPr>
            <a:spLocks noChangeShapeType="1"/>
          </p:cNvSpPr>
          <p:nvPr/>
        </p:nvSpPr>
        <p:spPr bwMode="auto">
          <a:xfrm flipV="1">
            <a:off x="7526338" y="3373439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Merging Two Sorted Arrays</a:t>
            </a:r>
          </a:p>
        </p:txBody>
      </p:sp>
      <p:graphicFrame>
        <p:nvGraphicFramePr>
          <p:cNvPr id="223235" name="Group 3"/>
          <p:cNvGraphicFramePr>
            <a:graphicFrameLocks noGrp="1"/>
          </p:cNvGraphicFramePr>
          <p:nvPr>
            <p:ph idx="1"/>
          </p:nvPr>
        </p:nvGraphicFramePr>
        <p:xfrm>
          <a:off x="4764088" y="1806575"/>
          <a:ext cx="2419350" cy="640034"/>
        </p:xfrm>
        <a:graphic>
          <a:graphicData uri="http://schemas.openxmlformats.org/drawingml/2006/table">
            <a:tbl>
              <a:tblPr/>
              <a:tblGrid>
                <a:gridCol w="604837">
                  <a:extLst>
                    <a:ext uri="{9D8B030D-6E8A-4147-A177-3AD203B41FA5}">
                      <a16:colId xmlns:a16="http://schemas.microsoft.com/office/drawing/2014/main" val="3912848834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3340707470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984635367"/>
                    </a:ext>
                  </a:extLst>
                </a:gridCol>
                <a:gridCol w="604838">
                  <a:extLst>
                    <a:ext uri="{9D8B030D-6E8A-4147-A177-3AD203B41FA5}">
                      <a16:colId xmlns:a16="http://schemas.microsoft.com/office/drawing/2014/main" val="4244872976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42339"/>
                  </a:ext>
                </a:extLst>
              </a:tr>
            </a:tbl>
          </a:graphicData>
        </a:graphic>
      </p:graphicFrame>
      <p:graphicFrame>
        <p:nvGraphicFramePr>
          <p:cNvPr id="223265" name="Group 33"/>
          <p:cNvGraphicFramePr>
            <a:graphicFrameLocks noGrp="1"/>
          </p:cNvGraphicFramePr>
          <p:nvPr/>
        </p:nvGraphicFramePr>
        <p:xfrm>
          <a:off x="4114800" y="2743200"/>
          <a:ext cx="1028700" cy="640034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40653949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1704224004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560284"/>
                  </a:ext>
                </a:extLst>
              </a:tr>
            </a:tbl>
          </a:graphicData>
        </a:graphic>
      </p:graphicFrame>
      <p:graphicFrame>
        <p:nvGraphicFramePr>
          <p:cNvPr id="223267" name="Group 35"/>
          <p:cNvGraphicFramePr>
            <a:graphicFrameLocks noGrp="1"/>
          </p:cNvGraphicFramePr>
          <p:nvPr/>
        </p:nvGraphicFramePr>
        <p:xfrm>
          <a:off x="6705601" y="2743200"/>
          <a:ext cx="1101725" cy="640034"/>
        </p:xfrm>
        <a:graphic>
          <a:graphicData uri="http://schemas.openxmlformats.org/drawingml/2006/table">
            <a:tbl>
              <a:tblPr/>
              <a:tblGrid>
                <a:gridCol w="550863">
                  <a:extLst>
                    <a:ext uri="{9D8B030D-6E8A-4147-A177-3AD203B41FA5}">
                      <a16:colId xmlns:a16="http://schemas.microsoft.com/office/drawing/2014/main" val="4231728753"/>
                    </a:ext>
                  </a:extLst>
                </a:gridCol>
                <a:gridCol w="550862">
                  <a:extLst>
                    <a:ext uri="{9D8B030D-6E8A-4147-A177-3AD203B41FA5}">
                      <a16:colId xmlns:a16="http://schemas.microsoft.com/office/drawing/2014/main" val="4049240242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035340"/>
                  </a:ext>
                </a:extLst>
              </a:tr>
            </a:tbl>
          </a:graphicData>
        </a:graphic>
      </p:graphicFrame>
      <p:sp>
        <p:nvSpPr>
          <p:cNvPr id="172063" name="Line 31"/>
          <p:cNvSpPr>
            <a:spLocks noChangeShapeType="1"/>
          </p:cNvSpPr>
          <p:nvPr/>
        </p:nvSpPr>
        <p:spPr bwMode="auto">
          <a:xfrm flipV="1">
            <a:off x="7526338" y="3373439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6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Merge Sort Algorithm</a:t>
            </a:r>
          </a:p>
        </p:txBody>
      </p:sp>
      <p:sp>
        <p:nvSpPr>
          <p:cNvPr id="174083" name="Text Box 3"/>
          <p:cNvSpPr>
            <a:spLocks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798513" indent="-798513">
              <a:buFont typeface="Monotype Sorts" charset="2"/>
              <a:buAutoNum type="arabicPeriod"/>
              <a:tabLst>
                <a:tab pos="341313" algn="l"/>
              </a:tabLst>
            </a:pPr>
            <a:r>
              <a:rPr lang="en-US" altLang="en-US" sz="2400">
                <a:latin typeface="Arial" panose="020B0604020202020204" pitchFamily="34" charset="0"/>
              </a:rPr>
              <a:t>If array a has more than one element:</a:t>
            </a:r>
          </a:p>
          <a:p>
            <a:pPr marL="1293813" lvl="1" indent="-381000">
              <a:buFont typeface="Monotype Sorts" charset="2"/>
              <a:buAutoNum type="alphaLcPeriod"/>
              <a:tabLst>
                <a:tab pos="341313" algn="l"/>
              </a:tabLst>
            </a:pPr>
            <a:r>
              <a:rPr lang="en-US" altLang="en-US">
                <a:latin typeface="Arial" panose="020B0604020202020204" pitchFamily="34" charset="0"/>
              </a:rPr>
              <a:t>Copy the first half of the elements in </a:t>
            </a:r>
            <a:r>
              <a:rPr lang="en-US" altLang="en-US" i="1">
                <a:latin typeface="Arial" panose="020B0604020202020204" pitchFamily="34" charset="0"/>
              </a:rPr>
              <a:t>a</a:t>
            </a:r>
            <a:r>
              <a:rPr lang="en-US" altLang="en-US">
                <a:latin typeface="Arial" panose="020B0604020202020204" pitchFamily="34" charset="0"/>
              </a:rPr>
              <a:t> to array </a:t>
            </a:r>
            <a:r>
              <a:rPr lang="en-US" altLang="en-US" i="1">
                <a:latin typeface="Arial" panose="020B0604020202020204" pitchFamily="34" charset="0"/>
              </a:rPr>
              <a:t>front</a:t>
            </a:r>
          </a:p>
          <a:p>
            <a:pPr marL="1293813" lvl="1" indent="-381000">
              <a:buFont typeface="Monotype Sorts" charset="2"/>
              <a:buAutoNum type="alphaLcPeriod"/>
              <a:tabLst>
                <a:tab pos="341313" algn="l"/>
              </a:tabLst>
            </a:pPr>
            <a:r>
              <a:rPr lang="en-US" altLang="en-US">
                <a:latin typeface="Arial" panose="020B0604020202020204" pitchFamily="34" charset="0"/>
              </a:rPr>
              <a:t>Copy the rest of the elements in </a:t>
            </a:r>
            <a:r>
              <a:rPr lang="en-US" altLang="en-US" i="1">
                <a:latin typeface="Arial" panose="020B0604020202020204" pitchFamily="34" charset="0"/>
              </a:rPr>
              <a:t>a</a:t>
            </a:r>
            <a:r>
              <a:rPr lang="en-US" altLang="en-US">
                <a:latin typeface="Arial" panose="020B0604020202020204" pitchFamily="34" charset="0"/>
              </a:rPr>
              <a:t> to array </a:t>
            </a:r>
            <a:r>
              <a:rPr lang="en-US" altLang="en-US" i="1">
                <a:latin typeface="Arial" panose="020B0604020202020204" pitchFamily="34" charset="0"/>
              </a:rPr>
              <a:t>tail</a:t>
            </a:r>
          </a:p>
          <a:p>
            <a:pPr marL="1293813" lvl="1" indent="-381000">
              <a:buFont typeface="Monotype Sorts" charset="2"/>
              <a:buAutoNum type="alphaLcPeriod"/>
              <a:tabLst>
                <a:tab pos="341313" algn="l"/>
              </a:tabLst>
            </a:pPr>
            <a:r>
              <a:rPr lang="en-US" altLang="en-US">
                <a:latin typeface="Arial" panose="020B0604020202020204" pitchFamily="34" charset="0"/>
              </a:rPr>
              <a:t>Merge Sort </a:t>
            </a:r>
            <a:r>
              <a:rPr lang="en-US" altLang="en-US" i="1">
                <a:latin typeface="Arial" panose="020B0604020202020204" pitchFamily="34" charset="0"/>
              </a:rPr>
              <a:t>front</a:t>
            </a:r>
          </a:p>
          <a:p>
            <a:pPr marL="1293813" lvl="1" indent="-381000">
              <a:buFont typeface="Monotype Sorts" charset="2"/>
              <a:buAutoNum type="alphaLcPeriod"/>
              <a:tabLst>
                <a:tab pos="341313" algn="l"/>
              </a:tabLst>
            </a:pPr>
            <a:r>
              <a:rPr lang="en-US" altLang="en-US">
                <a:latin typeface="Arial" panose="020B0604020202020204" pitchFamily="34" charset="0"/>
              </a:rPr>
              <a:t>Merge Sort </a:t>
            </a:r>
            <a:r>
              <a:rPr lang="en-US" altLang="en-US" i="1">
                <a:latin typeface="Arial" panose="020B0604020202020204" pitchFamily="34" charset="0"/>
              </a:rPr>
              <a:t>tail</a:t>
            </a:r>
          </a:p>
          <a:p>
            <a:pPr marL="1293813" lvl="1" indent="-381000">
              <a:buFont typeface="Monotype Sorts" charset="2"/>
              <a:buAutoNum type="alphaLcPeriod"/>
              <a:tabLst>
                <a:tab pos="341313" algn="l"/>
              </a:tabLst>
            </a:pPr>
            <a:r>
              <a:rPr lang="en-US" altLang="en-US">
                <a:latin typeface="Arial" panose="020B0604020202020204" pitchFamily="34" charset="0"/>
              </a:rPr>
              <a:t>Merge the elements in </a:t>
            </a:r>
            <a:r>
              <a:rPr lang="en-US" altLang="en-US" i="1">
                <a:latin typeface="Arial" panose="020B0604020202020204" pitchFamily="34" charset="0"/>
              </a:rPr>
              <a:t>front</a:t>
            </a:r>
            <a:r>
              <a:rPr lang="en-US" altLang="en-US">
                <a:latin typeface="Arial" panose="020B0604020202020204" pitchFamily="34" charset="0"/>
              </a:rPr>
              <a:t> and </a:t>
            </a:r>
            <a:r>
              <a:rPr lang="en-US" altLang="en-US" i="1">
                <a:latin typeface="Arial" panose="020B0604020202020204" pitchFamily="34" charset="0"/>
              </a:rPr>
              <a:t>tail</a:t>
            </a:r>
            <a:r>
              <a:rPr lang="en-US" altLang="en-US">
                <a:latin typeface="Arial" panose="020B0604020202020204" pitchFamily="34" charset="0"/>
              </a:rPr>
              <a:t> into </a:t>
            </a:r>
            <a:r>
              <a:rPr lang="en-US" altLang="en-US" i="1">
                <a:latin typeface="Arial" panose="020B0604020202020204" pitchFamily="34" charset="0"/>
              </a:rPr>
              <a:t>a</a:t>
            </a:r>
          </a:p>
          <a:p>
            <a:pPr marL="798513" indent="-798513">
              <a:buFont typeface="Monotype Sorts" charset="2"/>
              <a:buAutoNum type="arabicPeriod"/>
              <a:tabLst>
                <a:tab pos="341313" algn="l"/>
              </a:tabLst>
            </a:pPr>
            <a:r>
              <a:rPr lang="en-US" altLang="en-US" sz="2400">
                <a:latin typeface="Arial" panose="020B0604020202020204" pitchFamily="34" charset="0"/>
              </a:rPr>
              <a:t>Otherwise, do nothing</a:t>
            </a:r>
          </a:p>
          <a:p>
            <a:pPr marL="798513" indent="-798513">
              <a:spcBef>
                <a:spcPct val="0"/>
              </a:spcBef>
              <a:buFontTx/>
              <a:buAutoNum type="arabicPeriod"/>
              <a:tabLst>
                <a:tab pos="341313" algn="l"/>
              </a:tabLst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different searching algorithms</a:t>
            </a:r>
          </a:p>
          <a:p>
            <a:r>
              <a:rPr lang="en-US" dirty="0" smtClean="0"/>
              <a:t>Be able to read and understand how to use recursion to implement a Binary Search</a:t>
            </a:r>
          </a:p>
          <a:p>
            <a:r>
              <a:rPr lang="en-US" dirty="0" smtClean="0"/>
              <a:t>Be able to read and understand how a Merge Sort works and trace a Merge Sort program</a:t>
            </a:r>
          </a:p>
        </p:txBody>
      </p:sp>
    </p:spTree>
    <p:extLst>
      <p:ext uri="{BB962C8B-B14F-4D97-AF65-F5344CB8AC3E}">
        <p14:creationId xmlns:p14="http://schemas.microsoft.com/office/powerpoint/2010/main" val="15193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1" y="449646"/>
            <a:ext cx="2298700" cy="1325563"/>
          </a:xfrm>
        </p:spPr>
        <p:txBody>
          <a:bodyPr/>
          <a:lstStyle/>
          <a:p>
            <a:r>
              <a:rPr lang="en-US" altLang="en-US" dirty="0" smtClean="0"/>
              <a:t>Merge Sort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2373312" y="3497853"/>
            <a:ext cx="3475170" cy="10179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2368549" y="4514460"/>
            <a:ext cx="4916489" cy="455437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2368550" y="3240458"/>
            <a:ext cx="5073649" cy="476150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6134" name="AutoShape 6"/>
          <p:cNvSpPr>
            <a:spLocks noChangeArrowheads="1"/>
          </p:cNvSpPr>
          <p:nvPr/>
        </p:nvSpPr>
        <p:spPr bwMode="auto">
          <a:xfrm>
            <a:off x="570707" y="3071998"/>
            <a:ext cx="1296987" cy="647700"/>
          </a:xfrm>
          <a:prstGeom prst="wedgeRectCallout">
            <a:avLst>
              <a:gd name="adj1" fmla="val 81699"/>
              <a:gd name="adj2" fmla="val 54903"/>
            </a:avLst>
          </a:prstGeom>
          <a:solidFill>
            <a:schemeClr val="bg1"/>
          </a:solidFill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rgbClr val="0033CC"/>
                </a:solidFill>
                <a:latin typeface="Arial" panose="020B0604020202020204" pitchFamily="34" charset="0"/>
              </a:rPr>
              <a:t>recursive calls</a:t>
            </a:r>
          </a:p>
        </p:txBody>
      </p:sp>
      <p:sp>
        <p:nvSpPr>
          <p:cNvPr id="176135" name="AutoShape 7"/>
          <p:cNvSpPr>
            <a:spLocks noChangeArrowheads="1"/>
          </p:cNvSpPr>
          <p:nvPr/>
        </p:nvSpPr>
        <p:spPr bwMode="auto">
          <a:xfrm>
            <a:off x="8078792" y="3296629"/>
            <a:ext cx="2027237" cy="846137"/>
          </a:xfrm>
          <a:prstGeom prst="wedgeRectCallout">
            <a:avLst>
              <a:gd name="adj1" fmla="val -73181"/>
              <a:gd name="adj2" fmla="val -31801"/>
            </a:avLst>
          </a:prstGeom>
          <a:solidFill>
            <a:schemeClr val="bg1"/>
          </a:solidFill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rgbClr val="0033CC"/>
                </a:solidFill>
                <a:latin typeface="Arial" panose="020B0604020202020204" pitchFamily="34" charset="0"/>
              </a:rPr>
              <a:t>make "smaller" problems by dividing array</a:t>
            </a:r>
          </a:p>
        </p:txBody>
      </p:sp>
      <p:sp>
        <p:nvSpPr>
          <p:cNvPr id="176136" name="AutoShape 8"/>
          <p:cNvSpPr>
            <a:spLocks noChangeArrowheads="1"/>
          </p:cNvSpPr>
          <p:nvPr/>
        </p:nvSpPr>
        <p:spPr bwMode="auto">
          <a:xfrm>
            <a:off x="8237539" y="4805875"/>
            <a:ext cx="2027238" cy="846137"/>
          </a:xfrm>
          <a:prstGeom prst="wedgeRectCallout">
            <a:avLst>
              <a:gd name="adj1" fmla="val -91894"/>
              <a:gd name="adj2" fmla="val -52250"/>
            </a:avLst>
          </a:prstGeom>
          <a:solidFill>
            <a:schemeClr val="bg1"/>
          </a:solidFill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8000"/>
                </a:solidFill>
                <a:latin typeface="Arial" panose="020B0604020202020204" pitchFamily="34" charset="0"/>
              </a:rPr>
              <a:t>Combine the two sorted arrays</a:t>
            </a:r>
          </a:p>
        </p:txBody>
      </p:sp>
      <p:sp>
        <p:nvSpPr>
          <p:cNvPr id="176137" name="AutoShape 9"/>
          <p:cNvSpPr>
            <a:spLocks noChangeArrowheads="1"/>
          </p:cNvSpPr>
          <p:nvPr/>
        </p:nvSpPr>
        <p:spPr bwMode="auto">
          <a:xfrm>
            <a:off x="4686304" y="5843574"/>
            <a:ext cx="3382963" cy="936625"/>
          </a:xfrm>
          <a:prstGeom prst="wedgeRectCallout">
            <a:avLst>
              <a:gd name="adj1" fmla="val 2042"/>
              <a:gd name="adj2" fmla="val -76102"/>
            </a:avLst>
          </a:prstGeom>
          <a:solidFill>
            <a:schemeClr val="bg1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base case: a.length == 1 so a is sorted and no recursive call is necessary.</a:t>
            </a:r>
          </a:p>
        </p:txBody>
      </p:sp>
      <p:sp>
        <p:nvSpPr>
          <p:cNvPr id="176138" name="AutoShape 10"/>
          <p:cNvSpPr>
            <a:spLocks noChangeArrowheads="1"/>
          </p:cNvSpPr>
          <p:nvPr/>
        </p:nvSpPr>
        <p:spPr bwMode="auto">
          <a:xfrm>
            <a:off x="8078792" y="931164"/>
            <a:ext cx="2759075" cy="671513"/>
          </a:xfrm>
          <a:prstGeom prst="wedgeRectCallout">
            <a:avLst>
              <a:gd name="adj1" fmla="val -74167"/>
              <a:gd name="adj2" fmla="val -4847"/>
            </a:avLst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do recursive case if true, base case if false</a:t>
            </a:r>
          </a:p>
        </p:txBody>
      </p:sp>
      <p:sp>
        <p:nvSpPr>
          <p:cNvPr id="176139" name="Text Box 11"/>
          <p:cNvSpPr txBox="1">
            <a:spLocks noChangeArrowheads="1"/>
          </p:cNvSpPr>
          <p:nvPr/>
        </p:nvSpPr>
        <p:spPr bwMode="auto">
          <a:xfrm>
            <a:off x="1695451" y="187133"/>
            <a:ext cx="10605293" cy="6124754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41313" algn="l"/>
                <a:tab pos="690563" algn="l"/>
                <a:tab pos="10302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1313" algn="l"/>
                <a:tab pos="690563" algn="l"/>
                <a:tab pos="10302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1313" algn="l"/>
                <a:tab pos="690563" algn="l"/>
                <a:tab pos="10302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1313" algn="l"/>
                <a:tab pos="690563" algn="l"/>
                <a:tab pos="10302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1313" algn="l"/>
                <a:tab pos="690563" algn="l"/>
                <a:tab pos="10302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690563" algn="l"/>
                <a:tab pos="10302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690563" algn="l"/>
                <a:tab pos="10302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690563" algn="l"/>
                <a:tab pos="10302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690563" algn="l"/>
                <a:tab pos="10302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latin typeface="Courier New" panose="02070309020205020404" pitchFamily="49" charset="0"/>
              </a:rPr>
              <a:t>public static void sort(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[] a)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if (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a.length</a:t>
            </a:r>
            <a:r>
              <a:rPr lang="en-US" altLang="en-US" sz="2800" b="1" dirty="0">
                <a:latin typeface="Courier New" panose="02070309020205020404" pitchFamily="49" charset="0"/>
              </a:rPr>
              <a:t> &gt;= 2)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{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	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halfLength</a:t>
            </a:r>
            <a:r>
              <a:rPr lang="en-US" altLang="en-US" sz="2800" b="1" dirty="0">
                <a:latin typeface="Courier New" panose="02070309020205020404" pitchFamily="49" charset="0"/>
              </a:rPr>
              <a:t> =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a.length</a:t>
            </a:r>
            <a:r>
              <a:rPr lang="en-US" altLang="en-US" sz="2800" b="1" dirty="0">
                <a:latin typeface="Courier New" panose="02070309020205020404" pitchFamily="49" charset="0"/>
              </a:rPr>
              <a:t> / 2;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	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[] front = new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halfLength</a:t>
            </a:r>
            <a:r>
              <a:rPr lang="en-US" altLang="en-US" sz="2800" b="1" dirty="0">
                <a:latin typeface="Courier New" panose="02070309020205020404" pitchFamily="49" charset="0"/>
              </a:rPr>
              <a:t>];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	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[] tail = new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800" b="1" dirty="0">
                <a:latin typeface="Courier New" panose="02070309020205020404" pitchFamily="49" charset="0"/>
              </a:rPr>
              <a:t>[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a.length</a:t>
            </a:r>
            <a:r>
              <a:rPr lang="en-US" altLang="en-US" sz="2800" b="1" dirty="0">
                <a:latin typeface="Courier New" panose="02070309020205020404" pitchFamily="49" charset="0"/>
              </a:rPr>
              <a:t> –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halfLength</a:t>
            </a:r>
            <a:r>
              <a:rPr lang="en-US" altLang="en-US" sz="2800" b="1" dirty="0">
                <a:latin typeface="Courier New" panose="02070309020205020404" pitchFamily="49" charset="0"/>
              </a:rPr>
              <a:t>];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	divide(a, front, tail);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	sort(front);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	sort(tail);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	merge(a, front, tail);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}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	// else do nothing.</a:t>
            </a:r>
          </a:p>
          <a:p>
            <a:r>
              <a:rPr lang="en-US" altLang="en-US" sz="2800" b="1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466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animBg="1"/>
      <p:bldP spid="176135" grpId="0" animBg="1"/>
      <p:bldP spid="176136" grpId="0" animBg="1"/>
      <p:bldP spid="176137" grpId="0" animBg="1"/>
      <p:bldP spid="1761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174625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Analysis</a:t>
            </a:r>
            <a:endParaRPr lang="en-US" altLang="en-US" dirty="0" smtClean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1" y="1500188"/>
            <a:ext cx="7815263" cy="4521200"/>
          </a:xfrm>
        </p:spPr>
        <p:txBody>
          <a:bodyPr>
            <a:normAutofit/>
          </a:bodyPr>
          <a:lstStyle/>
          <a:p>
            <a:r>
              <a:rPr lang="en-US" altLang="en-US" sz="4400" i="1" dirty="0" smtClean="0">
                <a:latin typeface="Arial" panose="020B0604020202020204" pitchFamily="34" charset="0"/>
              </a:rPr>
              <a:t>Speed</a:t>
            </a:r>
          </a:p>
          <a:p>
            <a:pPr lvl="1"/>
            <a:r>
              <a:rPr lang="en-US" altLang="en-US" sz="4000" i="1" dirty="0" smtClean="0">
                <a:latin typeface="Arial" panose="020B0604020202020204" pitchFamily="34" charset="0"/>
              </a:rPr>
              <a:t>“N</a:t>
            </a:r>
            <a:r>
              <a:rPr lang="en-US" altLang="en-US" sz="4000" dirty="0" smtClean="0">
                <a:latin typeface="Arial" panose="020B0604020202020204" pitchFamily="34" charset="0"/>
              </a:rPr>
              <a:t>log</a:t>
            </a:r>
            <a:r>
              <a:rPr lang="en-US" altLang="en-US" sz="4000" baseline="-25000" dirty="0" smtClean="0">
                <a:latin typeface="Arial" panose="020B0604020202020204" pitchFamily="34" charset="0"/>
              </a:rPr>
              <a:t>2</a:t>
            </a:r>
            <a:r>
              <a:rPr lang="en-US" altLang="en-US" sz="4000" i="1" dirty="0" smtClean="0">
                <a:latin typeface="Arial" panose="020B0604020202020204" pitchFamily="34" charset="0"/>
              </a:rPr>
              <a:t>N</a:t>
            </a:r>
            <a:r>
              <a:rPr lang="en-US" altLang="en-US" sz="4000" i="1" dirty="0">
                <a:latin typeface="Arial" panose="020B0604020202020204" pitchFamily="34" charset="0"/>
              </a:rPr>
              <a:t>” </a:t>
            </a:r>
            <a:r>
              <a:rPr lang="en-US" altLang="en-US" sz="4000" dirty="0" smtClean="0">
                <a:latin typeface="Arial" panose="020B0604020202020204" pitchFamily="34" charset="0"/>
              </a:rPr>
              <a:t>algorithm</a:t>
            </a:r>
          </a:p>
          <a:p>
            <a:r>
              <a:rPr lang="en-US" altLang="en-US" sz="4400" dirty="0" smtClean="0">
                <a:latin typeface="Arial" panose="020B0604020202020204" pitchFamily="34" charset="0"/>
              </a:rPr>
              <a:t>Stable</a:t>
            </a:r>
          </a:p>
          <a:p>
            <a:r>
              <a:rPr lang="en-US" altLang="en-US" sz="4400" dirty="0" smtClean="0">
                <a:latin typeface="Arial" panose="020B0604020202020204" pitchFamily="34" charset="0"/>
              </a:rPr>
              <a:t>How it works</a:t>
            </a:r>
          </a:p>
          <a:p>
            <a:pPr lvl="1"/>
            <a:r>
              <a:rPr lang="en-US" altLang="en-US" sz="4000" dirty="0" smtClean="0">
                <a:latin typeface="Arial" panose="020B0604020202020204" pitchFamily="34" charset="0"/>
              </a:rPr>
              <a:t>Divide…</a:t>
            </a:r>
          </a:p>
          <a:p>
            <a:pPr lvl="1"/>
            <a:r>
              <a:rPr lang="en-US" altLang="en-US" sz="4000" dirty="0" smtClean="0">
                <a:latin typeface="Arial" panose="020B0604020202020204" pitchFamily="34" charset="0"/>
              </a:rPr>
              <a:t>Merge…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5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Merge Sort Vs. Selection/Insertion/Bubble Sort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</a:rPr>
              <a:t>Merge Sort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“</a:t>
            </a:r>
            <a:r>
              <a:rPr lang="en-US" altLang="en-US" i="1" dirty="0" err="1">
                <a:latin typeface="Arial" panose="020B0604020202020204" pitchFamily="34" charset="0"/>
              </a:rPr>
              <a:t>N</a:t>
            </a:r>
            <a:r>
              <a:rPr lang="en-US" altLang="en-US" dirty="0" err="1">
                <a:latin typeface="Arial" panose="020B0604020202020204" pitchFamily="34" charset="0"/>
              </a:rPr>
              <a:t>log</a:t>
            </a:r>
            <a:r>
              <a:rPr lang="en-US" altLang="en-US" i="1" dirty="0" err="1">
                <a:latin typeface="Arial" panose="020B0604020202020204" pitchFamily="34" charset="0"/>
              </a:rPr>
              <a:t>N</a:t>
            </a:r>
            <a:r>
              <a:rPr lang="en-US" altLang="en-US" i="1" dirty="0">
                <a:latin typeface="Arial" panose="020B0604020202020204" pitchFamily="34" charset="0"/>
              </a:rPr>
              <a:t>” </a:t>
            </a:r>
            <a:r>
              <a:rPr lang="en-US" altLang="en-US" dirty="0">
                <a:latin typeface="Arial" panose="020B0604020202020204" pitchFamily="34" charset="0"/>
              </a:rPr>
              <a:t>algorithm (in comparisons)</a:t>
            </a:r>
          </a:p>
          <a:p>
            <a:r>
              <a:rPr lang="en-US" altLang="en-US" sz="2400" dirty="0">
                <a:latin typeface="Arial" panose="020B0604020202020204" pitchFamily="34" charset="0"/>
              </a:rPr>
              <a:t>Selection/Insertion/Bubble Sort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“</a:t>
            </a:r>
            <a:r>
              <a:rPr lang="en-US" altLang="en-US" i="1" dirty="0">
                <a:latin typeface="Arial" panose="020B0604020202020204" pitchFamily="34" charset="0"/>
              </a:rPr>
              <a:t>N</a:t>
            </a:r>
            <a:r>
              <a:rPr lang="en-US" altLang="en-US" baseline="30000" dirty="0">
                <a:latin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</a:rPr>
              <a:t>” algorithm (in comparisons)</a:t>
            </a:r>
          </a:p>
          <a:p>
            <a:r>
              <a:rPr lang="en-US" altLang="en-US" sz="2400" dirty="0">
                <a:latin typeface="Arial" panose="020B0604020202020204" pitchFamily="34" charset="0"/>
              </a:rPr>
              <a:t>“</a:t>
            </a:r>
            <a:r>
              <a:rPr lang="en-US" altLang="en-US" sz="2400" i="1" dirty="0" err="1">
                <a:latin typeface="Arial" panose="020B0604020202020204" pitchFamily="34" charset="0"/>
              </a:rPr>
              <a:t>N</a:t>
            </a:r>
            <a:r>
              <a:rPr lang="en-US" altLang="en-US" sz="2400" dirty="0" err="1">
                <a:latin typeface="Arial" panose="020B0604020202020204" pitchFamily="34" charset="0"/>
              </a:rPr>
              <a:t>log</a:t>
            </a:r>
            <a:r>
              <a:rPr lang="en-US" altLang="en-US" sz="2400" i="1" dirty="0" err="1">
                <a:latin typeface="Arial" panose="020B0604020202020204" pitchFamily="34" charset="0"/>
              </a:rPr>
              <a:t>N</a:t>
            </a:r>
            <a:r>
              <a:rPr lang="en-US" altLang="en-US" sz="2400" i="1" dirty="0">
                <a:latin typeface="Arial" panose="020B0604020202020204" pitchFamily="34" charset="0"/>
              </a:rPr>
              <a:t>” </a:t>
            </a:r>
            <a:r>
              <a:rPr lang="en-US" altLang="en-US" sz="2400" dirty="0">
                <a:latin typeface="Arial" panose="020B0604020202020204" pitchFamily="34" charset="0"/>
              </a:rPr>
              <a:t>is “optimal” for sorting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Proven that the sorting problem cannot be solved with fewer comparisons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Other </a:t>
            </a:r>
            <a:r>
              <a:rPr lang="en-US" altLang="en-US" i="1" dirty="0" err="1">
                <a:latin typeface="Arial" panose="020B0604020202020204" pitchFamily="34" charset="0"/>
              </a:rPr>
              <a:t>N</a:t>
            </a:r>
            <a:r>
              <a:rPr lang="en-US" altLang="en-US" dirty="0" err="1">
                <a:latin typeface="Arial" panose="020B0604020202020204" pitchFamily="34" charset="0"/>
              </a:rPr>
              <a:t>log</a:t>
            </a:r>
            <a:r>
              <a:rPr lang="en-US" altLang="en-US" i="1" dirty="0" err="1">
                <a:latin typeface="Arial" panose="020B0604020202020204" pitchFamily="34" charset="0"/>
              </a:rPr>
              <a:t>N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algorithms exist, many are recursive</a:t>
            </a:r>
          </a:p>
        </p:txBody>
      </p:sp>
    </p:spTree>
    <p:extLst>
      <p:ext uri="{BB962C8B-B14F-4D97-AF65-F5344CB8AC3E}">
        <p14:creationId xmlns:p14="http://schemas.microsoft.com/office/powerpoint/2010/main" val="138595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CPU Time: Randomly Ordered Integers</a:t>
            </a:r>
          </a:p>
        </p:txBody>
      </p:sp>
      <p:pic>
        <p:nvPicPr>
          <p:cNvPr id="204803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679576"/>
            <a:ext cx="9144000" cy="4754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3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CPU Time: Randomly Ordered Strings</a:t>
            </a:r>
          </a:p>
        </p:txBody>
      </p:sp>
      <p:pic>
        <p:nvPicPr>
          <p:cNvPr id="206851" name="Picture 3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760538"/>
            <a:ext cx="9144000" cy="4819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9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100" y="-1143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Summary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4100" y="812800"/>
            <a:ext cx="10668000" cy="5778500"/>
          </a:xfrm>
        </p:spPr>
        <p:txBody>
          <a:bodyPr>
            <a:noAutofit/>
          </a:bodyPr>
          <a:lstStyle/>
          <a:p>
            <a:r>
              <a:rPr lang="en-US" altLang="en-US" i="1" dirty="0">
                <a:latin typeface="Arial" panose="020B0604020202020204" pitchFamily="34" charset="0"/>
              </a:rPr>
              <a:t>Recursive call</a:t>
            </a:r>
            <a:r>
              <a:rPr lang="en-US" altLang="en-US" dirty="0">
                <a:latin typeface="Arial" panose="020B0604020202020204" pitchFamily="34" charset="0"/>
              </a:rPr>
              <a:t>: a method  that calls itself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Powerful for algorithm design at times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Recursive algorithm design:</a:t>
            </a:r>
          </a:p>
          <a:p>
            <a:pPr lvl="2"/>
            <a:r>
              <a:rPr lang="en-US" altLang="en-US" sz="2800" dirty="0">
                <a:solidFill>
                  <a:srgbClr val="0033CC"/>
                </a:solidFill>
                <a:latin typeface="Arial" panose="020B0604020202020204" pitchFamily="34" charset="0"/>
              </a:rPr>
              <a:t>Decomposition</a:t>
            </a:r>
            <a:r>
              <a:rPr lang="en-US" altLang="en-US" sz="2800" dirty="0">
                <a:latin typeface="Arial" panose="020B0604020202020204" pitchFamily="34" charset="0"/>
              </a:rPr>
              <a:t> (smaller identical problems)</a:t>
            </a:r>
          </a:p>
          <a:p>
            <a:pPr lvl="2"/>
            <a:r>
              <a:rPr lang="en-US" altLang="en-US" sz="2800" dirty="0">
                <a:solidFill>
                  <a:srgbClr val="008000"/>
                </a:solidFill>
                <a:latin typeface="Arial" panose="020B0604020202020204" pitchFamily="34" charset="0"/>
              </a:rPr>
              <a:t>Composition</a:t>
            </a:r>
            <a:r>
              <a:rPr lang="en-US" altLang="en-US" sz="2800" dirty="0">
                <a:latin typeface="Arial" panose="020B0604020202020204" pitchFamily="34" charset="0"/>
              </a:rPr>
              <a:t> (combine results)</a:t>
            </a:r>
          </a:p>
          <a:p>
            <a:pPr lvl="2"/>
            <a:r>
              <a:rPr lang="en-US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Base case(s)</a:t>
            </a:r>
            <a:r>
              <a:rPr lang="en-US" altLang="en-US" sz="2800" dirty="0">
                <a:latin typeface="Arial" panose="020B0604020202020204" pitchFamily="34" charset="0"/>
              </a:rPr>
              <a:t> (smallest problem, no recursive calls)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Implementation</a:t>
            </a:r>
          </a:p>
          <a:p>
            <a:pPr lvl="1"/>
            <a:r>
              <a:rPr lang="en-US" altLang="en-US" sz="2800" dirty="0">
                <a:latin typeface="Arial" panose="020B0604020202020204" pitchFamily="34" charset="0"/>
              </a:rPr>
              <a:t>Conditional (e.g. if) statements to separate different cases</a:t>
            </a:r>
          </a:p>
          <a:p>
            <a:pPr lvl="1"/>
            <a:r>
              <a:rPr lang="en-US" altLang="en-US" sz="2800" dirty="0">
                <a:latin typeface="Arial" panose="020B0604020202020204" pitchFamily="34" charset="0"/>
              </a:rPr>
              <a:t>Avoid infinite recursion</a:t>
            </a:r>
          </a:p>
          <a:p>
            <a:pPr lvl="2"/>
            <a:r>
              <a:rPr lang="en-US" altLang="en-US" sz="2800" dirty="0">
                <a:latin typeface="Arial" panose="020B0604020202020204" pitchFamily="34" charset="0"/>
              </a:rPr>
              <a:t>Problem is getting smaller (decomposition)</a:t>
            </a:r>
          </a:p>
          <a:p>
            <a:pPr lvl="2"/>
            <a:r>
              <a:rPr lang="en-US" altLang="en-US" sz="2800" dirty="0">
                <a:latin typeface="Arial" panose="020B0604020202020204" pitchFamily="34" charset="0"/>
              </a:rPr>
              <a:t>Base case exists and reachable</a:t>
            </a:r>
          </a:p>
          <a:p>
            <a:pPr lvl="1"/>
            <a:r>
              <a:rPr lang="en-US" altLang="en-US" sz="2800" dirty="0">
                <a:latin typeface="Arial" panose="020B0604020202020204" pitchFamily="34" charset="0"/>
              </a:rPr>
              <a:t>Composition could be tricky</a:t>
            </a:r>
          </a:p>
        </p:txBody>
      </p:sp>
    </p:spTree>
    <p:extLst>
      <p:ext uri="{BB962C8B-B14F-4D97-AF65-F5344CB8AC3E}">
        <p14:creationId xmlns:p14="http://schemas.microsoft.com/office/powerpoint/2010/main" val="93581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65325"/>
            <a:ext cx="10515600" cy="4351338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Binary Search</a:t>
            </a:r>
          </a:p>
          <a:p>
            <a:pPr lvl="1"/>
            <a:r>
              <a:rPr lang="en-US" altLang="en-US" sz="3600" dirty="0"/>
              <a:t>Given an ordered list</a:t>
            </a:r>
          </a:p>
          <a:p>
            <a:pPr lvl="1"/>
            <a:r>
              <a:rPr lang="en-US" altLang="en-US" sz="3600" dirty="0"/>
              <a:t>“</a:t>
            </a:r>
            <a:r>
              <a:rPr lang="en-US" altLang="en-US" sz="3600" dirty="0" err="1"/>
              <a:t>log</a:t>
            </a:r>
            <a:r>
              <a:rPr lang="en-US" altLang="en-US" sz="3600" i="1" dirty="0" err="1"/>
              <a:t>N</a:t>
            </a:r>
            <a:r>
              <a:rPr lang="en-US" altLang="en-US" sz="3600" i="1" dirty="0"/>
              <a:t>” </a:t>
            </a:r>
            <a:r>
              <a:rPr lang="en-US" altLang="en-US" sz="3600" dirty="0"/>
              <a:t>algorithm (in comparisons</a:t>
            </a:r>
            <a:r>
              <a:rPr lang="en-US" altLang="en-US" sz="3600" dirty="0" smtClean="0"/>
              <a:t>)</a:t>
            </a:r>
            <a:endParaRPr lang="en-US" altLang="en-US" sz="3600" dirty="0"/>
          </a:p>
          <a:p>
            <a:r>
              <a:rPr lang="en-US" altLang="en-US" sz="3600" dirty="0"/>
              <a:t>Merge Sort</a:t>
            </a:r>
          </a:p>
          <a:p>
            <a:pPr lvl="1"/>
            <a:r>
              <a:rPr lang="en-US" altLang="en-US" sz="3600" dirty="0"/>
              <a:t>Recursive sorting algorithm</a:t>
            </a:r>
          </a:p>
          <a:p>
            <a:pPr lvl="1"/>
            <a:r>
              <a:rPr lang="en-US" altLang="en-US" sz="3600" i="1" dirty="0"/>
              <a:t>“</a:t>
            </a:r>
            <a:r>
              <a:rPr lang="en-US" altLang="en-US" sz="3600" i="1" dirty="0" err="1"/>
              <a:t>N</a:t>
            </a:r>
            <a:r>
              <a:rPr lang="en-US" altLang="en-US" sz="3600" dirty="0" err="1"/>
              <a:t>log</a:t>
            </a:r>
            <a:r>
              <a:rPr lang="en-US" altLang="en-US" sz="3600" i="1" dirty="0" err="1"/>
              <a:t>N</a:t>
            </a:r>
            <a:r>
              <a:rPr lang="en-US" altLang="en-US" sz="3600" i="1" dirty="0"/>
              <a:t>” </a:t>
            </a:r>
            <a:r>
              <a:rPr lang="en-US" altLang="en-US" sz="3600" dirty="0"/>
              <a:t>algorithm (in comparisons</a:t>
            </a:r>
            <a:r>
              <a:rPr lang="en-US" altLang="en-US" sz="3600" dirty="0" smtClean="0"/>
              <a:t>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2775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Complete and correct the recursion multiple choice problems.</a:t>
            </a:r>
          </a:p>
          <a:p>
            <a:r>
              <a:rPr lang="en-US" sz="4000" dirty="0" smtClean="0"/>
              <a:t>Continue on the Elevens Lab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82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265" y="473825"/>
            <a:ext cx="10515600" cy="1325563"/>
          </a:xfrm>
        </p:spPr>
        <p:txBody>
          <a:bodyPr/>
          <a:lstStyle/>
          <a:p>
            <a:r>
              <a:rPr lang="en-US" dirty="0" smtClean="0"/>
              <a:t>Searching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728" y="2029967"/>
            <a:ext cx="5123688" cy="3378899"/>
          </a:xfrm>
        </p:spPr>
        <p:txBody>
          <a:bodyPr/>
          <a:lstStyle/>
          <a:p>
            <a:r>
              <a:rPr lang="en-US" dirty="0" smtClean="0"/>
              <a:t>How do you find someone in a phonebook?</a:t>
            </a:r>
          </a:p>
          <a:p>
            <a:r>
              <a:rPr lang="en-US" dirty="0" smtClean="0"/>
              <a:t>Linear</a:t>
            </a:r>
          </a:p>
          <a:p>
            <a:r>
              <a:rPr lang="en-US" dirty="0" smtClean="0"/>
              <a:t>Binary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530" y="2029968"/>
            <a:ext cx="5666470" cy="353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7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2386" y="-418999"/>
            <a:ext cx="11238807" cy="1325563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Moving to Pseudo Code</a:t>
            </a:r>
            <a:endParaRPr lang="en-US" altLang="en-US" sz="2800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386" y="474103"/>
            <a:ext cx="8990214" cy="4402421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>
              <a:buFontTx/>
              <a:buNone/>
            </a:pPr>
            <a:r>
              <a:rPr lang="en-US" altLang="en-US" sz="2800" dirty="0">
                <a:latin typeface="Book Antiqua" panose="02040602050305030304" pitchFamily="18" charset="0"/>
              </a:rPr>
              <a:t>	</a:t>
            </a:r>
            <a:r>
              <a:rPr lang="en-US" altLang="en-US" dirty="0">
                <a:latin typeface="Book Antiqua" panose="02040602050305030304" pitchFamily="18" charset="0"/>
              </a:rPr>
              <a:t>	Search: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middle page = (first page + last page)/2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Go to middle page;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If (</a:t>
            </a:r>
            <a:r>
              <a:rPr lang="en-US" altLang="en-US" sz="2400" dirty="0">
                <a:solidFill>
                  <a:srgbClr val="FF0000"/>
                </a:solidFill>
                <a:latin typeface="Book Antiqua" panose="02040602050305030304" pitchFamily="18" charset="0"/>
              </a:rPr>
              <a:t>name is on middle page</a:t>
            </a:r>
            <a:r>
              <a:rPr lang="en-US" altLang="en-US" sz="2400" dirty="0">
                <a:latin typeface="Book Antiqua" panose="02040602050305030304" pitchFamily="18" charset="0"/>
              </a:rPr>
              <a:t>)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	done;//this is the base case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else if (name is alphabetically before middle page)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	</a:t>
            </a:r>
            <a:r>
              <a:rPr lang="en-US" altLang="en-US" sz="2400" dirty="0">
                <a:solidFill>
                  <a:srgbClr val="0000FF"/>
                </a:solidFill>
                <a:latin typeface="Book Antiqua" panose="02040602050305030304" pitchFamily="18" charset="0"/>
              </a:rPr>
              <a:t>last page = middle page</a:t>
            </a:r>
            <a:r>
              <a:rPr lang="en-US" altLang="en-US" sz="2400" dirty="0">
                <a:latin typeface="Book Antiqua" panose="02040602050305030304" pitchFamily="18" charset="0"/>
              </a:rPr>
              <a:t>//redefine to front half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	Search//recursive call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else //name must be after middle page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	</a:t>
            </a:r>
            <a:r>
              <a:rPr lang="en-US" altLang="en-US" sz="2400" dirty="0">
                <a:solidFill>
                  <a:srgbClr val="0000FF"/>
                </a:solidFill>
                <a:latin typeface="Book Antiqua" panose="02040602050305030304" pitchFamily="18" charset="0"/>
              </a:rPr>
              <a:t>first page = middle page</a:t>
            </a:r>
            <a:r>
              <a:rPr lang="en-US" altLang="en-US" sz="2400" dirty="0">
                <a:latin typeface="Book Antiqua" panose="02040602050305030304" pitchFamily="18" charset="0"/>
              </a:rPr>
              <a:t>//redefine to back half</a:t>
            </a:r>
          </a:p>
          <a:p>
            <a:pPr lvl="2">
              <a:buFontTx/>
              <a:buNone/>
            </a:pPr>
            <a:r>
              <a:rPr lang="en-US" altLang="en-US" sz="2400" dirty="0">
                <a:latin typeface="Book Antiqua" panose="02040602050305030304" pitchFamily="18" charset="0"/>
              </a:rPr>
              <a:t>		Search//recursive call</a:t>
            </a:r>
            <a:endParaRPr lang="en-US" altLang="en-US" sz="1800" dirty="0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55538" y="474103"/>
            <a:ext cx="8510662" cy="4455345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91138" name="Picture 2" descr="http://quiz.geeksforgeeks.org/wp-content/uploads/2014/01/binary-search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4" b="63174"/>
          <a:stretch/>
        </p:blipFill>
        <p:spPr bwMode="auto">
          <a:xfrm>
            <a:off x="455538" y="5081386"/>
            <a:ext cx="9529710" cy="12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9761359" y="4929448"/>
            <a:ext cx="2252749" cy="1704108"/>
          </a:xfrm>
          <a:prstGeom prst="wedgeRoundRectCallout">
            <a:avLst>
              <a:gd name="adj1" fmla="val -73969"/>
              <a:gd name="adj2" fmla="val 248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Dry run the above using the array below.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347893" y="246581"/>
            <a:ext cx="24765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Firstpage</a:t>
            </a:r>
            <a:endParaRPr lang="en-US" sz="2400" dirty="0" smtClean="0"/>
          </a:p>
          <a:p>
            <a:r>
              <a:rPr lang="en-US" sz="2400" dirty="0" smtClean="0"/>
              <a:t>0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Lastpage</a:t>
            </a:r>
            <a:endParaRPr lang="en-US" sz="2400" dirty="0" smtClean="0"/>
          </a:p>
          <a:p>
            <a:r>
              <a:rPr lang="en-US" sz="2400" dirty="0"/>
              <a:t>9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Middlepage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47896"/>
              </p:ext>
            </p:extLst>
          </p:nvPr>
        </p:nvGraphicFramePr>
        <p:xfrm>
          <a:off x="2082800" y="6262716"/>
          <a:ext cx="66929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290">
                  <a:extLst>
                    <a:ext uri="{9D8B030D-6E8A-4147-A177-3AD203B41FA5}">
                      <a16:colId xmlns:a16="http://schemas.microsoft.com/office/drawing/2014/main" val="2698804610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103953113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216552510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354218972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3370291378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75038216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1330678054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4161760404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3213051671"/>
                    </a:ext>
                  </a:extLst>
                </a:gridCol>
                <a:gridCol w="669290">
                  <a:extLst>
                    <a:ext uri="{9D8B030D-6E8A-4147-A177-3AD203B41FA5}">
                      <a16:colId xmlns:a16="http://schemas.microsoft.com/office/drawing/2014/main" val="2077894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872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72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Binary Search Algorithm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10845800" cy="4648200"/>
          </a:xfrm>
        </p:spPr>
        <p:txBody>
          <a:bodyPr>
            <a:noAutofit/>
          </a:bodyPr>
          <a:lstStyle/>
          <a:p>
            <a:r>
              <a:rPr lang="en-US" altLang="en-US" sz="3600" dirty="0">
                <a:latin typeface="Arial" panose="020B0604020202020204" pitchFamily="34" charset="0"/>
              </a:rPr>
              <a:t>Searching a list for a particular value </a:t>
            </a:r>
          </a:p>
          <a:p>
            <a:pPr lvl="1"/>
            <a:r>
              <a:rPr lang="en-US" altLang="en-US" sz="3200" i="1" dirty="0" smtClean="0">
                <a:latin typeface="Arial" panose="020B0604020202020204" pitchFamily="34" charset="0"/>
              </a:rPr>
              <a:t>sequential</a:t>
            </a:r>
            <a:r>
              <a:rPr lang="en-US" altLang="en-US" sz="3200" dirty="0" smtClean="0">
                <a:latin typeface="Arial" panose="020B0604020202020204" pitchFamily="34" charset="0"/>
              </a:rPr>
              <a:t> and </a:t>
            </a:r>
            <a:r>
              <a:rPr lang="en-US" altLang="en-US" sz="3200" i="1" dirty="0" smtClean="0">
                <a:latin typeface="Arial" panose="020B0604020202020204" pitchFamily="34" charset="0"/>
              </a:rPr>
              <a:t>binary</a:t>
            </a:r>
            <a:r>
              <a:rPr lang="en-US" altLang="en-US" sz="3200" dirty="0" smtClean="0">
                <a:latin typeface="Arial" panose="020B0604020202020204" pitchFamily="34" charset="0"/>
              </a:rPr>
              <a:t> are two common algorithms</a:t>
            </a:r>
          </a:p>
          <a:p>
            <a:r>
              <a:rPr lang="en-US" altLang="en-US" sz="3600" i="1" dirty="0">
                <a:latin typeface="Arial" panose="020B0604020202020204" pitchFamily="34" charset="0"/>
              </a:rPr>
              <a:t>Sequential search </a:t>
            </a:r>
            <a:r>
              <a:rPr lang="en-US" altLang="en-US" sz="3600" dirty="0">
                <a:latin typeface="Arial" panose="020B0604020202020204" pitchFamily="34" charset="0"/>
              </a:rPr>
              <a:t>(aka </a:t>
            </a:r>
            <a:r>
              <a:rPr lang="en-US" altLang="en-US" sz="3600" i="1" dirty="0">
                <a:latin typeface="Arial" panose="020B0604020202020204" pitchFamily="34" charset="0"/>
              </a:rPr>
              <a:t>linear search</a:t>
            </a:r>
            <a:r>
              <a:rPr lang="en-US" altLang="en-US" sz="3600" dirty="0"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en-US" altLang="en-US" sz="3200" dirty="0" smtClean="0">
                <a:latin typeface="Arial" panose="020B0604020202020204" pitchFamily="34" charset="0"/>
              </a:rPr>
              <a:t>Not very efficient</a:t>
            </a:r>
          </a:p>
          <a:p>
            <a:pPr lvl="1"/>
            <a:r>
              <a:rPr lang="en-US" altLang="en-US" sz="3200" dirty="0" smtClean="0">
                <a:latin typeface="Arial" panose="020B0604020202020204" pitchFamily="34" charset="0"/>
              </a:rPr>
              <a:t>Easy to understand and program</a:t>
            </a:r>
          </a:p>
          <a:p>
            <a:r>
              <a:rPr lang="en-US" altLang="en-US" sz="3600" i="1" dirty="0">
                <a:latin typeface="Arial" panose="020B0604020202020204" pitchFamily="34" charset="0"/>
              </a:rPr>
              <a:t>Binary</a:t>
            </a:r>
            <a:r>
              <a:rPr lang="en-US" altLang="en-US" sz="3600" dirty="0">
                <a:latin typeface="Arial" panose="020B0604020202020204" pitchFamily="34" charset="0"/>
              </a:rPr>
              <a:t> </a:t>
            </a:r>
            <a:r>
              <a:rPr lang="en-US" altLang="en-US" sz="3600" i="1" dirty="0">
                <a:latin typeface="Arial" panose="020B0604020202020204" pitchFamily="34" charset="0"/>
              </a:rPr>
              <a:t>search</a:t>
            </a:r>
            <a:r>
              <a:rPr lang="en-US" altLang="en-US" sz="3600" dirty="0">
                <a:latin typeface="Arial" panose="020B0604020202020204" pitchFamily="34" charset="0"/>
              </a:rPr>
              <a:t>: </a:t>
            </a:r>
          </a:p>
          <a:p>
            <a:pPr lvl="1"/>
            <a:r>
              <a:rPr lang="en-US" altLang="en-US" sz="3200" dirty="0" smtClean="0">
                <a:latin typeface="Arial" panose="020B0604020202020204" pitchFamily="34" charset="0"/>
              </a:rPr>
              <a:t>more efficient than sequential</a:t>
            </a:r>
          </a:p>
          <a:p>
            <a:pPr lvl="1"/>
            <a:r>
              <a:rPr lang="en-US" altLang="en-US" sz="3200" dirty="0" smtClean="0">
                <a:latin typeface="Arial" panose="020B0604020202020204" pitchFamily="34" charset="0"/>
              </a:rPr>
              <a:t>but </a:t>
            </a:r>
            <a:r>
              <a:rPr lang="en-US" altLang="en-US" sz="3200" i="1" dirty="0" smtClean="0">
                <a:latin typeface="Arial" panose="020B0604020202020204" pitchFamily="34" charset="0"/>
              </a:rPr>
              <a:t>the list must be sorted first!</a:t>
            </a:r>
            <a:endParaRPr lang="en-US" altLang="en-US" sz="3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1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1143000"/>
          </a:xfrm>
        </p:spPr>
        <p:txBody>
          <a:bodyPr/>
          <a:lstStyle/>
          <a:p>
            <a:r>
              <a:rPr lang="en-US" altLang="en-US" sz="4000"/>
              <a:t>Why Is It Called "Binary" Search?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524000"/>
            <a:ext cx="11239500" cy="46482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Compare sequential and binary search algorithms: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i="1" dirty="0">
                <a:latin typeface="Arial" panose="020B0604020202020204" pitchFamily="34" charset="0"/>
              </a:rPr>
              <a:t>How many elements are </a:t>
            </a:r>
            <a:r>
              <a:rPr lang="en-US" altLang="en-US" i="1" u="sng" dirty="0">
                <a:latin typeface="Arial" panose="020B0604020202020204" pitchFamily="34" charset="0"/>
              </a:rPr>
              <a:t>eliminated</a:t>
            </a:r>
            <a:r>
              <a:rPr lang="en-US" altLang="en-US" i="1" dirty="0">
                <a:latin typeface="Arial" panose="020B0604020202020204" pitchFamily="34" charset="0"/>
              </a:rPr>
              <a:t> from the list each time a value is read from the list and it is not the "target" value?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u="sng" dirty="0">
                <a:latin typeface="Arial" panose="020B0604020202020204" pitchFamily="34" charset="0"/>
              </a:rPr>
              <a:t>Sequential search: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only one item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u="sng" dirty="0">
                <a:latin typeface="Arial" panose="020B0604020202020204" pitchFamily="34" charset="0"/>
              </a:rPr>
              <a:t>Binary search: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half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</a:rPr>
              <a:t>the list</a:t>
            </a:r>
            <a:r>
              <a:rPr lang="en-US" altLang="en-US" dirty="0">
                <a:latin typeface="Arial" panose="020B0604020202020204" pitchFamily="34" charset="0"/>
              </a:rPr>
              <a:t>!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That is why it is called </a:t>
            </a:r>
            <a:r>
              <a:rPr lang="en-US" altLang="en-US" i="1" dirty="0">
                <a:latin typeface="Arial" panose="020B0604020202020204" pitchFamily="34" charset="0"/>
              </a:rPr>
              <a:t>binary</a:t>
            </a:r>
            <a:r>
              <a:rPr lang="en-US" altLang="en-US" dirty="0">
                <a:latin typeface="Arial" panose="020B0604020202020204" pitchFamily="34" charset="0"/>
              </a:rPr>
              <a:t> -</a:t>
            </a:r>
          </a:p>
          <a:p>
            <a:pPr algn="ctr"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each unsuccessful test for the target value</a:t>
            </a:r>
          </a:p>
          <a:p>
            <a:pPr algn="ctr"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reduces the remaining search list by 1/2.</a:t>
            </a:r>
          </a:p>
        </p:txBody>
      </p:sp>
    </p:spTree>
    <p:extLst>
      <p:ext uri="{BB962C8B-B14F-4D97-AF65-F5344CB8AC3E}">
        <p14:creationId xmlns:p14="http://schemas.microsoft.com/office/powerpoint/2010/main" val="52583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5067300" y="266700"/>
            <a:ext cx="6870700" cy="6489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0" y="304800"/>
            <a:ext cx="3124200" cy="1143000"/>
          </a:xfrm>
        </p:spPr>
        <p:txBody>
          <a:bodyPr/>
          <a:lstStyle/>
          <a:p>
            <a:r>
              <a:rPr lang="en-US" altLang="en-US" sz="3600" dirty="0"/>
              <a:t>Binary Search Method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4953000" cy="4724400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returns </a:t>
            </a:r>
            <a:r>
              <a:rPr lang="en-US" altLang="en-US" sz="2400" dirty="0"/>
              <a:t>the index of the entry if the target value is found or -1 if it is not </a:t>
            </a:r>
            <a:r>
              <a:rPr lang="en-US" altLang="en-US" sz="2400" dirty="0" smtClean="0"/>
              <a:t>found</a:t>
            </a:r>
            <a:endParaRPr lang="en-US" altLang="en-US" sz="2400" dirty="0"/>
          </a:p>
        </p:txBody>
      </p:sp>
      <p:graphicFrame>
        <p:nvGraphicFramePr>
          <p:cNvPr id="130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687422"/>
              </p:ext>
            </p:extLst>
          </p:nvPr>
        </p:nvGraphicFramePr>
        <p:xfrm>
          <a:off x="5245100" y="393700"/>
          <a:ext cx="7404100" cy="678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5149829" imgH="4707282" progId="Word.Document.8">
                  <p:embed/>
                </p:oleObj>
              </mc:Choice>
              <mc:Fallback>
                <p:oleObj name="Document" r:id="rId4" imgW="5149829" imgH="4707282" progId="Word.Document.8">
                  <p:embed/>
                  <p:pic>
                    <p:nvPicPr>
                      <p:cNvPr id="130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393700"/>
                        <a:ext cx="7404100" cy="678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975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2876550" y="1790700"/>
            <a:ext cx="619125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25" name="Text Box 18"/>
          <p:cNvSpPr txBox="1">
            <a:spLocks noChangeArrowheads="1"/>
          </p:cNvSpPr>
          <p:nvPr/>
        </p:nvSpPr>
        <p:spPr bwMode="auto">
          <a:xfrm>
            <a:off x="1575976" y="2407135"/>
            <a:ext cx="14173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</a:rPr>
              <a:t>Indices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Contents</a:t>
            </a:r>
          </a:p>
        </p:txBody>
      </p:sp>
      <p:sp>
        <p:nvSpPr>
          <p:cNvPr id="133126" name="Text Box 19"/>
          <p:cNvSpPr txBox="1">
            <a:spLocks noChangeArrowheads="1"/>
          </p:cNvSpPr>
          <p:nvPr/>
        </p:nvSpPr>
        <p:spPr bwMode="auto">
          <a:xfrm>
            <a:off x="2249488" y="1050925"/>
            <a:ext cx="37737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Courier New" panose="02070309020205020404" pitchFamily="49" charset="0"/>
              </a:rPr>
              <a:t>target</a:t>
            </a:r>
            <a:r>
              <a:rPr lang="en-US" altLang="en-US" dirty="0">
                <a:latin typeface="Arial" panose="020B0604020202020204" pitchFamily="34" charset="0"/>
              </a:rPr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33</a:t>
            </a: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The array </a:t>
            </a:r>
            <a:r>
              <a:rPr lang="en-US" altLang="en-US" b="1" dirty="0">
                <a:latin typeface="Courier New" panose="02070309020205020404" pitchFamily="49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 looks like this:</a:t>
            </a:r>
          </a:p>
        </p:txBody>
      </p:sp>
      <p:sp>
        <p:nvSpPr>
          <p:cNvPr id="133127" name="Rectangle 20"/>
          <p:cNvSpPr>
            <a:spLocks noGrp="1" noChangeArrowheads="1"/>
          </p:cNvSpPr>
          <p:nvPr>
            <p:ph type="title"/>
          </p:nvPr>
        </p:nvSpPr>
        <p:spPr>
          <a:xfrm>
            <a:off x="466725" y="155517"/>
            <a:ext cx="8020050" cy="1009650"/>
          </a:xfrm>
        </p:spPr>
        <p:txBody>
          <a:bodyPr/>
          <a:lstStyle/>
          <a:p>
            <a:r>
              <a:rPr lang="en-US" altLang="en-US" dirty="0" smtClean="0"/>
              <a:t>Binary Search Example</a:t>
            </a:r>
          </a:p>
        </p:txBody>
      </p:sp>
      <p:sp>
        <p:nvSpPr>
          <p:cNvPr id="133128" name="Rectangle 21"/>
          <p:cNvSpPr>
            <a:spLocks noChangeArrowheads="1"/>
          </p:cNvSpPr>
          <p:nvPr/>
        </p:nvSpPr>
        <p:spPr bwMode="auto">
          <a:xfrm>
            <a:off x="4133850" y="4838700"/>
            <a:ext cx="2133600" cy="419100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29" name="Text Box 22"/>
          <p:cNvSpPr txBox="1">
            <a:spLocks noChangeArrowheads="1"/>
          </p:cNvSpPr>
          <p:nvPr/>
        </p:nvSpPr>
        <p:spPr bwMode="auto">
          <a:xfrm>
            <a:off x="2974976" y="3611564"/>
            <a:ext cx="4835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mid = (0 + 9) / 2</a:t>
            </a:r>
            <a:r>
              <a:rPr lang="en-US" altLang="en-US" sz="2000">
                <a:latin typeface="Arial" panose="020B0604020202020204" pitchFamily="34" charset="0"/>
              </a:rPr>
              <a:t> (which is</a:t>
            </a:r>
            <a:r>
              <a:rPr lang="en-US" altLang="en-US" sz="2000">
                <a:latin typeface="Courier New" panose="02070309020205020404" pitchFamily="49" charset="0"/>
              </a:rPr>
              <a:t> 4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33 &gt; a[mid]</a:t>
            </a:r>
            <a:r>
              <a:rPr lang="en-US" altLang="en-US" sz="2000">
                <a:latin typeface="Arial" panose="020B0604020202020204" pitchFamily="34" charset="0"/>
              </a:rPr>
              <a:t> (that is, </a:t>
            </a:r>
            <a:r>
              <a:rPr lang="en-US" altLang="en-US" sz="2000">
                <a:latin typeface="Courier New" panose="02070309020205020404" pitchFamily="49" charset="0"/>
              </a:rPr>
              <a:t>33 &gt; a[4]</a:t>
            </a:r>
            <a:r>
              <a:rPr lang="en-US" altLang="en-US" sz="2000">
                <a:latin typeface="Arial" panose="020B0604020202020204" pitchFamily="34" charset="0"/>
              </a:rPr>
              <a:t>)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So, if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r>
              <a:rPr lang="en-US" altLang="en-US" sz="2000">
                <a:latin typeface="Arial" panose="020B0604020202020204" pitchFamily="34" charset="0"/>
              </a:rPr>
              <a:t> is in the array, then </a:t>
            </a:r>
            <a:r>
              <a:rPr lang="en-US" altLang="en-US" sz="2000">
                <a:latin typeface="Courier New" panose="02070309020205020404" pitchFamily="49" charset="0"/>
              </a:rPr>
              <a:t>33</a:t>
            </a:r>
            <a:r>
              <a:rPr lang="en-US" altLang="en-US" sz="2000">
                <a:latin typeface="Arial" panose="020B0604020202020204" pitchFamily="34" charset="0"/>
              </a:rPr>
              <a:t> is one of:</a:t>
            </a:r>
          </a:p>
        </p:txBody>
      </p:sp>
      <p:grpSp>
        <p:nvGrpSpPr>
          <p:cNvPr id="133130" name="Group 23"/>
          <p:cNvGrpSpPr>
            <a:grpSpLocks/>
          </p:cNvGrpSpPr>
          <p:nvPr/>
        </p:nvGrpSpPr>
        <p:grpSpPr bwMode="auto">
          <a:xfrm>
            <a:off x="4133850" y="4495800"/>
            <a:ext cx="4514850" cy="762000"/>
            <a:chOff x="996" y="2076"/>
            <a:chExt cx="2844" cy="480"/>
          </a:xfrm>
        </p:grpSpPr>
        <p:sp>
          <p:nvSpPr>
            <p:cNvPr id="133133" name="Rectangle 24"/>
            <p:cNvSpPr>
              <a:spLocks noChangeArrowheads="1"/>
            </p:cNvSpPr>
            <p:nvPr/>
          </p:nvSpPr>
          <p:spPr bwMode="auto">
            <a:xfrm>
              <a:off x="2340" y="2292"/>
              <a:ext cx="1500" cy="264"/>
            </a:xfrm>
            <a:prstGeom prst="rect">
              <a:avLst/>
            </a:prstGeom>
            <a:solidFill>
              <a:srgbClr val="CC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3134" name="Group 25"/>
            <p:cNvGrpSpPr>
              <a:grpSpLocks/>
            </p:cNvGrpSpPr>
            <p:nvPr/>
          </p:nvGrpSpPr>
          <p:grpSpPr bwMode="auto">
            <a:xfrm>
              <a:off x="996" y="2076"/>
              <a:ext cx="2844" cy="480"/>
              <a:chOff x="1212" y="2124"/>
              <a:chExt cx="2844" cy="480"/>
            </a:xfrm>
          </p:grpSpPr>
          <p:grpSp>
            <p:nvGrpSpPr>
              <p:cNvPr id="133135" name="Group 26"/>
              <p:cNvGrpSpPr>
                <a:grpSpLocks/>
              </p:cNvGrpSpPr>
              <p:nvPr/>
            </p:nvGrpSpPr>
            <p:grpSpPr bwMode="auto">
              <a:xfrm>
                <a:off x="1212" y="2340"/>
                <a:ext cx="2844" cy="264"/>
                <a:chOff x="1212" y="2340"/>
                <a:chExt cx="2844" cy="264"/>
              </a:xfrm>
            </p:grpSpPr>
            <p:sp>
              <p:nvSpPr>
                <p:cNvPr id="133138" name="Rectangle 27"/>
                <p:cNvSpPr>
                  <a:spLocks noChangeArrowheads="1"/>
                </p:cNvSpPr>
                <p:nvPr/>
              </p:nvSpPr>
              <p:spPr bwMode="auto">
                <a:xfrm>
                  <a:off x="1212" y="2340"/>
                  <a:ext cx="2844" cy="2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33139" name="Line 28"/>
                <p:cNvSpPr>
                  <a:spLocks noChangeShapeType="1"/>
                </p:cNvSpPr>
                <p:nvPr/>
              </p:nvSpPr>
              <p:spPr bwMode="auto">
                <a:xfrm>
                  <a:off x="1428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140" name="Line 29"/>
                <p:cNvSpPr>
                  <a:spLocks noChangeShapeType="1"/>
                </p:cNvSpPr>
                <p:nvPr/>
              </p:nvSpPr>
              <p:spPr bwMode="auto">
                <a:xfrm>
                  <a:off x="1716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141" name="Line 30"/>
                <p:cNvSpPr>
                  <a:spLocks noChangeShapeType="1"/>
                </p:cNvSpPr>
                <p:nvPr/>
              </p:nvSpPr>
              <p:spPr bwMode="auto">
                <a:xfrm>
                  <a:off x="1992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142" name="Line 31"/>
                <p:cNvSpPr>
                  <a:spLocks noChangeShapeType="1"/>
                </p:cNvSpPr>
                <p:nvPr/>
              </p:nvSpPr>
              <p:spPr bwMode="auto">
                <a:xfrm>
                  <a:off x="2280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143" name="Line 32"/>
                <p:cNvSpPr>
                  <a:spLocks noChangeShapeType="1"/>
                </p:cNvSpPr>
                <p:nvPr/>
              </p:nvSpPr>
              <p:spPr bwMode="auto">
                <a:xfrm>
                  <a:off x="2556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144" name="Line 33"/>
                <p:cNvSpPr>
                  <a:spLocks noChangeShapeType="1"/>
                </p:cNvSpPr>
                <p:nvPr/>
              </p:nvSpPr>
              <p:spPr bwMode="auto">
                <a:xfrm>
                  <a:off x="2856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145" name="Line 34"/>
                <p:cNvSpPr>
                  <a:spLocks noChangeShapeType="1"/>
                </p:cNvSpPr>
                <p:nvPr/>
              </p:nvSpPr>
              <p:spPr bwMode="auto">
                <a:xfrm>
                  <a:off x="3144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146" name="Line 35"/>
                <p:cNvSpPr>
                  <a:spLocks noChangeShapeType="1"/>
                </p:cNvSpPr>
                <p:nvPr/>
              </p:nvSpPr>
              <p:spPr bwMode="auto">
                <a:xfrm>
                  <a:off x="3420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147" name="Line 36"/>
                <p:cNvSpPr>
                  <a:spLocks noChangeShapeType="1"/>
                </p:cNvSpPr>
                <p:nvPr/>
              </p:nvSpPr>
              <p:spPr bwMode="auto">
                <a:xfrm>
                  <a:off x="3708" y="2340"/>
                  <a:ext cx="0" cy="2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136" name="Text Box 37"/>
              <p:cNvSpPr txBox="1">
                <a:spLocks noChangeArrowheads="1"/>
              </p:cNvSpPr>
              <p:nvPr/>
            </p:nvSpPr>
            <p:spPr bwMode="auto">
              <a:xfrm>
                <a:off x="1216" y="2350"/>
                <a:ext cx="280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33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2000">
                    <a:latin typeface="Courier New" panose="02070309020205020404" pitchFamily="49" charset="0"/>
                  </a:rPr>
                  <a:t> 	 	 	 	 	33	42	54	56	88</a:t>
                </a:r>
              </a:p>
            </p:txBody>
          </p:sp>
          <p:sp>
            <p:nvSpPr>
              <p:cNvPr id="133137" name="Text Box 38"/>
              <p:cNvSpPr txBox="1">
                <a:spLocks noChangeArrowheads="1"/>
              </p:cNvSpPr>
              <p:nvPr/>
            </p:nvSpPr>
            <p:spPr bwMode="auto">
              <a:xfrm>
                <a:off x="1240" y="2124"/>
                <a:ext cx="275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  <a:tab pos="2743200" algn="ctr"/>
                    <a:tab pos="3200400" algn="ctr"/>
                    <a:tab pos="3657600" algn="ctr"/>
                    <a:tab pos="4114800" algn="ctr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latin typeface="Courier New" panose="02070309020205020404" pitchFamily="49" charset="0"/>
                  </a:rPr>
                  <a:t> 	 	 	 	 	5	6	7	8	9</a:t>
                </a:r>
              </a:p>
            </p:txBody>
          </p:sp>
        </p:grpSp>
      </p:grpSp>
      <p:sp>
        <p:nvSpPr>
          <p:cNvPr id="133131" name="Rectangle 39"/>
          <p:cNvSpPr>
            <a:spLocks noChangeArrowheads="1"/>
          </p:cNvSpPr>
          <p:nvPr/>
        </p:nvSpPr>
        <p:spPr bwMode="auto">
          <a:xfrm>
            <a:off x="2914650" y="3600450"/>
            <a:ext cx="6134100" cy="184785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32" name="AutoShape 40"/>
          <p:cNvSpPr>
            <a:spLocks noChangeArrowheads="1"/>
          </p:cNvSpPr>
          <p:nvPr/>
        </p:nvSpPr>
        <p:spPr bwMode="auto">
          <a:xfrm>
            <a:off x="2133600" y="5715000"/>
            <a:ext cx="6438900" cy="704850"/>
          </a:xfrm>
          <a:prstGeom prst="wedgeRectCallout">
            <a:avLst>
              <a:gd name="adj1" fmla="val -2343"/>
              <a:gd name="adj2" fmla="val -114866"/>
            </a:avLst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Eliminated half of the remaining elements from consideration because array elements are sorted.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883" y="1904578"/>
            <a:ext cx="7788033" cy="152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5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8" grpId="0" animBg="1"/>
      <p:bldP spid="133129" grpId="0"/>
      <p:bldP spid="133131" grpId="0" animBg="1"/>
      <p:bldP spid="1331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858</Words>
  <Application>Microsoft Office PowerPoint</Application>
  <PresentationFormat>Widescreen</PresentationFormat>
  <Paragraphs>292</Paragraphs>
  <Slides>27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Book Antiqua</vt:lpstr>
      <vt:lpstr>Calibri</vt:lpstr>
      <vt:lpstr>Calibri Light</vt:lpstr>
      <vt:lpstr>Courier New</vt:lpstr>
      <vt:lpstr>Monotype Sorts</vt:lpstr>
      <vt:lpstr>Times New Roman</vt:lpstr>
      <vt:lpstr>Office Theme</vt:lpstr>
      <vt:lpstr>Microsoft Word 97 - 2003 Document</vt:lpstr>
      <vt:lpstr>AP Java</vt:lpstr>
      <vt:lpstr>Learning Targets</vt:lpstr>
      <vt:lpstr>Searching </vt:lpstr>
      <vt:lpstr>Binary Search</vt:lpstr>
      <vt:lpstr>Moving to Pseudo Code</vt:lpstr>
      <vt:lpstr>Binary Search Algorithm</vt:lpstr>
      <vt:lpstr>Why Is It Called "Binary" Search?</vt:lpstr>
      <vt:lpstr>Binary Search Method</vt:lpstr>
      <vt:lpstr>Binary Search Example</vt:lpstr>
      <vt:lpstr>Binary Search Example</vt:lpstr>
      <vt:lpstr>Binary vs. Sequential Search</vt:lpstr>
      <vt:lpstr>Merge Sort— A Recursive Sorting Algorithm</vt:lpstr>
      <vt:lpstr>Execution Trace (decomposition)</vt:lpstr>
      <vt:lpstr>Execution Trace (composition)</vt:lpstr>
      <vt:lpstr>Merging Two Sorted Arrays</vt:lpstr>
      <vt:lpstr>Merging Two Sorted Arrays</vt:lpstr>
      <vt:lpstr>Merging Two Sorted Arrays</vt:lpstr>
      <vt:lpstr>Merging Two Sorted Arrays</vt:lpstr>
      <vt:lpstr>Merge Sort Algorithm</vt:lpstr>
      <vt:lpstr>Merge Sort</vt:lpstr>
      <vt:lpstr>Analysis</vt:lpstr>
      <vt:lpstr>Merge Sort Vs. Selection/Insertion/Bubble Sort</vt:lpstr>
      <vt:lpstr>CPU Time: Randomly Ordered Integers</vt:lpstr>
      <vt:lpstr>CPU Time: Randomly Ordered Strings</vt:lpstr>
      <vt:lpstr>Summary</vt:lpstr>
      <vt:lpstr>Summary</vt:lpstr>
      <vt:lpstr>Activity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Java</dc:title>
  <dc:creator>Greg Smith</dc:creator>
  <cp:lastModifiedBy>Greg Smith</cp:lastModifiedBy>
  <cp:revision>13</cp:revision>
  <cp:lastPrinted>2017-04-06T14:26:31Z</cp:lastPrinted>
  <dcterms:created xsi:type="dcterms:W3CDTF">2017-04-06T13:59:01Z</dcterms:created>
  <dcterms:modified xsi:type="dcterms:W3CDTF">2017-04-06T19:31:25Z</dcterms:modified>
</cp:coreProperties>
</file>