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6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DEBE-AF67-48F8-9C79-375176B65E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6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97829-440E-4199-8CCB-B7C7C2DD1C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385D9-56B7-43E0-A1F8-31CDAB4040D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49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4541-80DA-4DBF-9116-E51DC414C6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0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BA25C-027E-45C9-BA22-BEFB6432F2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9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A336-4226-45B7-BB7B-2DF75DDB87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93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F3433-66CC-4527-B768-E4689A28A2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08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9577D-B152-4D2D-A9C7-2D780F9962A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53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D6AF-1A3B-4782-A479-520B6474CD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61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75F2B-155C-4F38-827B-3F32A63F0B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36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1C33-D28F-4C9C-A510-1924D93F3D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47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4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0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7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4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4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0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A11D9-2FB9-41A5-9D19-FC1B63E5D27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7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951A94-86F8-4BCD-8E4D-6CA0BFB6FA1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8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hortle.ccsu.edu/java5/Notes/chap50/ch50_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Java 1/14/2016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Inheritance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6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 able to understand how to create classes that use inheritance.</a:t>
            </a:r>
          </a:p>
          <a:p>
            <a:r>
              <a:rPr lang="en-US" sz="3600" dirty="0" smtClean="0"/>
              <a:t>Be able to dry run programs that involve inheritance.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86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Dry run a program as a class</a:t>
            </a:r>
          </a:p>
          <a:p>
            <a:r>
              <a:rPr lang="en-US" sz="3600" dirty="0" smtClean="0"/>
              <a:t>Take notes on an inheritance unit</a:t>
            </a:r>
          </a:p>
          <a:p>
            <a:r>
              <a:rPr lang="en-US" sz="3600" dirty="0" smtClean="0"/>
              <a:t>Program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556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24000" y="76200"/>
            <a:ext cx="45720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public</a:t>
            </a:r>
            <a:r>
              <a:rPr lang="en-US" altLang="en-US" sz="1600">
                <a:solidFill>
                  <a:srgbClr val="000000"/>
                </a:solidFill>
              </a:rPr>
              <a:t> </a:t>
            </a:r>
            <a:r>
              <a:rPr lang="en-US" altLang="en-US" sz="1600" b="1">
                <a:solidFill>
                  <a:srgbClr val="000000"/>
                </a:solidFill>
              </a:rPr>
              <a:t>class</a:t>
            </a:r>
            <a:r>
              <a:rPr lang="en-US" altLang="en-US" sz="1600">
                <a:solidFill>
                  <a:srgbClr val="000000"/>
                </a:solidFill>
              </a:rPr>
              <a:t> Messages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       public</a:t>
            </a:r>
            <a:r>
              <a:rPr lang="en-US" altLang="en-US" sz="1600">
                <a:solidFill>
                  <a:srgbClr val="000000"/>
                </a:solidFill>
              </a:rPr>
              <a:t> </a:t>
            </a:r>
            <a:r>
              <a:rPr lang="en-US" altLang="en-US" sz="1600" b="1">
                <a:solidFill>
                  <a:srgbClr val="000000"/>
                </a:solidFill>
              </a:rPr>
              <a:t>static</a:t>
            </a:r>
            <a:r>
              <a:rPr lang="en-US" altLang="en-US" sz="1600">
                <a:solidFill>
                  <a:srgbClr val="000000"/>
                </a:solidFill>
              </a:rPr>
              <a:t> </a:t>
            </a:r>
            <a:r>
              <a:rPr lang="en-US" altLang="en-US" sz="1600" b="1">
                <a:solidFill>
                  <a:srgbClr val="000000"/>
                </a:solidFill>
              </a:rPr>
              <a:t>void</a:t>
            </a:r>
            <a:r>
              <a:rPr lang="en-US" altLang="en-US" sz="1600">
                <a:solidFill>
                  <a:srgbClr val="000000"/>
                </a:solidFill>
              </a:rPr>
              <a:t> main(String[] args)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{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Thought parked = </a:t>
            </a:r>
            <a:r>
              <a:rPr lang="en-US" altLang="en-US" sz="1600" b="1">
                <a:solidFill>
                  <a:srgbClr val="000000"/>
                </a:solidFill>
              </a:rPr>
              <a:t>new</a:t>
            </a:r>
            <a:r>
              <a:rPr lang="en-US" altLang="en-US" sz="1600">
                <a:solidFill>
                  <a:srgbClr val="000000"/>
                </a:solidFill>
              </a:rPr>
              <a:t> Thought();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Advice dates = </a:t>
            </a:r>
            <a:r>
              <a:rPr lang="en-US" altLang="en-US" sz="1600" b="1">
                <a:solidFill>
                  <a:srgbClr val="000000"/>
                </a:solidFill>
              </a:rPr>
              <a:t>new</a:t>
            </a:r>
            <a:r>
              <a:rPr lang="en-US" altLang="en-US" sz="1600">
                <a:solidFill>
                  <a:srgbClr val="000000"/>
                </a:solidFill>
              </a:rPr>
              <a:t> Advice();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parked.message();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dates.message();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466348" y="1833562"/>
            <a:ext cx="55626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B050"/>
                </a:solidFill>
              </a:rPr>
              <a:t>public</a:t>
            </a:r>
            <a:r>
              <a:rPr lang="en-US" altLang="en-US" sz="1600">
                <a:solidFill>
                  <a:srgbClr val="00B050"/>
                </a:solidFill>
              </a:rPr>
              <a:t> </a:t>
            </a:r>
            <a:r>
              <a:rPr lang="en-US" altLang="en-US" sz="1600" b="1">
                <a:solidFill>
                  <a:srgbClr val="00B050"/>
                </a:solidFill>
              </a:rPr>
              <a:t>class</a:t>
            </a:r>
            <a:r>
              <a:rPr lang="en-US" altLang="en-US" sz="1600">
                <a:solidFill>
                  <a:srgbClr val="00B050"/>
                </a:solidFill>
              </a:rPr>
              <a:t> Thought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{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B050"/>
                </a:solidFill>
              </a:rPr>
              <a:t>public</a:t>
            </a:r>
            <a:r>
              <a:rPr lang="en-US" altLang="en-US" sz="1600">
                <a:solidFill>
                  <a:srgbClr val="00B050"/>
                </a:solidFill>
              </a:rPr>
              <a:t> </a:t>
            </a:r>
            <a:r>
              <a:rPr lang="en-US" altLang="en-US" sz="1600" b="1">
                <a:solidFill>
                  <a:srgbClr val="00B050"/>
                </a:solidFill>
              </a:rPr>
              <a:t>void</a:t>
            </a:r>
            <a:r>
              <a:rPr lang="en-US" altLang="en-US" sz="1600">
                <a:solidFill>
                  <a:srgbClr val="00B050"/>
                </a:solidFill>
              </a:rPr>
              <a:t> message()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{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System.</a:t>
            </a:r>
            <a:r>
              <a:rPr lang="en-US" altLang="en-US" sz="1600" i="1">
                <a:solidFill>
                  <a:srgbClr val="00B050"/>
                </a:solidFill>
              </a:rPr>
              <a:t>out</a:t>
            </a:r>
            <a:r>
              <a:rPr lang="en-US" altLang="en-US" sz="1600">
                <a:solidFill>
                  <a:srgbClr val="00B050"/>
                </a:solidFill>
              </a:rPr>
              <a:t>.print("I feel like I'm diagonally parked in ");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System.</a:t>
            </a:r>
            <a:r>
              <a:rPr lang="en-US" altLang="en-US" sz="1600" i="1">
                <a:solidFill>
                  <a:srgbClr val="00B050"/>
                </a:solidFill>
              </a:rPr>
              <a:t>out</a:t>
            </a:r>
            <a:r>
              <a:rPr lang="en-US" altLang="en-US" sz="1600">
                <a:solidFill>
                  <a:srgbClr val="00B050"/>
                </a:solidFill>
              </a:rPr>
              <a:t>.println("a parallel universe.");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652337" y="4124323"/>
            <a:ext cx="73152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70C0"/>
                </a:solidFill>
              </a:rPr>
              <a:t>public</a:t>
            </a:r>
            <a:r>
              <a:rPr lang="en-US" altLang="en-US" sz="1600" dirty="0">
                <a:solidFill>
                  <a:srgbClr val="0070C0"/>
                </a:solidFill>
              </a:rPr>
              <a:t> </a:t>
            </a:r>
            <a:r>
              <a:rPr lang="en-US" altLang="en-US" sz="1600" b="1" dirty="0">
                <a:solidFill>
                  <a:srgbClr val="0070C0"/>
                </a:solidFill>
              </a:rPr>
              <a:t>class</a:t>
            </a:r>
            <a:r>
              <a:rPr lang="en-US" altLang="en-US" sz="1600" dirty="0">
                <a:solidFill>
                  <a:srgbClr val="0070C0"/>
                </a:solidFill>
              </a:rPr>
              <a:t> Advice </a:t>
            </a:r>
            <a:r>
              <a:rPr lang="en-US" altLang="en-US" sz="1600" b="1" dirty="0">
                <a:solidFill>
                  <a:srgbClr val="0070C0"/>
                </a:solidFill>
              </a:rPr>
              <a:t>extends</a:t>
            </a:r>
            <a:r>
              <a:rPr lang="en-US" altLang="en-US" sz="1600" dirty="0">
                <a:solidFill>
                  <a:srgbClr val="0070C0"/>
                </a:solidFill>
              </a:rPr>
              <a:t> Thought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70C0"/>
                </a:solidFill>
              </a:rPr>
              <a:t>{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70C0"/>
                </a:solidFill>
              </a:rPr>
              <a:t>public</a:t>
            </a:r>
            <a:r>
              <a:rPr lang="en-US" altLang="en-US" sz="1600" dirty="0">
                <a:solidFill>
                  <a:srgbClr val="0070C0"/>
                </a:solidFill>
              </a:rPr>
              <a:t> </a:t>
            </a:r>
            <a:r>
              <a:rPr lang="en-US" altLang="en-US" sz="1600" b="1" dirty="0">
                <a:solidFill>
                  <a:srgbClr val="0070C0"/>
                </a:solidFill>
              </a:rPr>
              <a:t>void</a:t>
            </a:r>
            <a:r>
              <a:rPr lang="en-US" altLang="en-US" sz="1600" dirty="0">
                <a:solidFill>
                  <a:srgbClr val="0070C0"/>
                </a:solidFill>
              </a:rPr>
              <a:t> message()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70C0"/>
                </a:solidFill>
              </a:rPr>
              <a:t>{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70C0"/>
                </a:solidFill>
              </a:rPr>
              <a:t>System.</a:t>
            </a:r>
            <a:r>
              <a:rPr lang="en-US" altLang="en-US" sz="1600" i="1" dirty="0" err="1">
                <a:solidFill>
                  <a:srgbClr val="0070C0"/>
                </a:solidFill>
              </a:rPr>
              <a:t>out</a:t>
            </a:r>
            <a:r>
              <a:rPr lang="en-US" altLang="en-US" sz="1600" dirty="0" err="1">
                <a:solidFill>
                  <a:srgbClr val="0070C0"/>
                </a:solidFill>
              </a:rPr>
              <a:t>.print</a:t>
            </a:r>
            <a:r>
              <a:rPr lang="en-US" altLang="en-US" sz="1600" dirty="0">
                <a:solidFill>
                  <a:srgbClr val="0070C0"/>
                </a:solidFill>
              </a:rPr>
              <a:t>("Warning: Dates in calendar are closer ");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70C0"/>
                </a:solidFill>
              </a:rPr>
              <a:t>System.</a:t>
            </a:r>
            <a:r>
              <a:rPr lang="en-US" altLang="en-US" sz="1600" i="1" dirty="0" err="1">
                <a:solidFill>
                  <a:srgbClr val="0070C0"/>
                </a:solidFill>
              </a:rPr>
              <a:t>out</a:t>
            </a:r>
            <a:r>
              <a:rPr lang="en-US" altLang="en-US" sz="1600" dirty="0" err="1">
                <a:solidFill>
                  <a:srgbClr val="0070C0"/>
                </a:solidFill>
              </a:rPr>
              <a:t>.println</a:t>
            </a:r>
            <a:r>
              <a:rPr lang="en-US" altLang="en-US" sz="1600" dirty="0">
                <a:solidFill>
                  <a:srgbClr val="0070C0"/>
                </a:solidFill>
              </a:rPr>
              <a:t>("than they appear.");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err="1">
                <a:solidFill>
                  <a:srgbClr val="0070C0"/>
                </a:solidFill>
              </a:rPr>
              <a:t>super</a:t>
            </a:r>
            <a:r>
              <a:rPr lang="en-US" altLang="en-US" sz="1600" dirty="0" err="1">
                <a:solidFill>
                  <a:srgbClr val="0070C0"/>
                </a:solidFill>
              </a:rPr>
              <a:t>.message</a:t>
            </a:r>
            <a:r>
              <a:rPr lang="en-US" altLang="en-US" sz="1600" dirty="0">
                <a:solidFill>
                  <a:srgbClr val="0070C0"/>
                </a:solidFill>
              </a:rPr>
              <a:t>();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70C0"/>
                </a:solidFill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7086600" y="304801"/>
            <a:ext cx="14287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Dry Run</a:t>
            </a:r>
          </a:p>
        </p:txBody>
      </p:sp>
    </p:spTree>
    <p:extLst>
      <p:ext uri="{BB962C8B-B14F-4D97-AF65-F5344CB8AC3E}">
        <p14:creationId xmlns:p14="http://schemas.microsoft.com/office/powerpoint/2010/main" val="302511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http://chortle.ccsu.edu/java5/Notes/chap50/ch50_1.html</a:t>
            </a:r>
            <a:endParaRPr lang="en-US" sz="3200" dirty="0" smtClean="0"/>
          </a:p>
          <a:p>
            <a:r>
              <a:rPr lang="en-US" sz="3200" dirty="0" smtClean="0"/>
              <a:t>In your notes include….</a:t>
            </a:r>
          </a:p>
          <a:p>
            <a:pPr lvl="1"/>
            <a:r>
              <a:rPr lang="en-US" sz="2800" dirty="0" smtClean="0"/>
              <a:t>Questions</a:t>
            </a:r>
          </a:p>
          <a:p>
            <a:pPr lvl="1"/>
            <a:r>
              <a:rPr lang="en-US" sz="2800" dirty="0" smtClean="0"/>
              <a:t>Ideas: At least one idea from each page of the notes</a:t>
            </a:r>
          </a:p>
          <a:p>
            <a:pPr lvl="1"/>
            <a:r>
              <a:rPr lang="en-US" sz="2800" dirty="0" smtClean="0"/>
              <a:t>Fill in notes, answer questions before looking at the answer.</a:t>
            </a:r>
          </a:p>
          <a:p>
            <a:pPr lvl="1"/>
            <a:r>
              <a:rPr lang="en-US" sz="2800" dirty="0" smtClean="0"/>
              <a:t>Code samples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4590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85" y="0"/>
            <a:ext cx="10515600" cy="1325563"/>
          </a:xfrm>
        </p:spPr>
        <p:txBody>
          <a:bodyPr/>
          <a:lstStyle/>
          <a:p>
            <a:r>
              <a:rPr lang="en-US" dirty="0" smtClean="0"/>
              <a:t>Card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485" y="1088481"/>
            <a:ext cx="6252410" cy="4244684"/>
          </a:xfrm>
        </p:spPr>
        <p:txBody>
          <a:bodyPr>
            <a:noAutofit/>
          </a:bodyPr>
          <a:lstStyle/>
          <a:p>
            <a:r>
              <a:rPr lang="en-US" sz="2000" dirty="0" smtClean="0"/>
              <a:t>Create a project with the following classes.</a:t>
            </a:r>
          </a:p>
          <a:p>
            <a:r>
              <a:rPr lang="en-US" sz="2000" dirty="0" smtClean="0"/>
              <a:t>Card Class</a:t>
            </a:r>
          </a:p>
          <a:p>
            <a:pPr lvl="1"/>
            <a:r>
              <a:rPr lang="en-US" sz="1600" b="1" dirty="0" smtClean="0"/>
              <a:t>Constructor</a:t>
            </a:r>
          </a:p>
          <a:p>
            <a:pPr lvl="1"/>
            <a:r>
              <a:rPr lang="en-US" sz="1600" dirty="0" smtClean="0"/>
              <a:t>Instance Variable: </a:t>
            </a:r>
            <a:r>
              <a:rPr lang="en-US" sz="1600" b="1" dirty="0" smtClean="0"/>
              <a:t>name</a:t>
            </a:r>
          </a:p>
          <a:p>
            <a:pPr lvl="1"/>
            <a:r>
              <a:rPr lang="en-US" sz="1600" b="1" dirty="0" err="1" smtClean="0"/>
              <a:t>getName</a:t>
            </a:r>
            <a:r>
              <a:rPr lang="en-US" sz="1600" dirty="0" smtClean="0"/>
              <a:t> method that returns the name</a:t>
            </a:r>
          </a:p>
          <a:p>
            <a:pPr lvl="1"/>
            <a:r>
              <a:rPr lang="en-US" sz="1600" b="1" dirty="0" err="1" smtClean="0"/>
              <a:t>setName</a:t>
            </a:r>
            <a:r>
              <a:rPr lang="en-US" sz="1600" dirty="0" smtClean="0"/>
              <a:t> method that is sent a String and uses it to set the name of the variable.</a:t>
            </a:r>
          </a:p>
          <a:p>
            <a:pPr lvl="1"/>
            <a:r>
              <a:rPr lang="en-US" sz="1600" b="1" dirty="0"/>
              <a:t>g</a:t>
            </a:r>
            <a:r>
              <a:rPr lang="en-US" sz="1600" b="1" dirty="0" smtClean="0"/>
              <a:t>reeting </a:t>
            </a:r>
            <a:r>
              <a:rPr lang="en-US" sz="1600" dirty="0" smtClean="0"/>
              <a:t>method that displays : name “gets a card”</a:t>
            </a:r>
          </a:p>
          <a:p>
            <a:r>
              <a:rPr lang="en-US" sz="2000" dirty="0" smtClean="0"/>
              <a:t>Holiday Card Class</a:t>
            </a:r>
          </a:p>
          <a:p>
            <a:pPr lvl="1"/>
            <a:r>
              <a:rPr lang="en-US" sz="1600" dirty="0" smtClean="0"/>
              <a:t>Constructor</a:t>
            </a:r>
          </a:p>
          <a:p>
            <a:pPr lvl="1"/>
            <a:r>
              <a:rPr lang="en-US" sz="1600" b="1" dirty="0" smtClean="0"/>
              <a:t>greeting</a:t>
            </a:r>
            <a:r>
              <a:rPr lang="en-US" sz="1600" dirty="0" smtClean="0"/>
              <a:t> method that displays.</a:t>
            </a:r>
          </a:p>
          <a:p>
            <a:pPr lvl="1"/>
            <a:r>
              <a:rPr lang="en-US" sz="1600" dirty="0" smtClean="0"/>
              <a:t>“Dear “ name</a:t>
            </a:r>
          </a:p>
          <a:p>
            <a:pPr lvl="1"/>
            <a:r>
              <a:rPr lang="en-US" sz="1600" dirty="0" smtClean="0"/>
              <a:t>Seasons Greetings!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66023" y="2714208"/>
            <a:ext cx="5033210" cy="4035509"/>
          </a:xfrm>
        </p:spPr>
        <p:txBody>
          <a:bodyPr>
            <a:noAutofit/>
          </a:bodyPr>
          <a:lstStyle/>
          <a:p>
            <a:r>
              <a:rPr lang="en-US" sz="1600" dirty="0" smtClean="0"/>
              <a:t>Birthday Card Class</a:t>
            </a:r>
          </a:p>
          <a:p>
            <a:pPr lvl="1"/>
            <a:r>
              <a:rPr lang="en-US" sz="1400" b="1" dirty="0" smtClean="0"/>
              <a:t>Age</a:t>
            </a:r>
            <a:r>
              <a:rPr lang="en-US" sz="1400" dirty="0" smtClean="0"/>
              <a:t> instance variable</a:t>
            </a:r>
          </a:p>
          <a:p>
            <a:pPr lvl="1"/>
            <a:r>
              <a:rPr lang="en-US" sz="1400" b="1" dirty="0" smtClean="0"/>
              <a:t>Constructor</a:t>
            </a:r>
          </a:p>
          <a:p>
            <a:pPr lvl="1"/>
            <a:r>
              <a:rPr lang="en-US" sz="1400" b="1" dirty="0" smtClean="0"/>
              <a:t>greeting</a:t>
            </a:r>
            <a:r>
              <a:rPr lang="en-US" sz="1400" dirty="0" smtClean="0"/>
              <a:t> method that displays</a:t>
            </a:r>
          </a:p>
          <a:p>
            <a:pPr lvl="1"/>
            <a:r>
              <a:rPr lang="en-US" sz="1400" i="1" dirty="0" smtClean="0"/>
              <a:t>Dear name</a:t>
            </a:r>
          </a:p>
          <a:p>
            <a:pPr lvl="1"/>
            <a:r>
              <a:rPr lang="en-US" sz="1400" i="1" dirty="0" smtClean="0"/>
              <a:t>Happy age Birthday!!</a:t>
            </a:r>
          </a:p>
          <a:p>
            <a:r>
              <a:rPr lang="en-US" sz="1600" dirty="0" smtClean="0"/>
              <a:t>Valentines Class</a:t>
            </a:r>
          </a:p>
          <a:p>
            <a:pPr lvl="1"/>
            <a:r>
              <a:rPr lang="en-US" sz="1400" dirty="0" smtClean="0"/>
              <a:t>Instance variable </a:t>
            </a:r>
            <a:r>
              <a:rPr lang="en-US" sz="1400" b="1" dirty="0" smtClean="0"/>
              <a:t>kisses</a:t>
            </a:r>
          </a:p>
          <a:p>
            <a:pPr lvl="1"/>
            <a:r>
              <a:rPr lang="en-US" sz="1400" b="1" dirty="0" smtClean="0"/>
              <a:t>Constructor</a:t>
            </a:r>
          </a:p>
          <a:p>
            <a:pPr lvl="1"/>
            <a:r>
              <a:rPr lang="en-US" sz="1400" b="1" dirty="0" smtClean="0"/>
              <a:t>greeting</a:t>
            </a:r>
            <a:r>
              <a:rPr lang="en-US" sz="1400" dirty="0" smtClean="0"/>
              <a:t> method that displays</a:t>
            </a:r>
          </a:p>
          <a:p>
            <a:pPr lvl="1"/>
            <a:r>
              <a:rPr lang="en-US" sz="1400" dirty="0" smtClean="0"/>
              <a:t>Dear Name</a:t>
            </a:r>
          </a:p>
          <a:p>
            <a:pPr lvl="1"/>
            <a:r>
              <a:rPr lang="en-US" sz="1400" dirty="0" smtClean="0"/>
              <a:t>Love and Kisses</a:t>
            </a:r>
          </a:p>
          <a:p>
            <a:pPr lvl="2"/>
            <a:r>
              <a:rPr lang="en-US" sz="1200" dirty="0" smtClean="0"/>
              <a:t>XXXXXX… (The number of </a:t>
            </a:r>
            <a:r>
              <a:rPr lang="en-US" sz="1200" dirty="0" err="1" smtClean="0"/>
              <a:t>Xs</a:t>
            </a:r>
            <a:r>
              <a:rPr lang="en-US" sz="1200" dirty="0" smtClean="0"/>
              <a:t> is found in the kisses variable)</a:t>
            </a:r>
          </a:p>
          <a:p>
            <a:r>
              <a:rPr lang="en-US" sz="1600" dirty="0" smtClean="0"/>
              <a:t>Driver Class to test each of these</a:t>
            </a:r>
            <a:endParaRPr lang="en-US" sz="1600" dirty="0" smtClean="0"/>
          </a:p>
          <a:p>
            <a:endParaRPr lang="en-US" sz="1600" dirty="0"/>
          </a:p>
        </p:txBody>
      </p:sp>
      <p:pic>
        <p:nvPicPr>
          <p:cNvPr id="4" name="Picture 7" descr="c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21053" y="184651"/>
            <a:ext cx="4114800" cy="2770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5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296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Impact</vt:lpstr>
      <vt:lpstr>Office Theme</vt:lpstr>
      <vt:lpstr>1_Default Design</vt:lpstr>
      <vt:lpstr>AP Java 1/14/2016</vt:lpstr>
      <vt:lpstr>Learning Objectives</vt:lpstr>
      <vt:lpstr>Outline for the day</vt:lpstr>
      <vt:lpstr>PowerPoint Presentation</vt:lpstr>
      <vt:lpstr>Inheritance Notes</vt:lpstr>
      <vt:lpstr>Card Project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Smith</dc:creator>
  <cp:lastModifiedBy>Greg Smith</cp:lastModifiedBy>
  <cp:revision>8</cp:revision>
  <dcterms:created xsi:type="dcterms:W3CDTF">2016-01-14T14:22:47Z</dcterms:created>
  <dcterms:modified xsi:type="dcterms:W3CDTF">2016-01-14T15:13:55Z</dcterms:modified>
</cp:coreProperties>
</file>