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14"/>
  </p:notesMasterIdLst>
  <p:sldIdLst>
    <p:sldId id="256" r:id="rId5"/>
    <p:sldId id="264" r:id="rId6"/>
    <p:sldId id="258" r:id="rId7"/>
    <p:sldId id="259" r:id="rId8"/>
    <p:sldId id="257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0D279-B0AE-4D47-B3ED-C35E836D835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77B65-8F94-4710-B91D-A3BD38EC3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1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Answer = E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F8B6E5B-2F4A-40BD-AF90-7AA351D92E25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29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Answer = C</a:t>
            </a:r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09042D9-06CD-4742-A40F-969803D3987B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30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C.  Zeb	Sue	Mel	Ann	Joe	Bill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  </a:t>
            </a: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7ED276F-9417-4134-8880-0627B44F073F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96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9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57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814D-7A38-4DF1-A4BA-9D99DADD8007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06199111-3510-4DA2-8444-EAD271875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801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FEC8B-4844-4021-80A8-12BC6BDC164A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8489CFA-ACCA-447A-ACE8-1A370F126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071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C6817-4262-490A-8633-81CBA119C051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A347ACC7-B0A0-4481-B286-924D411CB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398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18AF1-8348-44CA-9E87-8E648DC9998A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C6BFFD4-B428-4483-A709-D40B35AEF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60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3E951-436E-4167-9937-7150D9EE70E4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F26B489A-0F28-42BE-8E0C-265484B97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406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DF36-1BC9-459D-B4DB-6DDE26BE7A63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AA0CA73-72F0-42D1-8FBE-4A1CB90850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458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5CC9-C376-49B3-BADF-32F10C1CAEF2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0133187F-4C6A-45BB-8CF3-F057898A4B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617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EF34-3FF4-4CB5-BC7A-9465B9F52C3C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0721C9E-AEF7-4113-962B-F53BDA202C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89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21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7A2C-713C-4484-9A71-B25BAB8A7CA9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94833E5-5D6F-48B7-8F62-AC4C37149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396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4C85B-ED9F-46E4-87D4-AB7D39265BF4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74FF2AE6-6559-47D0-B6CD-C4992F8133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758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1604-ACF9-44AF-B87F-1245353F5285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6625F64-0B31-4B85-AA7F-9DCD4720D6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512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822C-5A87-4A99-AC22-2EC77BB0C5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30CDF-7207-4551-A56B-A741D3FC6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37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16B4F-AACA-4343-A703-4CFC199B98E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11B38-3728-43A5-BC1B-8632FFCFF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8824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0DF2-FB01-4F93-96C2-BE74A80EC8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B33DF-7570-4C87-A678-86E9297518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29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B2235-C79B-4280-8B99-BB14F5F4E7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D929C-3671-4E98-A08F-FA564C993A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2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E59B6-8736-4419-86B8-37DAFF0F33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7910A-01D1-4728-B0FE-8820E67D7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1365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CBCB-E8BB-4C90-85BA-ED82A5CA9DC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7258-026C-47FD-AAF8-B9F4698D8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1737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E5CE-7939-424B-9517-4B5B0830FB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9B562-5F0D-4865-9106-5DB772868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60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316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C2DFF-C82C-44B4-9D31-992B44C1420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5F36E-0B87-4975-AC71-321FA01695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8273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9104E-9FE6-4AA5-B582-6EE686441B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1692A-4031-4A51-AC17-E776200F0F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964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0B395-C585-4581-A801-6F6B2E9802C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6D507-9CA1-4FE8-9557-10923E7236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962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2602-6DCC-46C7-8F68-5BC529A6B72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BF364-7CAA-4BAF-BB18-A264578CE1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9803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BF91B2C-4F65-479B-B9CB-26005E783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7587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6F3BD9-C88F-4A48-AF87-EFE6ECA3B8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313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5308F1-5F3E-4C4A-8C92-E786A1704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3489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D5355AE-5DFC-4DF1-9067-2356948B4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340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6B38860-B68A-418F-8C99-E5B6A7A2B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5278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3528730-66DB-47ED-8E6D-F2ED8E855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19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910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5344250-17A7-4219-9648-087C3E0844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7863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3B02D0-3A16-4166-AFD1-BC98DCAD3A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17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66FE68-8854-4E1F-9D2C-29C9B19701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1420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49DFF97-EF4F-4CF0-B888-64D8D22B8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6591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3401A01-BB3B-4123-B99A-3E681B861C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9725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1459941-ADDE-4255-893F-C140F8B78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6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6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0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8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4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9DF6A-1560-45E0-BFF8-389B97576420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A5A7-CA18-44C7-928E-44AF21194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3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24E4FB-6600-4B25-ADE0-B3521F5826D6}" type="datetimeFigureOut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28A7C-6143-40FC-B0F9-05F8B8EC6253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7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512195-EA13-43AF-A462-2D24AFD83B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F9B319-2422-4FD7-8BA1-F970F024EB01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13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B6E991-71A9-4EE7-B49C-73C9BB828A1A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42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Java 1/11/2018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Dry Run Practice </a:t>
            </a:r>
          </a:p>
          <a:p>
            <a:r>
              <a:rPr lang="en-US" dirty="0" smtClean="0"/>
              <a:t>Use Methods with an Insertion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1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read programs with </a:t>
            </a:r>
            <a:r>
              <a:rPr lang="en-US" dirty="0" smtClean="0"/>
              <a:t>methods</a:t>
            </a:r>
          </a:p>
          <a:p>
            <a:r>
              <a:rPr lang="en-US" dirty="0" smtClean="0"/>
              <a:t>Be able to create a program that uses methods and the </a:t>
            </a:r>
            <a:r>
              <a:rPr lang="en-US" smtClean="0"/>
              <a:t>Insertion Sort.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9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1400" y="274638"/>
            <a:ext cx="2819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Multiple Choice</a:t>
            </a:r>
            <a:endParaRPr lang="en-US" dirty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1981200" y="381000"/>
            <a:ext cx="8229600" cy="6477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 smtClean="0"/>
              <a:t>1) CTA9 </a:t>
            </a:r>
            <a:r>
              <a:rPr lang="en-US" altLang="en-US" sz="1800" dirty="0"/>
              <a:t>(none). Consider the following static method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 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public static double </a:t>
            </a:r>
            <a:r>
              <a:rPr lang="en-US" altLang="en-US" sz="1800" dirty="0" err="1"/>
              <a:t>getSomething</a:t>
            </a:r>
            <a:r>
              <a:rPr lang="en-US" altLang="en-US" sz="1800" dirty="0"/>
              <a:t>(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)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{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 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= 2 *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 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+ 2 *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 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  return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}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 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Which of the following could be used to replace the body of </a:t>
            </a:r>
            <a:r>
              <a:rPr lang="en-US" altLang="en-US" sz="1800" dirty="0" err="1"/>
              <a:t>getSomething</a:t>
            </a:r>
            <a:r>
              <a:rPr lang="en-US" altLang="en-US" sz="1800" dirty="0"/>
              <a:t> so that the modified version will return the same result as the original version for all values of the parameter val.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 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A.	return 2 *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B.	return 3 *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C.	return 4 *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D.	return 5 *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E.	return 6 *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975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6019800" y="274638"/>
            <a:ext cx="4191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Multiple Choice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1752600" y="228600"/>
            <a:ext cx="8229600" cy="6553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1800" dirty="0" smtClean="0"/>
              <a:t>2) CTA10 </a:t>
            </a:r>
            <a:r>
              <a:rPr lang="en-US" altLang="en-US" sz="1800" dirty="0"/>
              <a:t>(A1.15). Consider the following static method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 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public static double </a:t>
            </a:r>
            <a:r>
              <a:rPr lang="en-US" altLang="en-US" sz="1800" dirty="0" err="1"/>
              <a:t>getSomething</a:t>
            </a:r>
            <a:r>
              <a:rPr lang="en-US" altLang="en-US" sz="1800" dirty="0"/>
              <a:t>(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)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{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 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= 2 +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 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=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+ 3*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 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  return 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}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 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Which of the following could be used to replace the body of </a:t>
            </a:r>
            <a:r>
              <a:rPr lang="en-US" altLang="en-US" sz="1800" dirty="0" err="1"/>
              <a:t>getSomething</a:t>
            </a:r>
            <a:r>
              <a:rPr lang="en-US" altLang="en-US" sz="1800" dirty="0"/>
              <a:t> so that the modified version will return the same result as the original version for all values of the parameter val.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 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A.	return 4*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+ 2;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B.	return 4*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+ 6;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C.	return 4*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+ 8;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D.	return 7*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+ 6;</a:t>
            </a:r>
          </a:p>
          <a:p>
            <a:pPr marL="0" indent="0" eaLnBrk="1" hangingPunct="1">
              <a:buNone/>
            </a:pPr>
            <a:r>
              <a:rPr lang="en-US" altLang="en-US" sz="1800" dirty="0"/>
              <a:t>E.	return 7*</a:t>
            </a:r>
            <a:r>
              <a:rPr lang="en-US" altLang="en-US" sz="1800" dirty="0" err="1"/>
              <a:t>val</a:t>
            </a:r>
            <a:r>
              <a:rPr lang="en-US" altLang="en-US" sz="1800" dirty="0"/>
              <a:t> + 8;</a:t>
            </a:r>
          </a:p>
        </p:txBody>
      </p:sp>
    </p:spTree>
    <p:extLst>
      <p:ext uri="{BB962C8B-B14F-4D97-AF65-F5344CB8AC3E}">
        <p14:creationId xmlns:p14="http://schemas.microsoft.com/office/powerpoint/2010/main" val="370552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"/>
            <a:ext cx="8229600" cy="6477000"/>
          </a:xfrm>
        </p:spPr>
        <p:txBody>
          <a:bodyPr rtlCol="0">
            <a:normAutofit fontScale="32500" lnSpcReduction="20000"/>
          </a:bodyPr>
          <a:lstStyle/>
          <a:p>
            <a:pPr marL="0" indent="0">
              <a:buNone/>
              <a:defRPr/>
            </a:pPr>
            <a:r>
              <a:rPr lang="en-US" dirty="0" smtClean="0"/>
              <a:t>3) </a:t>
            </a:r>
          </a:p>
          <a:p>
            <a:pPr marL="0" indent="0">
              <a:buNone/>
              <a:defRPr/>
            </a:pPr>
            <a:r>
              <a:rPr lang="en-US" dirty="0" smtClean="0"/>
              <a:t>public </a:t>
            </a:r>
            <a:r>
              <a:rPr lang="en-US" dirty="0"/>
              <a:t>static void </a:t>
            </a:r>
            <a:r>
              <a:rPr lang="en-US" dirty="0" smtClean="0"/>
              <a:t>sort(String [] </a:t>
            </a:r>
            <a:r>
              <a:rPr lang="en-US" dirty="0"/>
              <a:t>list)</a:t>
            </a:r>
          </a:p>
          <a:p>
            <a:pPr marL="0" indent="0">
              <a:buNone/>
              <a:defRPr/>
            </a:pPr>
            <a:r>
              <a:rPr lang="en-US" dirty="0"/>
              <a:t>{</a:t>
            </a:r>
          </a:p>
          <a:p>
            <a:pPr marL="0" indent="0">
              <a:buNone/>
              <a:defRPr/>
            </a:pPr>
            <a:r>
              <a:rPr lang="en-US" dirty="0"/>
              <a:t>  for(</a:t>
            </a:r>
            <a:r>
              <a:rPr lang="en-US" dirty="0" err="1"/>
              <a:t>int</a:t>
            </a:r>
            <a:r>
              <a:rPr lang="en-US" dirty="0"/>
              <a:t> start = 0; start &lt; list.length-1; start++)</a:t>
            </a:r>
          </a:p>
          <a:p>
            <a:pPr marL="0" indent="0">
              <a:buNone/>
              <a:defRPr/>
            </a:pPr>
            <a:r>
              <a:rPr lang="en-US" dirty="0"/>
              <a:t>  {</a:t>
            </a:r>
          </a:p>
          <a:p>
            <a:pPr marL="0" indent="0">
              <a:buNone/>
              <a:defRPr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index = start;</a:t>
            </a:r>
          </a:p>
          <a:p>
            <a:pPr marL="0" indent="0">
              <a:buNone/>
              <a:defRPr/>
            </a:pPr>
            <a:r>
              <a:rPr lang="en-US" dirty="0"/>
              <a:t>    for(</a:t>
            </a:r>
            <a:r>
              <a:rPr lang="en-US" dirty="0" err="1"/>
              <a:t>int</a:t>
            </a:r>
            <a:r>
              <a:rPr lang="en-US" dirty="0"/>
              <a:t> k = start + 1; k &lt; </a:t>
            </a:r>
            <a:r>
              <a:rPr lang="en-US" dirty="0" err="1"/>
              <a:t>list.length</a:t>
            </a:r>
            <a:r>
              <a:rPr lang="en-US" dirty="0"/>
              <a:t>; k++)</a:t>
            </a:r>
          </a:p>
          <a:p>
            <a:pPr marL="0" indent="0">
              <a:buNone/>
              <a:defRPr/>
            </a:pPr>
            <a:r>
              <a:rPr lang="en-US" dirty="0"/>
              <a:t>    {</a:t>
            </a:r>
          </a:p>
          <a:p>
            <a:pPr marL="0" indent="0">
              <a:buNone/>
              <a:defRPr/>
            </a:pPr>
            <a:r>
              <a:rPr lang="en-US" dirty="0"/>
              <a:t>      if(list[k].</a:t>
            </a:r>
            <a:r>
              <a:rPr lang="en-US" dirty="0" err="1"/>
              <a:t>compareTo</a:t>
            </a:r>
            <a:r>
              <a:rPr lang="en-US" dirty="0"/>
              <a:t>(list[index]) &gt; 0)</a:t>
            </a:r>
          </a:p>
          <a:p>
            <a:pPr marL="0" indent="0">
              <a:buNone/>
              <a:defRPr/>
            </a:pPr>
            <a:r>
              <a:rPr lang="en-US" dirty="0"/>
              <a:t>        index = k;</a:t>
            </a:r>
          </a:p>
          <a:p>
            <a:pPr marL="0" indent="0">
              <a:buNone/>
              <a:defRPr/>
            </a:pPr>
            <a:r>
              <a:rPr lang="en-US" dirty="0"/>
              <a:t>    }</a:t>
            </a:r>
          </a:p>
          <a:p>
            <a:pPr marL="0" indent="0">
              <a:buNone/>
              <a:defRPr/>
            </a:pPr>
            <a:r>
              <a:rPr lang="en-US" dirty="0"/>
              <a:t>    </a:t>
            </a:r>
            <a:r>
              <a:rPr lang="en-US" dirty="0" smtClean="0"/>
              <a:t>String  </a:t>
            </a:r>
            <a:r>
              <a:rPr lang="en-US" dirty="0"/>
              <a:t>temp = list[start];</a:t>
            </a:r>
          </a:p>
          <a:p>
            <a:pPr marL="0" indent="0">
              <a:buNone/>
              <a:defRPr/>
            </a:pPr>
            <a:r>
              <a:rPr lang="en-US" dirty="0"/>
              <a:t>    list[start] = list[index];</a:t>
            </a:r>
          </a:p>
          <a:p>
            <a:pPr marL="0" indent="0">
              <a:buNone/>
              <a:defRPr/>
            </a:pPr>
            <a:r>
              <a:rPr lang="en-US" dirty="0"/>
              <a:t>    list[index] = temp;</a:t>
            </a:r>
          </a:p>
          <a:p>
            <a:pPr marL="0" indent="0">
              <a:buNone/>
              <a:defRPr/>
            </a:pPr>
            <a:r>
              <a:rPr lang="en-US" dirty="0"/>
              <a:t>  }</a:t>
            </a:r>
          </a:p>
          <a:p>
            <a:pPr marL="0" indent="0">
              <a:buNone/>
              <a:defRPr/>
            </a:pPr>
            <a:r>
              <a:rPr lang="en-US" dirty="0"/>
              <a:t>}</a:t>
            </a:r>
          </a:p>
          <a:p>
            <a:pPr marL="0" indent="0">
              <a:buNone/>
              <a:defRPr/>
            </a:pPr>
            <a:r>
              <a:rPr lang="en-US" dirty="0"/>
              <a:t> </a:t>
            </a:r>
          </a:p>
          <a:p>
            <a:pPr marL="0" indent="0">
              <a:buNone/>
              <a:defRPr/>
            </a:pPr>
            <a:r>
              <a:rPr lang="en-US" dirty="0"/>
              <a:t>Assume the String array words is initialized as shown below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word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 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  <a:defRPr/>
            </a:pPr>
            <a:endParaRPr lang="en-US" sz="4200" dirty="0"/>
          </a:p>
          <a:p>
            <a:pPr marL="0" indent="0">
              <a:buNone/>
              <a:defRPr/>
            </a:pPr>
            <a:r>
              <a:rPr lang="en-US" sz="4200" dirty="0"/>
              <a:t>What will the array word look like after the </a:t>
            </a:r>
            <a:r>
              <a:rPr lang="en-US" sz="4200" b="1" dirty="0"/>
              <a:t>third pass through the outer loop </a:t>
            </a:r>
            <a:r>
              <a:rPr lang="en-US" sz="4200" dirty="0"/>
              <a:t>in the call </a:t>
            </a:r>
            <a:r>
              <a:rPr lang="en-US" sz="4200" b="1" u="sng" dirty="0"/>
              <a:t>sort(word)</a:t>
            </a:r>
            <a:r>
              <a:rPr lang="en-US" sz="4200" dirty="0"/>
              <a:t>?</a:t>
            </a:r>
          </a:p>
          <a:p>
            <a:pPr marL="0" indent="0">
              <a:buNone/>
              <a:defRPr/>
            </a:pPr>
            <a:r>
              <a:rPr lang="en-US" sz="4200" dirty="0"/>
              <a:t> </a:t>
            </a:r>
          </a:p>
          <a:p>
            <a:pPr marL="0" indent="0">
              <a:buNone/>
              <a:defRPr/>
            </a:pPr>
            <a:r>
              <a:rPr lang="en-US" dirty="0"/>
              <a:t> 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7010400" y="228600"/>
            <a:ext cx="3048000" cy="990600"/>
          </a:xfrm>
          <a:prstGeom prst="wedgeRoundRectCallout">
            <a:avLst>
              <a:gd name="adj1" fmla="val -118095"/>
              <a:gd name="adj2" fmla="val -411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Note how an array is passed to a method.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00400" y="4267200"/>
          <a:ext cx="6096000" cy="5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Bill</a:t>
                      </a:r>
                      <a:endParaRPr lang="en-US" sz="2800" dirty="0"/>
                    </a:p>
                  </a:txBody>
                  <a:tcPr marT="45618" marB="45618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Joe</a:t>
                      </a:r>
                      <a:endParaRPr lang="en-US" sz="2800" dirty="0"/>
                    </a:p>
                  </a:txBody>
                  <a:tcPr marT="45618" marB="45618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Sue</a:t>
                      </a:r>
                      <a:endParaRPr lang="en-US" sz="2800" dirty="0"/>
                    </a:p>
                  </a:txBody>
                  <a:tcPr marT="45618" marB="45618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Ann</a:t>
                      </a:r>
                      <a:endParaRPr lang="en-US" sz="2800" dirty="0"/>
                    </a:p>
                  </a:txBody>
                  <a:tcPr marT="45618" marB="45618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Mel</a:t>
                      </a:r>
                      <a:endParaRPr lang="en-US" sz="2800" dirty="0"/>
                    </a:p>
                  </a:txBody>
                  <a:tcPr marT="45618" marB="45618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Zeb</a:t>
                      </a:r>
                      <a:endParaRPr lang="en-US" sz="2800" dirty="0"/>
                    </a:p>
                  </a:txBody>
                  <a:tcPr marT="45618" marB="456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4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Warm up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R10 (A3.8) Consider the following method.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// precondition: </a:t>
            </a:r>
            <a:r>
              <a:rPr lang="en-US" dirty="0" err="1"/>
              <a:t>val</a:t>
            </a:r>
            <a:r>
              <a:rPr lang="en-US" dirty="0"/>
              <a:t> &gt; 0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public </a:t>
            </a:r>
            <a:r>
              <a:rPr lang="en-US" dirty="0" err="1"/>
              <a:t>int</a:t>
            </a:r>
            <a:r>
              <a:rPr lang="en-US" dirty="0"/>
              <a:t> zoom(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{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if(</a:t>
            </a:r>
            <a:r>
              <a:rPr lang="en-US" dirty="0" err="1"/>
              <a:t>val</a:t>
            </a:r>
            <a:r>
              <a:rPr lang="en-US" dirty="0"/>
              <a:t> &gt;= 100)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  return 2 * </a:t>
            </a:r>
            <a:r>
              <a:rPr lang="en-US" dirty="0" err="1"/>
              <a:t>val</a:t>
            </a:r>
            <a:r>
              <a:rPr lang="en-US" dirty="0"/>
              <a:t>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else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  return zoom(2*</a:t>
            </a:r>
            <a:r>
              <a:rPr lang="en-US" dirty="0" err="1"/>
              <a:t>val</a:t>
            </a:r>
            <a:r>
              <a:rPr lang="en-US" dirty="0"/>
              <a:t>);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}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What will be returned by the call zoom(30)?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A. 60	B. 120	C. 180	D. 240		e. Nothing will be returned because of an infinite recursion.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Warm-up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R12 (A3.33)  Consider the following method.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public void </a:t>
            </a:r>
            <a:r>
              <a:rPr lang="en-US" dirty="0" err="1"/>
              <a:t>printSomething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{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if(</a:t>
            </a:r>
            <a:r>
              <a:rPr lang="en-US" dirty="0" err="1"/>
              <a:t>str.length</a:t>
            </a:r>
            <a:r>
              <a:rPr lang="en-US" dirty="0"/>
              <a:t>() &lt;= 1)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  </a:t>
            </a:r>
            <a:r>
              <a:rPr lang="en-US" dirty="0" err="1"/>
              <a:t>System.out.print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);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else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{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  </a:t>
            </a:r>
            <a:r>
              <a:rPr lang="en-US" dirty="0" err="1"/>
              <a:t>printSomething</a:t>
            </a:r>
            <a:r>
              <a:rPr lang="en-US" dirty="0"/>
              <a:t>(</a:t>
            </a:r>
            <a:r>
              <a:rPr lang="en-US" dirty="0" err="1"/>
              <a:t>str.subString</a:t>
            </a:r>
            <a:r>
              <a:rPr lang="en-US" dirty="0"/>
              <a:t>(1));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  </a:t>
            </a:r>
            <a:r>
              <a:rPr lang="en-US" dirty="0" err="1"/>
              <a:t>System.out.print</a:t>
            </a:r>
            <a:r>
              <a:rPr lang="en-US" dirty="0"/>
              <a:t>(</a:t>
            </a:r>
            <a:r>
              <a:rPr lang="en-US" dirty="0" err="1"/>
              <a:t>str.subString</a:t>
            </a:r>
            <a:r>
              <a:rPr lang="en-US" dirty="0"/>
              <a:t>(0, 1));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 }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}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What will be printed as a result of the call </a:t>
            </a:r>
            <a:r>
              <a:rPr lang="en-US" dirty="0" err="1"/>
              <a:t>printSomething</a:t>
            </a:r>
            <a:r>
              <a:rPr lang="en-US" dirty="0"/>
              <a:t>("</a:t>
            </a:r>
            <a:r>
              <a:rPr lang="en-US" dirty="0" err="1"/>
              <a:t>abcd</a:t>
            </a:r>
            <a:r>
              <a:rPr lang="en-US" dirty="0"/>
              <a:t>")?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 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A. a		B. d		C. </a:t>
            </a:r>
            <a:r>
              <a:rPr lang="en-US" dirty="0" err="1"/>
              <a:t>aaaa</a:t>
            </a:r>
            <a:r>
              <a:rPr lang="en-US" dirty="0"/>
              <a:t>		D. </a:t>
            </a:r>
            <a:r>
              <a:rPr lang="en-US" dirty="0" err="1"/>
              <a:t>abcd</a:t>
            </a:r>
            <a:r>
              <a:rPr lang="en-US" dirty="0"/>
              <a:t>		E. </a:t>
            </a:r>
            <a:r>
              <a:rPr lang="en-US" dirty="0" err="1"/>
              <a:t>dcba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Insertion Sort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9144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// a is the name of the array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// nElems stores the number of elements being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// This example is for sorting an array of ints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int in, out;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for(out=1; out&lt;nElems; out++) // out is dividing line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int dummy = a[out]; // </a:t>
            </a:r>
            <a:r>
              <a:rPr lang="en-US" altLang="en-US" sz="1800" b="1"/>
              <a:t>dummy</a:t>
            </a:r>
            <a:r>
              <a:rPr lang="en-US" altLang="en-US" sz="1800"/>
              <a:t> Need to modify for sorting different types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in = out; // start shifts at out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while(in&gt;0 &amp;&amp; a[in-1] &gt;= dummy) // until one is smaller, What if sorting Strings?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	a[in] = a[in-1]; // </a:t>
            </a:r>
            <a:r>
              <a:rPr lang="en-US" altLang="en-US" sz="1800" b="1"/>
              <a:t>Slide</a:t>
            </a:r>
            <a:r>
              <a:rPr lang="en-US" altLang="en-US" sz="1800"/>
              <a:t>: shift item right,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	in--; // go left one position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	a[in] = dummy; // </a:t>
            </a:r>
            <a:r>
              <a:rPr lang="en-US" altLang="en-US" sz="1800" b="1"/>
              <a:t>Back</a:t>
            </a:r>
            <a:r>
              <a:rPr lang="en-US" altLang="en-US" sz="1800"/>
              <a:t>: insert marked item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} // end for </a:t>
            </a:r>
          </a:p>
        </p:txBody>
      </p:sp>
    </p:spTree>
    <p:extLst>
      <p:ext uri="{BB962C8B-B14F-4D97-AF65-F5344CB8AC3E}">
        <p14:creationId xmlns:p14="http://schemas.microsoft.com/office/powerpoint/2010/main" val="18254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>
          <a:xfrm>
            <a:off x="1992313" y="11113"/>
            <a:ext cx="8229600" cy="792162"/>
          </a:xfrm>
        </p:spPr>
        <p:txBody>
          <a:bodyPr/>
          <a:lstStyle/>
          <a:p>
            <a:r>
              <a:rPr lang="en-US" altLang="en-US" dirty="0" smtClean="0"/>
              <a:t>Second Insertion Sort Program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>
          <a:xfrm>
            <a:off x="2438400" y="1143001"/>
            <a:ext cx="7086600" cy="5089525"/>
          </a:xfrm>
        </p:spPr>
        <p:txBody>
          <a:bodyPr/>
          <a:lstStyle/>
          <a:p>
            <a:r>
              <a:rPr lang="en-US" altLang="en-US" sz="2400"/>
              <a:t>Main Body</a:t>
            </a:r>
          </a:p>
          <a:p>
            <a:pPr lvl="1"/>
            <a:r>
              <a:rPr lang="en-US" altLang="en-US" sz="2000"/>
              <a:t>Get 9 scores</a:t>
            </a:r>
          </a:p>
          <a:p>
            <a:pPr lvl="1"/>
            <a:r>
              <a:rPr lang="en-US" altLang="en-US" sz="2000"/>
              <a:t>Call methods</a:t>
            </a:r>
          </a:p>
          <a:p>
            <a:pPr lvl="1"/>
            <a:r>
              <a:rPr lang="en-US" altLang="en-US" sz="2000"/>
              <a:t>Show results</a:t>
            </a:r>
          </a:p>
          <a:p>
            <a:pPr lvl="2"/>
            <a:r>
              <a:rPr lang="en-US" altLang="en-US" sz="1800"/>
              <a:t>Scores in order Low to High</a:t>
            </a:r>
          </a:p>
          <a:p>
            <a:pPr lvl="2"/>
            <a:r>
              <a:rPr lang="en-US" altLang="en-US" sz="1800"/>
              <a:t>Mean, median</a:t>
            </a:r>
          </a:p>
          <a:p>
            <a:pPr lvl="2"/>
            <a:r>
              <a:rPr lang="en-US" altLang="en-US" sz="1800"/>
              <a:t>Push: Mode, standard deviation</a:t>
            </a:r>
          </a:p>
          <a:p>
            <a:pPr lvl="2"/>
            <a:r>
              <a:rPr lang="en-US" altLang="en-US" sz="1800"/>
              <a:t>Push: Handle getting an unknown number (but less than 100) of values.</a:t>
            </a:r>
          </a:p>
          <a:p>
            <a:r>
              <a:rPr lang="en-US" altLang="en-US" sz="2400"/>
              <a:t>Methods</a:t>
            </a:r>
          </a:p>
          <a:p>
            <a:pPr lvl="1"/>
            <a:r>
              <a:rPr lang="en-US" altLang="en-US" sz="2000"/>
              <a:t>Insertion Sort</a:t>
            </a:r>
          </a:p>
          <a:p>
            <a:pPr lvl="1"/>
            <a:r>
              <a:rPr lang="en-US" altLang="en-US" sz="2000"/>
              <a:t>Mean</a:t>
            </a:r>
          </a:p>
          <a:p>
            <a:pPr lvl="1"/>
            <a:r>
              <a:rPr lang="en-US" altLang="en-US" sz="2000"/>
              <a:t>Median</a:t>
            </a:r>
          </a:p>
          <a:p>
            <a:pPr lvl="1"/>
            <a:r>
              <a:rPr lang="en-US" altLang="en-US" sz="2000"/>
              <a:t>Push: Mode,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5574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253</Words>
  <Application>Microsoft Office PowerPoint</Application>
  <PresentationFormat>Widescreen</PresentationFormat>
  <Paragraphs>144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1_Office Theme</vt:lpstr>
      <vt:lpstr>2_Office Theme</vt:lpstr>
      <vt:lpstr>2_Default Design</vt:lpstr>
      <vt:lpstr>AP Java 1/11/2018</vt:lpstr>
      <vt:lpstr>Learning Targets</vt:lpstr>
      <vt:lpstr>Multiple Choice</vt:lpstr>
      <vt:lpstr>Multiple Choice</vt:lpstr>
      <vt:lpstr>PowerPoint Presentation</vt:lpstr>
      <vt:lpstr>Warm up #4</vt:lpstr>
      <vt:lpstr>Warm-up #5</vt:lpstr>
      <vt:lpstr>Insertion Sort</vt:lpstr>
      <vt:lpstr>Second Insertion Sort Program</vt:lpstr>
    </vt:vector>
  </TitlesOfParts>
  <Company>Salem-Keizer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Java 11/16/2015</dc:title>
  <dc:creator>Greg Smith</dc:creator>
  <cp:lastModifiedBy>Greg Smith</cp:lastModifiedBy>
  <cp:revision>4</cp:revision>
  <dcterms:created xsi:type="dcterms:W3CDTF">2015-11-16T14:15:59Z</dcterms:created>
  <dcterms:modified xsi:type="dcterms:W3CDTF">2018-01-11T19:46:35Z</dcterms:modified>
</cp:coreProperties>
</file>