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1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2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0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6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F921-8AEE-409D-BCA1-A8FEB4E1FB6C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A7D7-7171-478E-B641-C6FABED1B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9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re-media.collegeboard.org/digitalServices/pdf/ap/explore-ap/ap-computer-science-a-2014-java-quick-referenc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student.collegeboard.org/apcourse/ap-computer-science-a/exam-practi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Free Response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Organize Alpha by First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Organized and Clear in Your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9495"/>
          </a:xfrm>
        </p:spPr>
        <p:txBody>
          <a:bodyPr>
            <a:normAutofit/>
          </a:bodyPr>
          <a:lstStyle/>
          <a:p>
            <a:r>
              <a:rPr lang="en-US" sz="3200" dirty="0"/>
              <a:t>Organize, </a:t>
            </a:r>
            <a:r>
              <a:rPr lang="en-US" sz="3200" b="1" dirty="0"/>
              <a:t>indent</a:t>
            </a:r>
            <a:r>
              <a:rPr lang="en-US" sz="3200" dirty="0"/>
              <a:t>, assign </a:t>
            </a:r>
            <a:r>
              <a:rPr lang="en-US" sz="3200" b="1" dirty="0"/>
              <a:t>meaningful variable names</a:t>
            </a:r>
            <a:r>
              <a:rPr lang="en-US" sz="3200" dirty="0"/>
              <a:t>, and write </a:t>
            </a:r>
            <a:r>
              <a:rPr lang="en-US" sz="3200" b="1" dirty="0"/>
              <a:t>neatly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Take </a:t>
            </a:r>
            <a:r>
              <a:rPr lang="en-US" sz="3200" dirty="0"/>
              <a:t>the </a:t>
            </a:r>
            <a:r>
              <a:rPr lang="en-US" sz="3200" b="1" dirty="0"/>
              <a:t>time to plan </a:t>
            </a:r>
            <a:r>
              <a:rPr lang="en-US" sz="3200" dirty="0"/>
              <a:t>out your solution before beginning to write code. </a:t>
            </a:r>
            <a:endParaRPr lang="en-US" sz="3200" dirty="0" smtClean="0"/>
          </a:p>
          <a:p>
            <a:r>
              <a:rPr lang="en-US" sz="3200" dirty="0" smtClean="0"/>
              <a:t>When </a:t>
            </a:r>
            <a:r>
              <a:rPr lang="en-US" sz="3200" dirty="0"/>
              <a:t>writing your solution</a:t>
            </a:r>
            <a:r>
              <a:rPr lang="en-US" sz="3200" b="1" dirty="0"/>
              <a:t>, leave room between lines </a:t>
            </a:r>
            <a:r>
              <a:rPr lang="en-US" sz="3200" dirty="0"/>
              <a:t>of code in case you need to insert something you forgot. </a:t>
            </a:r>
            <a:endParaRPr lang="en-US" sz="3200" dirty="0" smtClean="0"/>
          </a:p>
          <a:p>
            <a:r>
              <a:rPr lang="en-US" sz="3200" dirty="0" smtClean="0"/>
              <a:t>And </a:t>
            </a:r>
            <a:r>
              <a:rPr lang="en-US" sz="3200" dirty="0"/>
              <a:t>remember that </a:t>
            </a:r>
            <a:r>
              <a:rPr lang="en-US" sz="3200" b="1" dirty="0"/>
              <a:t>comments are not a substitute </a:t>
            </a:r>
            <a:r>
              <a:rPr lang="en-US" sz="3200" dirty="0"/>
              <a:t>for correct code!</a:t>
            </a:r>
          </a:p>
        </p:txBody>
      </p:sp>
    </p:spTree>
    <p:extLst>
      <p:ext uri="{BB962C8B-B14F-4D97-AF65-F5344CB8AC3E}">
        <p14:creationId xmlns:p14="http://schemas.microsoft.com/office/powerpoint/2010/main" val="355112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Use Classes Given To You Tor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using classes that aren't specifically given to you as part of the exam and aren’t part of the AP Java subset.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you may have developed or used other classes in your AP course (such as Date or Sort), don't use them in your responses on the exam.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>
                <a:hlinkClick r:id="rId2" tooltip="[Opens in new window]"/>
              </a:rPr>
              <a:t>Quick Reference guide</a:t>
            </a:r>
            <a:r>
              <a:rPr lang="en-US" dirty="0"/>
              <a:t> (.pdf/49.4KB) gives the classes and methods that are part of the AP Java subset.</a:t>
            </a:r>
          </a:p>
        </p:txBody>
      </p:sp>
    </p:spTree>
    <p:extLst>
      <p:ext uri="{BB962C8B-B14F-4D97-AF65-F5344CB8AC3E}">
        <p14:creationId xmlns:p14="http://schemas.microsoft.com/office/powerpoint/2010/main" val="14913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Answering free-response questions </a:t>
            </a:r>
            <a:r>
              <a:rPr lang="en-US" sz="3200" b="1" dirty="0"/>
              <a:t>from previous AP Exams </a:t>
            </a:r>
            <a:r>
              <a:rPr lang="en-US" sz="3200" dirty="0"/>
              <a:t>is a great way to practice: it allows you to compare your own responses with those that have already been evaluated and scored. </a:t>
            </a:r>
            <a:endParaRPr lang="en-US" sz="3200" dirty="0" smtClean="0"/>
          </a:p>
          <a:p>
            <a:r>
              <a:rPr lang="en-US" sz="3200" dirty="0" smtClean="0"/>
              <a:t>Free-response </a:t>
            </a:r>
            <a:r>
              <a:rPr lang="en-US" sz="3200" dirty="0"/>
              <a:t>questions and scoring guidelines are available on the </a:t>
            </a:r>
            <a:r>
              <a:rPr lang="en-US" sz="3200" dirty="0">
                <a:hlinkClick r:id="rId2" tooltip="[Opens in new window]"/>
              </a:rPr>
              <a:t>Exam Practice</a:t>
            </a:r>
            <a:r>
              <a:rPr lang="en-US" sz="3200" dirty="0"/>
              <a:t> page for AP Computer Science A.</a:t>
            </a:r>
          </a:p>
        </p:txBody>
      </p:sp>
    </p:spTree>
    <p:extLst>
      <p:ext uri="{BB962C8B-B14F-4D97-AF65-F5344CB8AC3E}">
        <p14:creationId xmlns:p14="http://schemas.microsoft.com/office/powerpoint/2010/main" val="166326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8576"/>
            <a:ext cx="10515600" cy="5284787"/>
          </a:xfrm>
        </p:spPr>
        <p:txBody>
          <a:bodyPr>
            <a:noAutofit/>
          </a:bodyPr>
          <a:lstStyle/>
          <a:p>
            <a:r>
              <a:rPr lang="en-US" sz="4000" dirty="0" smtClean="0"/>
              <a:t>Read the Questions Carefully</a:t>
            </a:r>
          </a:p>
          <a:p>
            <a:r>
              <a:rPr lang="en-US" sz="4000" dirty="0" smtClean="0"/>
              <a:t>Answer the Question you’re most confident about</a:t>
            </a:r>
          </a:p>
          <a:p>
            <a:r>
              <a:rPr lang="en-US" sz="4000" dirty="0" smtClean="0"/>
              <a:t>Keep and Eye on Your Time</a:t>
            </a:r>
          </a:p>
          <a:p>
            <a:r>
              <a:rPr lang="en-US" sz="4000" dirty="0" smtClean="0"/>
              <a:t>Try to Solve All Parts of a Question</a:t>
            </a:r>
          </a:p>
          <a:p>
            <a:r>
              <a:rPr lang="en-US" sz="4000" dirty="0" smtClean="0"/>
              <a:t>Be Organized and Clear in Your Programming</a:t>
            </a:r>
          </a:p>
          <a:p>
            <a:r>
              <a:rPr lang="en-US" sz="4000" dirty="0" smtClean="0"/>
              <a:t>Only Use Classes Given To You Tor The Exam</a:t>
            </a:r>
          </a:p>
          <a:p>
            <a:r>
              <a:rPr lang="en-US" sz="4000" dirty="0" smtClean="0"/>
              <a:t>Practice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0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with a couple of Dry Runs</a:t>
            </a:r>
          </a:p>
          <a:p>
            <a:r>
              <a:rPr lang="en-US" dirty="0" smtClean="0"/>
              <a:t>Incorporate best practices in solving FRQs.</a:t>
            </a:r>
          </a:p>
          <a:p>
            <a:r>
              <a:rPr lang="en-US" dirty="0" smtClean="0"/>
              <a:t>Practice solving FRQs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3850" y="365125"/>
            <a:ext cx="3409950" cy="1325563"/>
          </a:xfrm>
        </p:spPr>
        <p:txBody>
          <a:bodyPr/>
          <a:lstStyle/>
          <a:p>
            <a:r>
              <a:rPr lang="en-US" dirty="0" smtClean="0"/>
              <a:t>Dry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65" y="122548"/>
            <a:ext cx="6398246" cy="641022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if (a &lt; 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if </a:t>
            </a:r>
            <a:r>
              <a:rPr lang="en-US" sz="1800" dirty="0"/>
              <a:t>(b &lt;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{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if </a:t>
            </a:r>
            <a:r>
              <a:rPr lang="en-US" sz="1800" dirty="0"/>
              <a:t>(c &lt; 10)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{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System.out.println</a:t>
            </a:r>
            <a:r>
              <a:rPr lang="en-US" sz="1800" dirty="0"/>
              <a:t>("one")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else </a:t>
            </a:r>
            <a:r>
              <a:rPr lang="en-US" sz="1800" dirty="0"/>
              <a:t>if (c &lt; 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{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System.out.println</a:t>
            </a:r>
            <a:r>
              <a:rPr lang="en-US" sz="1800" dirty="0"/>
              <a:t>("two")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}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}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}</a:t>
            </a:r>
            <a:r>
              <a:rPr lang="en-US" sz="1800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if </a:t>
            </a:r>
            <a:r>
              <a:rPr lang="en-US" sz="1800" dirty="0"/>
              <a:t>(c &lt; 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{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System.out.println</a:t>
            </a:r>
            <a:r>
              <a:rPr lang="en-US" sz="1800" dirty="0"/>
              <a:t>("three")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}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else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{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System.out.println</a:t>
            </a:r>
            <a:r>
              <a:rPr lang="en-US" sz="1800" dirty="0"/>
              <a:t>("four")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}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475456" y="2130458"/>
            <a:ext cx="37895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dirty="0" smtClean="0"/>
              <a:t>Dry run give for each of the following</a:t>
            </a:r>
            <a:endParaRPr lang="en-US" sz="2400" dirty="0"/>
          </a:p>
          <a:p>
            <a:r>
              <a:rPr lang="en-US" sz="2400" dirty="0"/>
              <a:t>I. a = 5, b = 6, c = 7</a:t>
            </a:r>
          </a:p>
          <a:p>
            <a:r>
              <a:rPr lang="en-US" sz="2400" dirty="0"/>
              <a:t>II. a = 8, b = 7, c = 6</a:t>
            </a:r>
          </a:p>
          <a:p>
            <a:r>
              <a:rPr lang="en-US" sz="2400" dirty="0"/>
              <a:t>III. a = 10, b = 20, c = 30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22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703"/>
            <a:ext cx="8598031" cy="45932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String phrase = "Here is the word";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psn</a:t>
            </a:r>
            <a:r>
              <a:rPr lang="en-US" dirty="0"/>
              <a:t> = </a:t>
            </a:r>
            <a:r>
              <a:rPr lang="en-US" dirty="0" err="1"/>
              <a:t>phrase.indexOf</a:t>
            </a:r>
            <a:r>
              <a:rPr lang="en-US" dirty="0"/>
              <a:t>("e");</a:t>
            </a:r>
          </a:p>
          <a:p>
            <a:pPr marL="0" indent="0">
              <a:buNone/>
            </a:pPr>
            <a:r>
              <a:rPr lang="en-US" dirty="0"/>
              <a:t>while (</a:t>
            </a:r>
            <a:r>
              <a:rPr lang="en-US" dirty="0" err="1"/>
              <a:t>psn</a:t>
            </a:r>
            <a:r>
              <a:rPr lang="en-US" dirty="0"/>
              <a:t> &gt;= 0)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psn</a:t>
            </a:r>
            <a:r>
              <a:rPr lang="en-US" dirty="0" smtClean="0"/>
              <a:t> </a:t>
            </a:r>
            <a:r>
              <a:rPr lang="en-US" dirty="0"/>
              <a:t>+ " ");</a:t>
            </a:r>
          </a:p>
          <a:p>
            <a:pPr marL="0" indent="0">
              <a:buNone/>
            </a:pPr>
            <a:r>
              <a:rPr lang="en-US" dirty="0" smtClean="0"/>
              <a:t>	phrase </a:t>
            </a:r>
            <a:r>
              <a:rPr lang="en-US" dirty="0"/>
              <a:t>= </a:t>
            </a:r>
            <a:r>
              <a:rPr lang="en-US" dirty="0" err="1"/>
              <a:t>phrase.substring</a:t>
            </a:r>
            <a:r>
              <a:rPr lang="en-US" dirty="0"/>
              <a:t>(</a:t>
            </a:r>
            <a:r>
              <a:rPr lang="en-US" dirty="0" err="1"/>
              <a:t>psn</a:t>
            </a:r>
            <a:r>
              <a:rPr lang="en-US" dirty="0"/>
              <a:t> + 1);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psn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phrase.indexOf</a:t>
            </a:r>
            <a:r>
              <a:rPr lang="en-US" dirty="0"/>
              <a:t>("e");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Response Questions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 will take a look at some suggestions for attacking AP Free Response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7115"/>
            <a:ext cx="10515600" cy="1325563"/>
          </a:xfrm>
        </p:spPr>
        <p:txBody>
          <a:bodyPr/>
          <a:lstStyle/>
          <a:p>
            <a:r>
              <a:rPr lang="en-US" dirty="0" smtClean="0"/>
              <a:t>Read the Questions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5431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questions are usually presented in three ways: a paragraph, through code, or with an example.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you read, </a:t>
            </a:r>
            <a:r>
              <a:rPr lang="en-US" u="sng" dirty="0"/>
              <a:t>underline the tasks you need to accomplish </a:t>
            </a:r>
            <a:r>
              <a:rPr lang="en-US" dirty="0"/>
              <a:t>as well as the </a:t>
            </a:r>
            <a:r>
              <a:rPr lang="en-US" b="1" dirty="0"/>
              <a:t>variables</a:t>
            </a:r>
            <a:r>
              <a:rPr lang="en-US" dirty="0"/>
              <a:t> and </a:t>
            </a:r>
            <a:r>
              <a:rPr lang="en-US" b="1" dirty="0"/>
              <a:t>methods</a:t>
            </a:r>
            <a:r>
              <a:rPr lang="en-US" dirty="0"/>
              <a:t> you have at your disposal.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important to </a:t>
            </a:r>
            <a:r>
              <a:rPr lang="en-US" b="1" dirty="0"/>
              <a:t>read</a:t>
            </a:r>
            <a:r>
              <a:rPr lang="en-US" dirty="0"/>
              <a:t> through </a:t>
            </a:r>
            <a:r>
              <a:rPr lang="en-US" b="1" dirty="0"/>
              <a:t>preconditions</a:t>
            </a:r>
            <a:r>
              <a:rPr lang="en-US" dirty="0"/>
              <a:t> and </a:t>
            </a:r>
            <a:r>
              <a:rPr lang="en-US" b="1" dirty="0" err="1"/>
              <a:t>postconditions</a:t>
            </a:r>
            <a:r>
              <a:rPr lang="en-US" dirty="0"/>
              <a:t> so that you’re aware of what you can expect to be true at the start of writing a method and what must be true at the conclusion of the method.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consider the </a:t>
            </a:r>
            <a:r>
              <a:rPr lang="en-US" b="1" dirty="0"/>
              <a:t>method headers carefully</a:t>
            </a:r>
            <a:r>
              <a:rPr lang="en-US" dirty="0"/>
              <a:t>: they can be used to identify the </a:t>
            </a:r>
            <a:r>
              <a:rPr lang="en-US" b="1" dirty="0"/>
              <a:t>parameters</a:t>
            </a:r>
            <a:r>
              <a:rPr lang="en-US" dirty="0"/>
              <a:t> available to write the solution and type for the return value.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examples provide guidance and clarity in a question, </a:t>
            </a:r>
            <a:r>
              <a:rPr lang="en-US" b="1" dirty="0"/>
              <a:t>avoid writing code that only suits those examples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69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 you’re most confident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which questions you feel most prepared to answer. Then you can start to solve the questions in a sequence that allows you to perform your best.</a:t>
            </a:r>
          </a:p>
        </p:txBody>
      </p:sp>
    </p:spTree>
    <p:extLst>
      <p:ext uri="{BB962C8B-B14F-4D97-AF65-F5344CB8AC3E}">
        <p14:creationId xmlns:p14="http://schemas.microsoft.com/office/powerpoint/2010/main" val="14513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and Eye on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your time carefully.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sure not to spend too much time on any one question so that you have enough time to answer all of them.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do work that you think is </a:t>
            </a:r>
            <a:r>
              <a:rPr lang="en-US" b="1" dirty="0"/>
              <a:t>incorrect</a:t>
            </a:r>
            <a:r>
              <a:rPr lang="en-US" dirty="0"/>
              <a:t>, simply put </a:t>
            </a:r>
            <a:r>
              <a:rPr lang="en-US" b="1" dirty="0"/>
              <a:t>an “X” through </a:t>
            </a:r>
            <a:r>
              <a:rPr lang="en-US" dirty="0"/>
              <a:t>it instead of spending time erasing it completely: </a:t>
            </a:r>
            <a:r>
              <a:rPr lang="en-US" b="1" dirty="0"/>
              <a:t>crossed-out work won’t be graded.</a:t>
            </a:r>
          </a:p>
        </p:txBody>
      </p:sp>
    </p:spTree>
    <p:extLst>
      <p:ext uri="{BB962C8B-B14F-4D97-AF65-F5344CB8AC3E}">
        <p14:creationId xmlns:p14="http://schemas.microsoft.com/office/powerpoint/2010/main" val="17274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Solve All Parts of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free-response questions are divided into parts such as (a), (b), and (c), with each part requiring a different response. </a:t>
            </a:r>
            <a:endParaRPr lang="en-US" dirty="0" smtClean="0"/>
          </a:p>
          <a:p>
            <a:r>
              <a:rPr lang="en-US" dirty="0" smtClean="0"/>
              <a:t>Credit </a:t>
            </a:r>
            <a:r>
              <a:rPr lang="en-US" b="1" dirty="0"/>
              <a:t>for each part is awarded independently</a:t>
            </a:r>
            <a:r>
              <a:rPr lang="en-US" dirty="0"/>
              <a:t>, so you should attempt to solve each part.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you may receive no credit for your answer to part (a), but still receive full credit for part (b), or (c).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answer to a later part of a question depends on the answer to an earlier part, you may still be able to receive full credit for the later part, even if that earlier answer is wrong.</a:t>
            </a:r>
          </a:p>
        </p:txBody>
      </p:sp>
    </p:spTree>
    <p:extLst>
      <p:ext uri="{BB962C8B-B14F-4D97-AF65-F5344CB8AC3E}">
        <p14:creationId xmlns:p14="http://schemas.microsoft.com/office/powerpoint/2010/main" val="367102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656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AP Free Response Strategies</vt:lpstr>
      <vt:lpstr>Learning Objectives</vt:lpstr>
      <vt:lpstr>Dry Run</vt:lpstr>
      <vt:lpstr>Dry Run</vt:lpstr>
      <vt:lpstr>Free Response Questions Best Practices</vt:lpstr>
      <vt:lpstr>Read the Questions Carefully</vt:lpstr>
      <vt:lpstr>Answer the Question you’re most confident about</vt:lpstr>
      <vt:lpstr>Keep and Eye on Your Time</vt:lpstr>
      <vt:lpstr>Try to Solve All Parts of a Question</vt:lpstr>
      <vt:lpstr>Be Organized and Clear in Your Programming</vt:lpstr>
      <vt:lpstr>Only Use Classes Given To You Tor The Exam</vt:lpstr>
      <vt:lpstr>Practice</vt:lpstr>
      <vt:lpstr>Summary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Free Response Strategies</dc:title>
  <dc:creator>Greg Smith</dc:creator>
  <cp:lastModifiedBy>Greg Smith</cp:lastModifiedBy>
  <cp:revision>5</cp:revision>
  <dcterms:created xsi:type="dcterms:W3CDTF">2016-12-01T20:10:10Z</dcterms:created>
  <dcterms:modified xsi:type="dcterms:W3CDTF">2016-12-01T20:41:59Z</dcterms:modified>
</cp:coreProperties>
</file>