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50" d="100"/>
          <a:sy n="50" d="100"/>
        </p:scale>
        <p:origin x="72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6B649-74E8-4A64-AA91-2B8C8B2B49A3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C2377-A573-4AC7-BA0E-6D86EAFC9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06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eaLnBrk="1" hangingPunct="1"/>
            <a:fld id="{4968DAF8-1786-4ECA-9D76-0EC9FBC0B456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737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62E19A-8EEE-4700-9709-A71FE2D2910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charset="0"/>
                <a:ea typeface="ヒラギノ角ゴ Pro W3" charset="-128"/>
                <a:cs typeface="+mn-cs"/>
                <a:sym typeface="Gill Sans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charset="0"/>
              <a:ea typeface="ヒラギノ角ゴ Pro W3" charset="-128"/>
              <a:cs typeface="+mn-cs"/>
              <a:sym typeface="Gill Sans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750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93F25D-1CD8-46CE-B588-437048A2524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charset="0"/>
                <a:ea typeface="ヒラギノ角ゴ Pro W3" charset="-128"/>
                <a:cs typeface="+mn-cs"/>
                <a:sym typeface="Gill Sans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charset="0"/>
              <a:ea typeface="ヒラギノ角ゴ Pro W3" charset="-128"/>
              <a:cs typeface="+mn-cs"/>
              <a:sym typeface="Gill Sans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361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BDBE64-FAC0-4774-BEF5-31EFC81B359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charset="0"/>
                <a:ea typeface="ヒラギノ角ゴ Pro W3" charset="-128"/>
                <a:cs typeface="+mn-cs"/>
                <a:sym typeface="Gill Sans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charset="0"/>
              <a:ea typeface="ヒラギノ角ゴ Pro W3" charset="-128"/>
              <a:cs typeface="+mn-cs"/>
              <a:sym typeface="Gill Sans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998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AF44AD-2225-4A45-9337-D94F3A9D65C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charset="0"/>
                <a:ea typeface="ヒラギノ角ゴ Pro W3" charset="-128"/>
                <a:cs typeface="+mn-cs"/>
                <a:sym typeface="Gill Sans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charset="0"/>
              <a:ea typeface="ヒラギノ角ゴ Pro W3" charset="-128"/>
              <a:cs typeface="+mn-cs"/>
              <a:sym typeface="Gill Sans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894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2FAA7E-9B76-4BCF-8605-D1FD877A80D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charset="0"/>
                <a:ea typeface="ヒラギノ角ゴ Pro W3" charset="-128"/>
                <a:cs typeface="+mn-cs"/>
                <a:sym typeface="Gill Sans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charset="0"/>
              <a:ea typeface="ヒラギノ角ゴ Pro W3" charset="-128"/>
              <a:cs typeface="+mn-cs"/>
              <a:sym typeface="Gill Sans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078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3469-FD0A-4C68-9C20-87A8F1AFF2DB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4D9-369B-4EAC-B850-19C04FA8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3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3469-FD0A-4C68-9C20-87A8F1AFF2DB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4D9-369B-4EAC-B850-19C04FA8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3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3469-FD0A-4C68-9C20-87A8F1AFF2DB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4D9-369B-4EAC-B850-19C04FA8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35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267"/>
            <a:ext cx="10363200" cy="14701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3077"/>
          </a:xfrm>
        </p:spPr>
        <p:txBody>
          <a:bodyPr/>
          <a:lstStyle>
            <a:lvl1pPr marL="0" indent="0" algn="ctr">
              <a:buNone/>
              <a:defRPr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0670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81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33123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930" y="4406265"/>
            <a:ext cx="10363200" cy="1363028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930" y="2906078"/>
            <a:ext cx="10363200" cy="150018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1480" indent="0">
              <a:buNone/>
              <a:defRPr sz="1620"/>
            </a:lvl2pPr>
            <a:lvl3pPr marL="822960" indent="0">
              <a:buNone/>
              <a:defRPr sz="1440"/>
            </a:lvl3pPr>
            <a:lvl4pPr marL="1234440" indent="0">
              <a:buNone/>
              <a:defRPr sz="1260"/>
            </a:lvl4pPr>
            <a:lvl5pPr marL="1645920" indent="0">
              <a:buNone/>
              <a:defRPr sz="1260"/>
            </a:lvl5pPr>
            <a:lvl6pPr marL="2057400" indent="0">
              <a:buNone/>
              <a:defRPr sz="1260"/>
            </a:lvl6pPr>
            <a:lvl7pPr marL="2468880" indent="0">
              <a:buNone/>
              <a:defRPr sz="1260"/>
            </a:lvl7pPr>
            <a:lvl8pPr marL="2880360" indent="0">
              <a:buNone/>
              <a:defRPr sz="1260"/>
            </a:lvl8pPr>
            <a:lvl9pPr marL="3291840" indent="0">
              <a:buNone/>
              <a:defRPr sz="12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947181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480" y="1440180"/>
            <a:ext cx="5585460" cy="4572000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9820" y="1440180"/>
            <a:ext cx="5585460" cy="4572000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2603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4478"/>
            <a:ext cx="5387340" cy="640080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558"/>
            <a:ext cx="5387340" cy="3951923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156" y="1534478"/>
            <a:ext cx="5389244" cy="640080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156" y="2174558"/>
            <a:ext cx="5389244" cy="3951923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8808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4758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552200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2892"/>
            <a:ext cx="4011930" cy="116157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311" y="272892"/>
            <a:ext cx="6816090" cy="5853588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4465"/>
            <a:ext cx="4011930" cy="4692015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660277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3469-FD0A-4C68-9C20-87A8F1AFF2DB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4D9-369B-4EAC-B850-19C04FA8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349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870" y="4800600"/>
            <a:ext cx="7315200" cy="56721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8870" y="612934"/>
            <a:ext cx="7315200" cy="41148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pPr lvl="0"/>
            <a:endParaRPr lang="en-US" noProof="0" smtClean="0">
              <a:sym typeface="Gill Sans" pitchFamily="80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8870" y="5367814"/>
            <a:ext cx="7315200" cy="804386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970878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5617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6831" y="102870"/>
            <a:ext cx="2838450" cy="590931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481" y="102870"/>
            <a:ext cx="8332470" cy="590931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99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3469-FD0A-4C68-9C20-87A8F1AFF2DB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4D9-369B-4EAC-B850-19C04FA8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0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3469-FD0A-4C68-9C20-87A8F1AFF2DB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4D9-369B-4EAC-B850-19C04FA8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3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3469-FD0A-4C68-9C20-87A8F1AFF2DB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4D9-369B-4EAC-B850-19C04FA8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72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3469-FD0A-4C68-9C20-87A8F1AFF2DB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4D9-369B-4EAC-B850-19C04FA8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0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3469-FD0A-4C68-9C20-87A8F1AFF2DB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4D9-369B-4EAC-B850-19C04FA8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3469-FD0A-4C68-9C20-87A8F1AFF2DB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4D9-369B-4EAC-B850-19C04FA8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0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3469-FD0A-4C68-9C20-87A8F1AFF2DB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4D9-369B-4EAC-B850-19C04FA8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4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53469-FD0A-4C68-9C20-87A8F1AFF2DB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6E4D9-369B-4EAC-B850-19C04FA8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1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11480" y="102870"/>
            <a:ext cx="11353800" cy="96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480" y="1440180"/>
            <a:ext cx="11353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" y="6149340"/>
            <a:ext cx="670560" cy="651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4"/>
          <p:cNvSpPr>
            <a:spLocks/>
          </p:cNvSpPr>
          <p:nvPr/>
        </p:nvSpPr>
        <p:spPr bwMode="auto">
          <a:xfrm>
            <a:off x="765810" y="6463665"/>
            <a:ext cx="309372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algn="l" eaLnBrk="1" hangingPunct="1"/>
            <a:r>
              <a:rPr lang="en-US" altLang="en-US" sz="1440">
                <a:solidFill>
                  <a:srgbClr val="577AB1"/>
                </a:solidFill>
              </a:rPr>
              <a:t>Mountain Goat Software, LLC</a:t>
            </a:r>
          </a:p>
        </p:txBody>
      </p:sp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9840" y="6270784"/>
            <a:ext cx="1569720" cy="415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240" y="857250"/>
            <a:ext cx="5318760" cy="5154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450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>
                    <a:alpha val="34509"/>
                  </a:schemeClr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692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320">
          <a:solidFill>
            <a:srgbClr val="5F7BAE"/>
          </a:solidFill>
          <a:latin typeface="+mj-lt"/>
          <a:ea typeface="+mj-ea"/>
          <a:cs typeface="ヒラギノ角ゴ Pro W3" charset="0"/>
          <a:sym typeface="Gill Sans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20">
          <a:solidFill>
            <a:srgbClr val="5F7BAE"/>
          </a:solidFill>
          <a:latin typeface="Gill Sans" pitchFamily="80" charset="0"/>
          <a:ea typeface="ヒラギノ角ゴ Pro W3" pitchFamily="80" charset="-128"/>
          <a:cs typeface="ヒラギノ角ゴ Pro W3" charset="0"/>
          <a:sym typeface="Gill San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20">
          <a:solidFill>
            <a:srgbClr val="5F7BAE"/>
          </a:solidFill>
          <a:latin typeface="Gill Sans" pitchFamily="80" charset="0"/>
          <a:ea typeface="ヒラギノ角ゴ Pro W3" pitchFamily="80" charset="-128"/>
          <a:cs typeface="ヒラギノ角ゴ Pro W3" charset="0"/>
          <a:sym typeface="Gill San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20">
          <a:solidFill>
            <a:srgbClr val="5F7BAE"/>
          </a:solidFill>
          <a:latin typeface="Gill Sans" pitchFamily="80" charset="0"/>
          <a:ea typeface="ヒラギノ角ゴ Pro W3" pitchFamily="80" charset="-128"/>
          <a:cs typeface="ヒラギノ角ゴ Pro W3" charset="0"/>
          <a:sym typeface="Gill San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20">
          <a:solidFill>
            <a:srgbClr val="5F7BAE"/>
          </a:solidFill>
          <a:latin typeface="Gill Sans" pitchFamily="80" charset="0"/>
          <a:ea typeface="ヒラギノ角ゴ Pro W3" pitchFamily="80" charset="-128"/>
          <a:cs typeface="ヒラギノ角ゴ Pro W3" charset="0"/>
          <a:sym typeface="Gill Sans" charset="0"/>
        </a:defRPr>
      </a:lvl5pPr>
      <a:lvl6pPr marL="411480" algn="l" rtl="0" fontAlgn="base">
        <a:spcBef>
          <a:spcPct val="0"/>
        </a:spcBef>
        <a:spcAft>
          <a:spcPct val="0"/>
        </a:spcAft>
        <a:defRPr sz="5760">
          <a:solidFill>
            <a:srgbClr val="5F7BAE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6pPr>
      <a:lvl7pPr marL="822960" algn="l" rtl="0" fontAlgn="base">
        <a:spcBef>
          <a:spcPct val="0"/>
        </a:spcBef>
        <a:spcAft>
          <a:spcPct val="0"/>
        </a:spcAft>
        <a:defRPr sz="5760">
          <a:solidFill>
            <a:srgbClr val="5F7BAE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7pPr>
      <a:lvl8pPr marL="1234440" algn="l" rtl="0" fontAlgn="base">
        <a:spcBef>
          <a:spcPct val="0"/>
        </a:spcBef>
        <a:spcAft>
          <a:spcPct val="0"/>
        </a:spcAft>
        <a:defRPr sz="5760">
          <a:solidFill>
            <a:srgbClr val="5F7BAE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8pPr>
      <a:lvl9pPr marL="1645920" algn="l" rtl="0" fontAlgn="base">
        <a:spcBef>
          <a:spcPct val="0"/>
        </a:spcBef>
        <a:spcAft>
          <a:spcPct val="0"/>
        </a:spcAft>
        <a:defRPr sz="5760">
          <a:solidFill>
            <a:srgbClr val="5F7BAE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9pPr>
    </p:titleStyle>
    <p:bodyStyle>
      <a:lvl1pPr marL="594360" indent="-400050" algn="l" rtl="0" eaLnBrk="0" fontAlgn="base" hangingPunct="0">
        <a:spcBef>
          <a:spcPts val="1620"/>
        </a:spcBef>
        <a:spcAft>
          <a:spcPct val="0"/>
        </a:spcAft>
        <a:buClr>
          <a:srgbClr val="5F7BAE"/>
        </a:buClr>
        <a:buSzPct val="150000"/>
        <a:buFont typeface="Lucida Grande" charset="0"/>
        <a:buChar char="•"/>
        <a:defRPr sz="3240">
          <a:solidFill>
            <a:schemeClr val="tx1"/>
          </a:solidFill>
          <a:latin typeface="+mn-lt"/>
          <a:ea typeface="+mn-ea"/>
          <a:cs typeface="ヒラギノ角ゴ Pro W3" charset="0"/>
          <a:sym typeface="Gill Sans" charset="0"/>
        </a:defRPr>
      </a:lvl1pPr>
      <a:lvl2pPr marL="902970" indent="-400050" algn="l" rtl="0" eaLnBrk="0" fontAlgn="base" hangingPunct="0">
        <a:spcBef>
          <a:spcPts val="1620"/>
        </a:spcBef>
        <a:spcAft>
          <a:spcPct val="0"/>
        </a:spcAft>
        <a:buSzPct val="150000"/>
        <a:buFont typeface="Lucida Grande" charset="0"/>
        <a:buChar char="•"/>
        <a:defRPr sz="2880">
          <a:solidFill>
            <a:schemeClr val="tx1"/>
          </a:solidFill>
          <a:latin typeface="+mn-lt"/>
          <a:ea typeface="+mn-ea"/>
          <a:cs typeface="ヒラギノ角ゴ Pro W3" charset="0"/>
          <a:sym typeface="Gill Sans" charset="0"/>
        </a:defRPr>
      </a:lvl2pPr>
      <a:lvl3pPr marL="1211580" indent="-400050" algn="l" rtl="0" eaLnBrk="0" fontAlgn="base" hangingPunct="0">
        <a:spcBef>
          <a:spcPts val="1620"/>
        </a:spcBef>
        <a:spcAft>
          <a:spcPct val="0"/>
        </a:spcAft>
        <a:buSzPct val="150000"/>
        <a:buFont typeface="Lucida Grande" charset="0"/>
        <a:buChar char="•"/>
        <a:defRPr sz="2520">
          <a:solidFill>
            <a:schemeClr val="tx1"/>
          </a:solidFill>
          <a:latin typeface="+mn-lt"/>
          <a:ea typeface="+mn-ea"/>
          <a:cs typeface="ヒラギノ角ゴ Pro W3" charset="0"/>
          <a:sym typeface="Gill Sans" charset="0"/>
        </a:defRPr>
      </a:lvl3pPr>
      <a:lvl4pPr marL="1531620" indent="-400050" algn="l" rtl="0" eaLnBrk="0" fontAlgn="base" hangingPunct="0">
        <a:spcBef>
          <a:spcPts val="1620"/>
        </a:spcBef>
        <a:spcAft>
          <a:spcPct val="0"/>
        </a:spcAft>
        <a:buSzPct val="150000"/>
        <a:buFont typeface="Lucida Grande" charset="0"/>
        <a:buChar char="•"/>
        <a:defRPr sz="2160">
          <a:solidFill>
            <a:schemeClr val="tx1"/>
          </a:solidFill>
          <a:latin typeface="+mn-lt"/>
          <a:ea typeface="+mn-ea"/>
          <a:cs typeface="ヒラギノ角ゴ Pro W3" charset="0"/>
          <a:sym typeface="Gill Sans" charset="0"/>
        </a:defRPr>
      </a:lvl4pPr>
      <a:lvl5pPr marL="1840230" indent="-400050" algn="l" rtl="0" eaLnBrk="0" fontAlgn="base" hangingPunct="0">
        <a:spcBef>
          <a:spcPts val="1620"/>
        </a:spcBef>
        <a:spcAft>
          <a:spcPct val="0"/>
        </a:spcAft>
        <a:buSzPct val="150000"/>
        <a:buFont typeface="Lucida Grande" charset="0"/>
        <a:buChar char="•"/>
        <a:defRPr sz="2160">
          <a:solidFill>
            <a:schemeClr val="tx1"/>
          </a:solidFill>
          <a:latin typeface="+mn-lt"/>
          <a:ea typeface="+mn-ea"/>
          <a:cs typeface="ヒラギノ角ゴ Pro W3" charset="0"/>
          <a:sym typeface="Gill Sans" charset="0"/>
        </a:defRPr>
      </a:lvl5pPr>
      <a:lvl6pPr marL="2251710" indent="-400050" algn="l" rtl="0" fontAlgn="base">
        <a:spcBef>
          <a:spcPts val="1620"/>
        </a:spcBef>
        <a:spcAft>
          <a:spcPct val="0"/>
        </a:spcAft>
        <a:buSzPct val="150000"/>
        <a:buFont typeface="Lucida Grande" pitchFamily="80" charset="0"/>
        <a:buChar char="•"/>
        <a:defRPr sz="2160">
          <a:solidFill>
            <a:schemeClr val="tx1"/>
          </a:solidFill>
          <a:latin typeface="+mn-lt"/>
          <a:ea typeface="+mn-ea"/>
          <a:sym typeface="Gill Sans" pitchFamily="80" charset="0"/>
        </a:defRPr>
      </a:lvl6pPr>
      <a:lvl7pPr marL="2663190" indent="-400050" algn="l" rtl="0" fontAlgn="base">
        <a:spcBef>
          <a:spcPts val="1620"/>
        </a:spcBef>
        <a:spcAft>
          <a:spcPct val="0"/>
        </a:spcAft>
        <a:buSzPct val="150000"/>
        <a:buFont typeface="Lucida Grande" pitchFamily="80" charset="0"/>
        <a:buChar char="•"/>
        <a:defRPr sz="2160">
          <a:solidFill>
            <a:schemeClr val="tx1"/>
          </a:solidFill>
          <a:latin typeface="+mn-lt"/>
          <a:ea typeface="+mn-ea"/>
          <a:sym typeface="Gill Sans" pitchFamily="80" charset="0"/>
        </a:defRPr>
      </a:lvl7pPr>
      <a:lvl8pPr marL="3074670" indent="-400050" algn="l" rtl="0" fontAlgn="base">
        <a:spcBef>
          <a:spcPts val="1620"/>
        </a:spcBef>
        <a:spcAft>
          <a:spcPct val="0"/>
        </a:spcAft>
        <a:buSzPct val="150000"/>
        <a:buFont typeface="Lucida Grande" pitchFamily="80" charset="0"/>
        <a:buChar char="•"/>
        <a:defRPr sz="2160">
          <a:solidFill>
            <a:schemeClr val="tx1"/>
          </a:solidFill>
          <a:latin typeface="+mn-lt"/>
          <a:ea typeface="+mn-ea"/>
          <a:sym typeface="Gill Sans" pitchFamily="80" charset="0"/>
        </a:defRPr>
      </a:lvl8pPr>
      <a:lvl9pPr marL="3486150" indent="-400050" algn="l" rtl="0" fontAlgn="base">
        <a:spcBef>
          <a:spcPts val="1620"/>
        </a:spcBef>
        <a:spcAft>
          <a:spcPct val="0"/>
        </a:spcAft>
        <a:buSzPct val="150000"/>
        <a:buFont typeface="Lucida Grande" pitchFamily="80" charset="0"/>
        <a:buChar char="•"/>
        <a:defRPr sz="2160">
          <a:solidFill>
            <a:schemeClr val="tx1"/>
          </a:solidFill>
          <a:latin typeface="+mn-lt"/>
          <a:ea typeface="+mn-ea"/>
          <a:sym typeface="Gill Sans" pitchFamily="80" charset="0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Computer Science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End of the first Sprint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97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Sprint Review: Demonstrate what is ‘done’</a:t>
            </a:r>
          </a:p>
          <a:p>
            <a:r>
              <a:rPr lang="en-US" dirty="0" smtClean="0"/>
              <a:t>Spring Retrospective: Evaluation of the processes in the first sprint</a:t>
            </a:r>
          </a:p>
          <a:p>
            <a:r>
              <a:rPr lang="en-US" dirty="0" smtClean="0"/>
              <a:t>Sprint Planning Meeting: A meeting to create the sprint backlog</a:t>
            </a:r>
          </a:p>
          <a:p>
            <a:pPr lvl="1"/>
            <a:r>
              <a:rPr lang="en-US" dirty="0" smtClean="0"/>
              <a:t>Sprint Backlog : </a:t>
            </a:r>
            <a:r>
              <a:rPr lang="en-US" dirty="0" smtClean="0"/>
              <a:t>A list of tasks you commit to complete by the end of the next Sprint.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71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sprint review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28650">
              <a:lnSpc>
                <a:spcPct val="80000"/>
              </a:lnSpc>
              <a:defRPr/>
            </a:pPr>
            <a:r>
              <a:rPr lang="en-US" dirty="0"/>
              <a:t>Team presents what it accomplished during the </a:t>
            </a:r>
            <a:r>
              <a:rPr lang="en-US" dirty="0" smtClean="0"/>
              <a:t>sprint</a:t>
            </a:r>
          </a:p>
          <a:p>
            <a:pPr marL="1085850" lvl="1">
              <a:lnSpc>
                <a:spcPct val="80000"/>
              </a:lnSpc>
              <a:defRPr/>
            </a:pPr>
            <a:r>
              <a:rPr lang="en-US" dirty="0" smtClean="0"/>
              <a:t>Using the sprint backlog and demonstrating what is done.</a:t>
            </a:r>
            <a:endParaRPr lang="en-US" dirty="0"/>
          </a:p>
          <a:p>
            <a:pPr marL="628650">
              <a:lnSpc>
                <a:spcPct val="80000"/>
              </a:lnSpc>
              <a:spcBef>
                <a:spcPts val="1350"/>
              </a:spcBef>
              <a:defRPr/>
            </a:pPr>
            <a:r>
              <a:rPr lang="en-US" dirty="0"/>
              <a:t>Typically takes the form of a demo of new features or underlying architecture</a:t>
            </a:r>
          </a:p>
          <a:p>
            <a:pPr marL="628650">
              <a:lnSpc>
                <a:spcPct val="80000"/>
              </a:lnSpc>
              <a:spcBef>
                <a:spcPts val="1350"/>
              </a:spcBef>
              <a:defRPr/>
            </a:pPr>
            <a:r>
              <a:rPr lang="en-US" dirty="0"/>
              <a:t>Informal</a:t>
            </a:r>
          </a:p>
          <a:p>
            <a:pPr marL="628650">
              <a:lnSpc>
                <a:spcPct val="80000"/>
              </a:lnSpc>
              <a:spcBef>
                <a:spcPts val="1350"/>
              </a:spcBef>
              <a:defRPr/>
            </a:pPr>
            <a:r>
              <a:rPr lang="en-US" dirty="0" smtClean="0"/>
              <a:t>Whole </a:t>
            </a:r>
            <a:r>
              <a:rPr lang="en-US" dirty="0"/>
              <a:t>team participates</a:t>
            </a:r>
          </a:p>
          <a:p>
            <a:pPr marL="628650">
              <a:lnSpc>
                <a:spcPct val="80000"/>
              </a:lnSpc>
              <a:spcBef>
                <a:spcPts val="1350"/>
              </a:spcBef>
              <a:defRPr/>
            </a:pPr>
            <a:r>
              <a:rPr lang="en-US" dirty="0"/>
              <a:t>Invite the </a:t>
            </a:r>
            <a:r>
              <a:rPr lang="en-US" dirty="0" smtClean="0"/>
              <a:t>world</a:t>
            </a:r>
          </a:p>
          <a:p>
            <a:pPr marL="628650">
              <a:lnSpc>
                <a:spcPct val="80000"/>
              </a:lnSpc>
              <a:spcBef>
                <a:spcPts val="1350"/>
              </a:spcBef>
              <a:defRPr/>
            </a:pPr>
            <a:r>
              <a:rPr lang="en-US" dirty="0" smtClean="0"/>
              <a:t>I can project your screens to the class, or you can use my computer.</a:t>
            </a:r>
            <a:endParaRPr lang="en-US" dirty="0"/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915" y="3354705"/>
            <a:ext cx="2508885" cy="1674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490" y="3354705"/>
            <a:ext cx="2508885" cy="1674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9403080" y="123984"/>
            <a:ext cx="2788920" cy="2108835"/>
            <a:chOff x="0" y="0"/>
            <a:chExt cx="1951" cy="1476"/>
          </a:xfrm>
        </p:grpSpPr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51" cy="1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8"/>
            <p:cNvSpPr>
              <a:spLocks/>
            </p:cNvSpPr>
            <p:nvPr/>
          </p:nvSpPr>
          <p:spPr bwMode="auto">
            <a:xfrm>
              <a:off x="102" y="144"/>
              <a:ext cx="1576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9pPr>
            </a:lstStyle>
            <a:p>
              <a:pPr algn="ctr" defTabSz="822960" eaLnBrk="1" fontAlgn="base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340" dirty="0" smtClean="0">
                  <a:solidFill>
                    <a:srgbClr val="FF0000"/>
                  </a:solidFill>
                  <a:latin typeface="Comic Sans MS" panose="030F0702030302020204" pitchFamily="66" charset="0"/>
                  <a:sym typeface="Comic Sans MS" panose="030F0702030302020204" pitchFamily="66" charset="0"/>
                </a:rPr>
                <a:t>Document this in your engineering journal.</a:t>
              </a:r>
              <a:endParaRPr lang="en-US" altLang="en-US" sz="2340" dirty="0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495838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Sprint retrospective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32610" y="1440180"/>
            <a:ext cx="8515350" cy="4869180"/>
          </a:xfrm>
        </p:spPr>
        <p:txBody>
          <a:bodyPr/>
          <a:lstStyle/>
          <a:p>
            <a:pPr marL="628650" eaLnBrk="1" hangingPunct="1">
              <a:lnSpc>
                <a:spcPct val="80000"/>
              </a:lnSpc>
            </a:pPr>
            <a:r>
              <a:rPr lang="en-US" altLang="en-US" dirty="0" smtClean="0"/>
              <a:t>Periodically take a look at what is and is not working</a:t>
            </a:r>
          </a:p>
          <a:p>
            <a:pPr marL="628650" eaLnBrk="1" hangingPunct="1">
              <a:lnSpc>
                <a:spcPct val="80000"/>
              </a:lnSpc>
              <a:spcBef>
                <a:spcPts val="1170"/>
              </a:spcBef>
            </a:pPr>
            <a:r>
              <a:rPr lang="en-US" altLang="en-US" dirty="0" smtClean="0"/>
              <a:t>Typically 15–30 minutes</a:t>
            </a:r>
          </a:p>
          <a:p>
            <a:pPr marL="628650" eaLnBrk="1" hangingPunct="1">
              <a:lnSpc>
                <a:spcPct val="80000"/>
              </a:lnSpc>
              <a:spcBef>
                <a:spcPts val="1170"/>
              </a:spcBef>
            </a:pPr>
            <a:r>
              <a:rPr lang="en-US" altLang="en-US" dirty="0" smtClean="0"/>
              <a:t>Done after every sprint</a:t>
            </a:r>
          </a:p>
          <a:p>
            <a:pPr marL="628650" eaLnBrk="1" hangingPunct="1">
              <a:lnSpc>
                <a:spcPct val="80000"/>
              </a:lnSpc>
              <a:spcBef>
                <a:spcPts val="1170"/>
              </a:spcBef>
            </a:pPr>
            <a:r>
              <a:rPr lang="en-US" altLang="en-US" dirty="0" smtClean="0"/>
              <a:t>Whole team participates</a:t>
            </a:r>
          </a:p>
          <a:p>
            <a:pPr marL="937260" lvl="1" eaLnBrk="1" hangingPunct="1">
              <a:lnSpc>
                <a:spcPct val="80000"/>
              </a:lnSpc>
              <a:spcBef>
                <a:spcPts val="1170"/>
              </a:spcBef>
            </a:pPr>
            <a:r>
              <a:rPr lang="en-US" altLang="en-US" dirty="0" err="1" smtClean="0"/>
              <a:t>ScrumMaster</a:t>
            </a:r>
            <a:endParaRPr lang="en-US" altLang="en-US" dirty="0" smtClean="0"/>
          </a:p>
          <a:p>
            <a:pPr marL="937260" lvl="1" eaLnBrk="1" hangingPunct="1">
              <a:lnSpc>
                <a:spcPct val="80000"/>
              </a:lnSpc>
              <a:spcBef>
                <a:spcPts val="1170"/>
              </a:spcBef>
            </a:pPr>
            <a:r>
              <a:rPr lang="en-US" altLang="en-US" dirty="0" smtClean="0"/>
              <a:t>Product owner</a:t>
            </a:r>
          </a:p>
          <a:p>
            <a:pPr marL="937260" lvl="1" eaLnBrk="1" hangingPunct="1">
              <a:lnSpc>
                <a:spcPct val="80000"/>
              </a:lnSpc>
              <a:spcBef>
                <a:spcPts val="1170"/>
              </a:spcBef>
            </a:pPr>
            <a:r>
              <a:rPr lang="en-US" altLang="en-US" dirty="0" smtClean="0"/>
              <a:t>Team</a:t>
            </a:r>
          </a:p>
          <a:p>
            <a:pPr marL="937260" lvl="1" eaLnBrk="1" hangingPunct="1">
              <a:lnSpc>
                <a:spcPct val="80000"/>
              </a:lnSpc>
              <a:spcBef>
                <a:spcPts val="1170"/>
              </a:spcBef>
            </a:pPr>
            <a:r>
              <a:rPr lang="en-US" altLang="en-US" dirty="0" smtClean="0"/>
              <a:t>Possibly customers and others</a:t>
            </a:r>
          </a:p>
        </p:txBody>
      </p:sp>
    </p:spTree>
    <p:extLst>
      <p:ext uri="{BB962C8B-B14F-4D97-AF65-F5344CB8AC3E}">
        <p14:creationId xmlns:p14="http://schemas.microsoft.com/office/powerpoint/2010/main" val="290975512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Good/ Bad/Changes</a:t>
            </a:r>
            <a:endParaRPr lang="en-US" dirty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32610" y="1440180"/>
            <a:ext cx="8515350" cy="1257300"/>
          </a:xfrm>
        </p:spPr>
        <p:txBody>
          <a:bodyPr/>
          <a:lstStyle/>
          <a:p>
            <a:pPr marL="628650" eaLnBrk="1" hangingPunct="1"/>
            <a:r>
              <a:rPr lang="en-US" altLang="en-US" smtClean="0"/>
              <a:t>Whole team gathers and discusses what they</a:t>
            </a:r>
            <a:r>
              <a:rPr lang="ja-JP" altLang="en-US" smtClean="0"/>
              <a:t>’</a:t>
            </a:r>
            <a:r>
              <a:rPr lang="en-US" altLang="ja-JP" smtClean="0"/>
              <a:t>d like to:</a:t>
            </a:r>
            <a:endParaRPr lang="en-US" altLang="en-US" smtClean="0"/>
          </a:p>
        </p:txBody>
      </p:sp>
      <p:sp>
        <p:nvSpPr>
          <p:cNvPr id="2" name="AutoShape 3"/>
          <p:cNvSpPr>
            <a:spLocks/>
          </p:cNvSpPr>
          <p:nvPr/>
        </p:nvSpPr>
        <p:spPr bwMode="auto">
          <a:xfrm>
            <a:off x="2872740" y="2537460"/>
            <a:ext cx="3440430" cy="880110"/>
          </a:xfrm>
          <a:prstGeom prst="roundRect">
            <a:avLst>
              <a:gd name="adj" fmla="val 311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25400">
            <a:solidFill>
              <a:srgbClr val="003C83"/>
            </a:solidFill>
            <a:round/>
            <a:headEnd/>
            <a:tailEnd/>
          </a:ln>
          <a:effectLst>
            <a:outerShdw blurRad="114300" dist="63500" dir="2700000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 anchor="ctr"/>
          <a:lstStyle/>
          <a:p>
            <a:pPr algn="ctr" defTabSz="822960" fontAlgn="base">
              <a:spcBef>
                <a:spcPct val="0"/>
              </a:spcBef>
              <a:spcAft>
                <a:spcPct val="0"/>
              </a:spcAft>
              <a:tabLst>
                <a:tab pos="960120" algn="l"/>
              </a:tabLst>
              <a:defRPr/>
            </a:pPr>
            <a:r>
              <a:rPr lang="en-US" sz="3600" dirty="0" smtClean="0">
                <a:solidFill>
                  <a:srgbClr val="FFFFFF"/>
                </a:solidFill>
                <a:latin typeface="Gill Sans" pitchFamily="80" charset="0"/>
                <a:ea typeface="Gill Sans" pitchFamily="80" charset="0"/>
                <a:cs typeface="Gill Sans" pitchFamily="80" charset="0"/>
                <a:sym typeface="Gill Sans" pitchFamily="80" charset="0"/>
              </a:rPr>
              <a:t>What went well</a:t>
            </a:r>
            <a:endParaRPr lang="en-US" sz="324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" pitchFamily="80" charset="0"/>
              <a:ea typeface="Gill Sans" pitchFamily="80" charset="0"/>
              <a:cs typeface="Gill Sans" pitchFamily="80" charset="0"/>
              <a:sym typeface="Gill Sans" pitchFamily="80" charset="0"/>
            </a:endParaRPr>
          </a:p>
        </p:txBody>
      </p:sp>
      <p:sp>
        <p:nvSpPr>
          <p:cNvPr id="33796" name="AutoShape 4"/>
          <p:cNvSpPr>
            <a:spLocks/>
          </p:cNvSpPr>
          <p:nvPr/>
        </p:nvSpPr>
        <p:spPr bwMode="auto">
          <a:xfrm>
            <a:off x="4147184" y="3623310"/>
            <a:ext cx="4692015" cy="880110"/>
          </a:xfrm>
          <a:prstGeom prst="roundRect">
            <a:avLst>
              <a:gd name="adj" fmla="val 311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25400">
            <a:solidFill>
              <a:srgbClr val="003C83"/>
            </a:solidFill>
            <a:round/>
            <a:headEnd/>
            <a:tailEnd/>
          </a:ln>
          <a:effectLst>
            <a:outerShdw blurRad="114300" dist="63500" dir="2700000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 anchor="ctr"/>
          <a:lstStyle/>
          <a:p>
            <a:pPr algn="ctr" defTabSz="822960" fontAlgn="base">
              <a:spcBef>
                <a:spcPct val="0"/>
              </a:spcBef>
              <a:spcAft>
                <a:spcPct val="0"/>
              </a:spcAft>
              <a:tabLst>
                <a:tab pos="960120" algn="l"/>
              </a:tabLst>
              <a:defRPr/>
            </a:pPr>
            <a:r>
              <a:rPr lang="en-US" sz="3600" dirty="0" smtClean="0">
                <a:solidFill>
                  <a:srgbClr val="FFFFFF"/>
                </a:solidFill>
                <a:latin typeface="Gill Sans" pitchFamily="80" charset="0"/>
                <a:ea typeface="Gill Sans" pitchFamily="80" charset="0"/>
                <a:cs typeface="Gill Sans" pitchFamily="80" charset="0"/>
                <a:sym typeface="Gill Sans" pitchFamily="80" charset="0"/>
              </a:rPr>
              <a:t>What did not go well</a:t>
            </a:r>
            <a:endParaRPr lang="en-US" sz="3600" dirty="0">
              <a:solidFill>
                <a:srgbClr val="FFFFFF"/>
              </a:solidFill>
              <a:latin typeface="Gill Sans" pitchFamily="80" charset="0"/>
              <a:ea typeface="Gill Sans" pitchFamily="80" charset="0"/>
              <a:cs typeface="Gill Sans" pitchFamily="80" charset="0"/>
              <a:sym typeface="Gill Sans" pitchFamily="80" charset="0"/>
            </a:endParaRPr>
          </a:p>
        </p:txBody>
      </p:sp>
      <p:sp>
        <p:nvSpPr>
          <p:cNvPr id="33797" name="AutoShape 5"/>
          <p:cNvSpPr>
            <a:spLocks/>
          </p:cNvSpPr>
          <p:nvPr/>
        </p:nvSpPr>
        <p:spPr bwMode="auto">
          <a:xfrm>
            <a:off x="5867400" y="4754880"/>
            <a:ext cx="5897880" cy="1169670"/>
          </a:xfrm>
          <a:prstGeom prst="roundRect">
            <a:avLst>
              <a:gd name="adj" fmla="val 311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25400">
            <a:solidFill>
              <a:srgbClr val="003C83"/>
            </a:solidFill>
            <a:round/>
            <a:headEnd/>
            <a:tailEnd/>
          </a:ln>
          <a:effectLst>
            <a:outerShdw blurRad="114300" dist="63500" dir="2700000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 anchor="ctr"/>
          <a:lstStyle/>
          <a:p>
            <a:pPr algn="ctr" defTabSz="822960" fontAlgn="base">
              <a:spcBef>
                <a:spcPct val="0"/>
              </a:spcBef>
              <a:spcAft>
                <a:spcPct val="0"/>
              </a:spcAft>
              <a:tabLst>
                <a:tab pos="960120" algn="l"/>
              </a:tabLst>
              <a:defRPr/>
            </a:pPr>
            <a:r>
              <a:rPr lang="en-US" sz="3600" dirty="0" smtClean="0">
                <a:solidFill>
                  <a:srgbClr val="FFFFFF"/>
                </a:solidFill>
                <a:latin typeface="Gill Sans" pitchFamily="80" charset="0"/>
                <a:ea typeface="Gill Sans" pitchFamily="80" charset="0"/>
                <a:cs typeface="Gill Sans" pitchFamily="80" charset="0"/>
                <a:sym typeface="Gill Sans" pitchFamily="80" charset="0"/>
              </a:rPr>
              <a:t>What changes should there be for the next sprint</a:t>
            </a:r>
            <a:endParaRPr lang="en-US" sz="324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" pitchFamily="80" charset="0"/>
              <a:ea typeface="Gill Sans" pitchFamily="80" charset="0"/>
              <a:cs typeface="Gill Sans" pitchFamily="80" charset="0"/>
              <a:sym typeface="Gill Sans" pitchFamily="80" charset="0"/>
            </a:endParaRPr>
          </a:p>
        </p:txBody>
      </p:sp>
      <p:grpSp>
        <p:nvGrpSpPr>
          <p:cNvPr id="63494" name="Group 6"/>
          <p:cNvGrpSpPr>
            <a:grpSpLocks/>
          </p:cNvGrpSpPr>
          <p:nvPr/>
        </p:nvGrpSpPr>
        <p:grpSpPr bwMode="auto">
          <a:xfrm>
            <a:off x="2529840" y="4366260"/>
            <a:ext cx="2788920" cy="2108835"/>
            <a:chOff x="0" y="0"/>
            <a:chExt cx="1951" cy="1476"/>
          </a:xfrm>
        </p:grpSpPr>
        <p:pic>
          <p:nvPicPr>
            <p:cNvPr id="63495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51" cy="1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3496" name="Rectangle 8"/>
            <p:cNvSpPr>
              <a:spLocks/>
            </p:cNvSpPr>
            <p:nvPr/>
          </p:nvSpPr>
          <p:spPr bwMode="auto">
            <a:xfrm>
              <a:off x="102" y="144"/>
              <a:ext cx="1576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9pPr>
            </a:lstStyle>
            <a:p>
              <a:pPr algn="ctr" defTabSz="822960" eaLnBrk="1" fontAlgn="base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340" dirty="0" smtClean="0">
                  <a:solidFill>
                    <a:srgbClr val="FF0000"/>
                  </a:solidFill>
                  <a:latin typeface="Comic Sans MS" panose="030F0702030302020204" pitchFamily="66" charset="0"/>
                  <a:sym typeface="Comic Sans MS" panose="030F0702030302020204" pitchFamily="66" charset="0"/>
                </a:rPr>
                <a:t>Document this in your engineering journal.</a:t>
              </a:r>
              <a:endParaRPr lang="en-US" altLang="en-US" sz="2340" dirty="0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4964455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Product backlog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58790" y="1565910"/>
            <a:ext cx="4937760" cy="4766310"/>
          </a:xfrm>
        </p:spPr>
        <p:txBody>
          <a:bodyPr/>
          <a:lstStyle/>
          <a:p>
            <a:pPr marL="494348" indent="-265748" eaLnBrk="1" hangingPunct="1">
              <a:lnSpc>
                <a:spcPct val="80000"/>
              </a:lnSpc>
              <a:tabLst>
                <a:tab pos="1068705" algn="l"/>
              </a:tabLst>
              <a:defRPr/>
            </a:pPr>
            <a:r>
              <a:rPr lang="en-US" sz="2700"/>
              <a:t>The requirements</a:t>
            </a:r>
          </a:p>
          <a:p>
            <a:pPr marL="494348" indent="-265748" eaLnBrk="1" hangingPunct="1">
              <a:lnSpc>
                <a:spcPct val="80000"/>
              </a:lnSpc>
              <a:spcBef>
                <a:spcPts val="1260"/>
              </a:spcBef>
              <a:tabLst>
                <a:tab pos="1068705" algn="l"/>
              </a:tabLst>
              <a:defRPr/>
            </a:pPr>
            <a:r>
              <a:rPr lang="en-US" sz="2700"/>
              <a:t>A list of all desired work on the project</a:t>
            </a:r>
          </a:p>
          <a:p>
            <a:pPr marL="494348" indent="-265748" eaLnBrk="1" hangingPunct="1">
              <a:lnSpc>
                <a:spcPct val="80000"/>
              </a:lnSpc>
              <a:spcBef>
                <a:spcPts val="1260"/>
              </a:spcBef>
              <a:tabLst>
                <a:tab pos="1068705" algn="l"/>
              </a:tabLst>
              <a:defRPr/>
            </a:pPr>
            <a:r>
              <a:rPr lang="en-US" sz="2700"/>
              <a:t>Ideally expressed such that each item has value to the users or customers of the product </a:t>
            </a:r>
          </a:p>
          <a:p>
            <a:pPr marL="494348" indent="-265748" eaLnBrk="1" hangingPunct="1">
              <a:lnSpc>
                <a:spcPct val="80000"/>
              </a:lnSpc>
              <a:spcBef>
                <a:spcPts val="1260"/>
              </a:spcBef>
              <a:tabLst>
                <a:tab pos="1068705" algn="l"/>
              </a:tabLst>
              <a:defRPr/>
            </a:pPr>
            <a:r>
              <a:rPr lang="en-US" sz="2700"/>
              <a:t>Prioritized by the product owner</a:t>
            </a:r>
          </a:p>
          <a:p>
            <a:pPr marL="494348" indent="-265748" eaLnBrk="1" hangingPunct="1">
              <a:lnSpc>
                <a:spcPct val="80000"/>
              </a:lnSpc>
              <a:spcBef>
                <a:spcPts val="1260"/>
              </a:spcBef>
              <a:tabLst>
                <a:tab pos="1068705" algn="l"/>
              </a:tabLst>
              <a:defRPr/>
            </a:pPr>
            <a:r>
              <a:rPr lang="en-US" sz="2700"/>
              <a:t>Reprioritized at the start of each sprint</a:t>
            </a:r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170" y="2988945"/>
            <a:ext cx="4046220" cy="1674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/>
          <p:cNvSpPr>
            <a:spLocks/>
          </p:cNvSpPr>
          <p:nvPr/>
        </p:nvSpPr>
        <p:spPr bwMode="auto">
          <a:xfrm>
            <a:off x="2952750" y="5349240"/>
            <a:ext cx="2526030" cy="91440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25400">
            <a:solidFill>
              <a:srgbClr val="003C83"/>
            </a:solidFill>
            <a:miter lim="800000"/>
            <a:headEnd/>
            <a:tailEnd/>
          </a:ln>
          <a:effectLst>
            <a:outerShdw blurRad="114300" dist="63500" dir="2700000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 anchor="ctr"/>
          <a:lstStyle/>
          <a:p>
            <a:pPr algn="ctr" defTabSz="822960" fontAlgn="base">
              <a:spcBef>
                <a:spcPct val="0"/>
              </a:spcBef>
              <a:spcAft>
                <a:spcPct val="0"/>
              </a:spcAft>
              <a:tabLst>
                <a:tab pos="960120" algn="l"/>
              </a:tabLst>
              <a:defRPr/>
            </a:pPr>
            <a:r>
              <a:rPr lang="en-US" sz="2790">
                <a:solidFill>
                  <a:srgbClr val="FFFFFF"/>
                </a:solidFill>
                <a:latin typeface="Gill Sans" pitchFamily="80" charset="0"/>
                <a:ea typeface="Gill Sans" pitchFamily="80" charset="0"/>
                <a:cs typeface="Gill Sans" pitchFamily="80" charset="0"/>
                <a:sym typeface="Gill Sans" pitchFamily="80" charset="0"/>
              </a:rPr>
              <a:t>This is the product backlog</a:t>
            </a:r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>
            <a:off x="2506980" y="4137660"/>
            <a:ext cx="387192" cy="1371600"/>
          </a:xfrm>
          <a:prstGeom prst="line">
            <a:avLst/>
          </a:prstGeom>
          <a:noFill/>
          <a:ln w="38100">
            <a:solidFill>
              <a:srgbClr val="033F7F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defTabSz="822960" fontAlgn="base">
              <a:spcBef>
                <a:spcPct val="0"/>
              </a:spcBef>
              <a:spcAft>
                <a:spcPct val="0"/>
              </a:spcAft>
            </a:pPr>
            <a:endParaRPr lang="en-US" sz="2880">
              <a:solidFill>
                <a:srgbClr val="000000"/>
              </a:solidFill>
              <a:latin typeface="Gill Sans" charset="0"/>
              <a:ea typeface="ヒラギノ角ゴ Pro W3" charset="-128"/>
              <a:sym typeface="Gill Sans" charset="0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81990" y="1157287"/>
            <a:ext cx="2788920" cy="2108835"/>
            <a:chOff x="0" y="0"/>
            <a:chExt cx="1951" cy="1476"/>
          </a:xfrm>
        </p:grpSpPr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51" cy="1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>
              <a:spLocks/>
            </p:cNvSpPr>
            <p:nvPr/>
          </p:nvSpPr>
          <p:spPr bwMode="auto">
            <a:xfrm>
              <a:off x="102" y="144"/>
              <a:ext cx="1576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9pPr>
            </a:lstStyle>
            <a:p>
              <a:pPr algn="ctr" defTabSz="822960" eaLnBrk="1" fontAlgn="base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340" dirty="0" smtClean="0">
                  <a:solidFill>
                    <a:srgbClr val="FF0000"/>
                  </a:solidFill>
                  <a:latin typeface="Comic Sans MS" panose="030F0702030302020204" pitchFamily="66" charset="0"/>
                  <a:sym typeface="Comic Sans MS" panose="030F0702030302020204" pitchFamily="66" charset="0"/>
                </a:rPr>
                <a:t>We will just be using the Sprint Backlog for this project.</a:t>
              </a:r>
              <a:endParaRPr lang="en-US" altLang="en-US" sz="2340" dirty="0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9951527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sprint goal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32610" y="1303020"/>
            <a:ext cx="8515350" cy="1131570"/>
          </a:xfrm>
        </p:spPr>
        <p:txBody>
          <a:bodyPr/>
          <a:lstStyle/>
          <a:p>
            <a:pPr marL="628650" eaLnBrk="1" hangingPunct="1">
              <a:defRPr/>
            </a:pPr>
            <a:r>
              <a:rPr lang="en-US"/>
              <a:t>A short statement of what the work will be focused on during the sprint</a:t>
            </a:r>
          </a:p>
        </p:txBody>
      </p:sp>
      <p:sp>
        <p:nvSpPr>
          <p:cNvPr id="2" name="AutoShape 3"/>
          <p:cNvSpPr>
            <a:spLocks/>
          </p:cNvSpPr>
          <p:nvPr/>
        </p:nvSpPr>
        <p:spPr bwMode="auto">
          <a:xfrm>
            <a:off x="1832610" y="3371850"/>
            <a:ext cx="4411980" cy="1748790"/>
          </a:xfrm>
          <a:prstGeom prst="roundRect">
            <a:avLst>
              <a:gd name="adj" fmla="val 15685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25400">
            <a:solidFill>
              <a:srgbClr val="003C83"/>
            </a:solidFill>
            <a:round/>
            <a:headEnd/>
            <a:tailEnd/>
          </a:ln>
          <a:effectLst>
            <a:outerShdw blurRad="114300" dist="63500" dir="2700000" algn="ctr" rotWithShape="0">
              <a:schemeClr val="bg2">
                <a:alpha val="29999"/>
              </a:schemeClr>
            </a:outerShdw>
          </a:effectLst>
        </p:spPr>
        <p:txBody>
          <a:bodyPr/>
          <a:lstStyle/>
          <a:p>
            <a:pPr algn="ctr" defTabSz="82296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80">
              <a:solidFill>
                <a:srgbClr val="000000"/>
              </a:solidFill>
              <a:latin typeface="Gill Sans" pitchFamily="80" charset="0"/>
              <a:ea typeface="ヒラギノ角ゴ Pro W3" pitchFamily="80" charset="-128"/>
              <a:sym typeface="Gill Sans" pitchFamily="80" charset="0"/>
            </a:endParaRPr>
          </a:p>
        </p:txBody>
      </p:sp>
      <p:sp>
        <p:nvSpPr>
          <p:cNvPr id="71684" name="Rectangle 4"/>
          <p:cNvSpPr>
            <a:spLocks/>
          </p:cNvSpPr>
          <p:nvPr/>
        </p:nvSpPr>
        <p:spPr bwMode="auto">
          <a:xfrm>
            <a:off x="2266950" y="3371850"/>
            <a:ext cx="2343150" cy="411480"/>
          </a:xfrm>
          <a:prstGeom prst="rect">
            <a:avLst/>
          </a:prstGeom>
          <a:solidFill>
            <a:srgbClr val="003C8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algn="ctr" defTabSz="82296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880"/>
          </a:p>
        </p:txBody>
      </p:sp>
      <p:sp>
        <p:nvSpPr>
          <p:cNvPr id="71685" name="AutoShape 5"/>
          <p:cNvSpPr>
            <a:spLocks/>
          </p:cNvSpPr>
          <p:nvPr/>
        </p:nvSpPr>
        <p:spPr bwMode="auto">
          <a:xfrm rot="10800000">
            <a:off x="4518660" y="3371850"/>
            <a:ext cx="445770" cy="411480"/>
          </a:xfrm>
          <a:custGeom>
            <a:avLst/>
            <a:gdLst>
              <a:gd name="T0" fmla="*/ 7221474 w 21600"/>
              <a:gd name="T1" fmla="*/ 29125 h 21600"/>
              <a:gd name="T2" fmla="*/ 7361 w 21600"/>
              <a:gd name="T3" fmla="*/ 6330633 h 21600"/>
              <a:gd name="T4" fmla="*/ 0 w 21600"/>
              <a:gd name="T5" fmla="*/ 9677400 h 21600"/>
              <a:gd name="T6" fmla="*/ 11357504 w 21600"/>
              <a:gd name="T7" fmla="*/ 9677400 h 21600"/>
              <a:gd name="T8" fmla="*/ 11357504 w 21600"/>
              <a:gd name="T9" fmla="*/ 0 h 21600"/>
              <a:gd name="T10" fmla="*/ 7221474 w 21600"/>
              <a:gd name="T11" fmla="*/ 29125 h 21600"/>
              <a:gd name="T12" fmla="*/ 7221474 w 21600"/>
              <a:gd name="T13" fmla="*/ 29125 h 21600"/>
              <a:gd name="T14" fmla="*/ 7221474 w 21600"/>
              <a:gd name="T15" fmla="*/ 2912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13734" y="65"/>
                </a:moveTo>
                <a:cubicBezTo>
                  <a:pt x="4547" y="550"/>
                  <a:pt x="111" y="6203"/>
                  <a:pt x="14" y="14130"/>
                </a:cubicBezTo>
                <a:cubicBezTo>
                  <a:pt x="9" y="16620"/>
                  <a:pt x="5" y="19110"/>
                  <a:pt x="0" y="21600"/>
                </a:cubicBezTo>
                <a:cubicBezTo>
                  <a:pt x="7200" y="21600"/>
                  <a:pt x="14400" y="21600"/>
                  <a:pt x="21600" y="21600"/>
                </a:cubicBezTo>
                <a:cubicBezTo>
                  <a:pt x="21600" y="14400"/>
                  <a:pt x="21600" y="7200"/>
                  <a:pt x="21600" y="0"/>
                </a:cubicBezTo>
                <a:cubicBezTo>
                  <a:pt x="18978" y="22"/>
                  <a:pt x="16356" y="43"/>
                  <a:pt x="13734" y="65"/>
                </a:cubicBezTo>
                <a:cubicBezTo>
                  <a:pt x="13734" y="65"/>
                  <a:pt x="13734" y="65"/>
                  <a:pt x="13734" y="65"/>
                </a:cubicBezTo>
                <a:cubicBezTo>
                  <a:pt x="13734" y="65"/>
                  <a:pt x="13734" y="65"/>
                  <a:pt x="13734" y="65"/>
                </a:cubicBezTo>
              </a:path>
            </a:pathLst>
          </a:custGeom>
          <a:solidFill>
            <a:srgbClr val="003C8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822960" fontAlgn="base">
              <a:spcBef>
                <a:spcPct val="0"/>
              </a:spcBef>
              <a:spcAft>
                <a:spcPct val="0"/>
              </a:spcAft>
            </a:pPr>
            <a:endParaRPr lang="en-US" sz="2880">
              <a:solidFill>
                <a:srgbClr val="000000"/>
              </a:solidFill>
              <a:latin typeface="Gill Sans" charset="0"/>
              <a:ea typeface="ヒラギノ角ゴ Pro W3" charset="-128"/>
              <a:sym typeface="Gill Sans" charset="0"/>
            </a:endParaRPr>
          </a:p>
        </p:txBody>
      </p:sp>
      <p:sp>
        <p:nvSpPr>
          <p:cNvPr id="71686" name="AutoShape 6"/>
          <p:cNvSpPr>
            <a:spLocks/>
          </p:cNvSpPr>
          <p:nvPr/>
        </p:nvSpPr>
        <p:spPr bwMode="auto">
          <a:xfrm>
            <a:off x="1832610" y="3371850"/>
            <a:ext cx="445770" cy="411480"/>
          </a:xfrm>
          <a:custGeom>
            <a:avLst/>
            <a:gdLst>
              <a:gd name="T0" fmla="*/ 7221474 w 21600"/>
              <a:gd name="T1" fmla="*/ 29125 h 21600"/>
              <a:gd name="T2" fmla="*/ 7361 w 21600"/>
              <a:gd name="T3" fmla="*/ 6330633 h 21600"/>
              <a:gd name="T4" fmla="*/ 0 w 21600"/>
              <a:gd name="T5" fmla="*/ 9677400 h 21600"/>
              <a:gd name="T6" fmla="*/ 11357504 w 21600"/>
              <a:gd name="T7" fmla="*/ 9677400 h 21600"/>
              <a:gd name="T8" fmla="*/ 11357504 w 21600"/>
              <a:gd name="T9" fmla="*/ 0 h 21600"/>
              <a:gd name="T10" fmla="*/ 7221474 w 21600"/>
              <a:gd name="T11" fmla="*/ 29125 h 21600"/>
              <a:gd name="T12" fmla="*/ 7221474 w 21600"/>
              <a:gd name="T13" fmla="*/ 29125 h 21600"/>
              <a:gd name="T14" fmla="*/ 7221474 w 21600"/>
              <a:gd name="T15" fmla="*/ 2912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13734" y="65"/>
                </a:moveTo>
                <a:cubicBezTo>
                  <a:pt x="4547" y="550"/>
                  <a:pt x="111" y="6203"/>
                  <a:pt x="14" y="14130"/>
                </a:cubicBezTo>
                <a:cubicBezTo>
                  <a:pt x="9" y="16620"/>
                  <a:pt x="5" y="19110"/>
                  <a:pt x="0" y="21600"/>
                </a:cubicBezTo>
                <a:cubicBezTo>
                  <a:pt x="7200" y="21600"/>
                  <a:pt x="14400" y="21600"/>
                  <a:pt x="21600" y="21600"/>
                </a:cubicBezTo>
                <a:cubicBezTo>
                  <a:pt x="21600" y="14400"/>
                  <a:pt x="21600" y="7200"/>
                  <a:pt x="21600" y="0"/>
                </a:cubicBezTo>
                <a:cubicBezTo>
                  <a:pt x="18978" y="22"/>
                  <a:pt x="16356" y="43"/>
                  <a:pt x="13734" y="65"/>
                </a:cubicBezTo>
                <a:cubicBezTo>
                  <a:pt x="13734" y="65"/>
                  <a:pt x="13734" y="65"/>
                  <a:pt x="13734" y="65"/>
                </a:cubicBezTo>
                <a:cubicBezTo>
                  <a:pt x="13734" y="65"/>
                  <a:pt x="13734" y="65"/>
                  <a:pt x="13734" y="65"/>
                </a:cubicBezTo>
              </a:path>
            </a:pathLst>
          </a:custGeom>
          <a:solidFill>
            <a:srgbClr val="003C8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822960" fontAlgn="base">
              <a:spcBef>
                <a:spcPct val="0"/>
              </a:spcBef>
              <a:spcAft>
                <a:spcPct val="0"/>
              </a:spcAft>
            </a:pPr>
            <a:endParaRPr lang="en-US" sz="2880">
              <a:solidFill>
                <a:srgbClr val="000000"/>
              </a:solidFill>
              <a:latin typeface="Gill Sans" charset="0"/>
              <a:ea typeface="ヒラギノ角ゴ Pro W3" charset="-128"/>
              <a:sym typeface="Gill Sans" charset="0"/>
            </a:endParaRPr>
          </a:p>
        </p:txBody>
      </p:sp>
      <p:sp>
        <p:nvSpPr>
          <p:cNvPr id="71687" name="Rectangle 7"/>
          <p:cNvSpPr>
            <a:spLocks/>
          </p:cNvSpPr>
          <p:nvPr/>
        </p:nvSpPr>
        <p:spPr bwMode="auto">
          <a:xfrm>
            <a:off x="1981200" y="3337560"/>
            <a:ext cx="283464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45720" rIns="45720" bIns="45720"/>
          <a:lstStyle>
            <a:lvl1pPr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defTabSz="822960" eaLnBrk="1" fontAlgn="base" hangingPunct="1">
              <a:spcBef>
                <a:spcPct val="0"/>
              </a:spcBef>
              <a:spcAft>
                <a:spcPct val="0"/>
              </a:spcAft>
              <a:tabLst>
                <a:tab pos="960120" algn="l"/>
              </a:tabLst>
            </a:pPr>
            <a:r>
              <a:rPr lang="en-US" altLang="en-US" sz="2160">
                <a:solidFill>
                  <a:srgbClr val="FFFFFF"/>
                </a:solidFill>
              </a:rPr>
              <a:t>Database Application</a:t>
            </a:r>
          </a:p>
        </p:txBody>
      </p:sp>
      <p:sp>
        <p:nvSpPr>
          <p:cNvPr id="3" name="AutoShape 8"/>
          <p:cNvSpPr>
            <a:spLocks/>
          </p:cNvSpPr>
          <p:nvPr/>
        </p:nvSpPr>
        <p:spPr bwMode="auto">
          <a:xfrm>
            <a:off x="5890260" y="4572000"/>
            <a:ext cx="4411980" cy="1748790"/>
          </a:xfrm>
          <a:prstGeom prst="roundRect">
            <a:avLst>
              <a:gd name="adj" fmla="val 15685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25400">
            <a:solidFill>
              <a:srgbClr val="003C83"/>
            </a:solidFill>
            <a:round/>
            <a:headEnd/>
            <a:tailEnd/>
          </a:ln>
          <a:effectLst>
            <a:outerShdw blurRad="114300" dist="63500" dir="2700000" algn="ctr" rotWithShape="0">
              <a:schemeClr val="bg2">
                <a:alpha val="29999"/>
              </a:schemeClr>
            </a:outerShdw>
          </a:effectLst>
        </p:spPr>
        <p:txBody>
          <a:bodyPr/>
          <a:lstStyle/>
          <a:p>
            <a:pPr algn="ctr" defTabSz="82296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80">
              <a:solidFill>
                <a:srgbClr val="000000"/>
              </a:solidFill>
              <a:latin typeface="Gill Sans" pitchFamily="80" charset="0"/>
              <a:ea typeface="ヒラギノ角ゴ Pro W3" pitchFamily="80" charset="-128"/>
              <a:sym typeface="Gill Sans" pitchFamily="80" charset="0"/>
            </a:endParaRPr>
          </a:p>
        </p:txBody>
      </p:sp>
      <p:sp>
        <p:nvSpPr>
          <p:cNvPr id="71689" name="Rectangle 9"/>
          <p:cNvSpPr>
            <a:spLocks/>
          </p:cNvSpPr>
          <p:nvPr/>
        </p:nvSpPr>
        <p:spPr bwMode="auto">
          <a:xfrm>
            <a:off x="6324600" y="4572000"/>
            <a:ext cx="2343150" cy="411480"/>
          </a:xfrm>
          <a:prstGeom prst="rect">
            <a:avLst/>
          </a:prstGeom>
          <a:solidFill>
            <a:srgbClr val="003C8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algn="ctr" defTabSz="82296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880"/>
          </a:p>
        </p:txBody>
      </p:sp>
      <p:sp>
        <p:nvSpPr>
          <p:cNvPr id="71690" name="AutoShape 10"/>
          <p:cNvSpPr>
            <a:spLocks/>
          </p:cNvSpPr>
          <p:nvPr/>
        </p:nvSpPr>
        <p:spPr bwMode="auto">
          <a:xfrm rot="10800000">
            <a:off x="8576310" y="4572000"/>
            <a:ext cx="445770" cy="411480"/>
          </a:xfrm>
          <a:custGeom>
            <a:avLst/>
            <a:gdLst>
              <a:gd name="T0" fmla="*/ 7221474 w 21600"/>
              <a:gd name="T1" fmla="*/ 29125 h 21600"/>
              <a:gd name="T2" fmla="*/ 7361 w 21600"/>
              <a:gd name="T3" fmla="*/ 6330633 h 21600"/>
              <a:gd name="T4" fmla="*/ 0 w 21600"/>
              <a:gd name="T5" fmla="*/ 9677400 h 21600"/>
              <a:gd name="T6" fmla="*/ 11357504 w 21600"/>
              <a:gd name="T7" fmla="*/ 9677400 h 21600"/>
              <a:gd name="T8" fmla="*/ 11357504 w 21600"/>
              <a:gd name="T9" fmla="*/ 0 h 21600"/>
              <a:gd name="T10" fmla="*/ 7221474 w 21600"/>
              <a:gd name="T11" fmla="*/ 29125 h 21600"/>
              <a:gd name="T12" fmla="*/ 7221474 w 21600"/>
              <a:gd name="T13" fmla="*/ 29125 h 21600"/>
              <a:gd name="T14" fmla="*/ 7221474 w 21600"/>
              <a:gd name="T15" fmla="*/ 2912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13734" y="65"/>
                </a:moveTo>
                <a:cubicBezTo>
                  <a:pt x="4547" y="550"/>
                  <a:pt x="111" y="6203"/>
                  <a:pt x="14" y="14130"/>
                </a:cubicBezTo>
                <a:cubicBezTo>
                  <a:pt x="9" y="16620"/>
                  <a:pt x="5" y="19110"/>
                  <a:pt x="0" y="21600"/>
                </a:cubicBezTo>
                <a:cubicBezTo>
                  <a:pt x="7200" y="21600"/>
                  <a:pt x="14400" y="21600"/>
                  <a:pt x="21600" y="21600"/>
                </a:cubicBezTo>
                <a:cubicBezTo>
                  <a:pt x="21600" y="14400"/>
                  <a:pt x="21600" y="7200"/>
                  <a:pt x="21600" y="0"/>
                </a:cubicBezTo>
                <a:cubicBezTo>
                  <a:pt x="18978" y="22"/>
                  <a:pt x="16356" y="43"/>
                  <a:pt x="13734" y="65"/>
                </a:cubicBezTo>
                <a:cubicBezTo>
                  <a:pt x="13734" y="65"/>
                  <a:pt x="13734" y="65"/>
                  <a:pt x="13734" y="65"/>
                </a:cubicBezTo>
                <a:cubicBezTo>
                  <a:pt x="13734" y="65"/>
                  <a:pt x="13734" y="65"/>
                  <a:pt x="13734" y="65"/>
                </a:cubicBezTo>
              </a:path>
            </a:pathLst>
          </a:custGeom>
          <a:solidFill>
            <a:srgbClr val="003C8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822960" fontAlgn="base">
              <a:spcBef>
                <a:spcPct val="0"/>
              </a:spcBef>
              <a:spcAft>
                <a:spcPct val="0"/>
              </a:spcAft>
            </a:pPr>
            <a:endParaRPr lang="en-US" sz="2880">
              <a:solidFill>
                <a:srgbClr val="000000"/>
              </a:solidFill>
              <a:latin typeface="Gill Sans" charset="0"/>
              <a:ea typeface="ヒラギノ角ゴ Pro W3" charset="-128"/>
              <a:sym typeface="Gill Sans" charset="0"/>
            </a:endParaRPr>
          </a:p>
        </p:txBody>
      </p:sp>
      <p:sp>
        <p:nvSpPr>
          <p:cNvPr id="71691" name="AutoShape 11"/>
          <p:cNvSpPr>
            <a:spLocks/>
          </p:cNvSpPr>
          <p:nvPr/>
        </p:nvSpPr>
        <p:spPr bwMode="auto">
          <a:xfrm>
            <a:off x="5890260" y="4572000"/>
            <a:ext cx="445770" cy="411480"/>
          </a:xfrm>
          <a:custGeom>
            <a:avLst/>
            <a:gdLst>
              <a:gd name="T0" fmla="*/ 7221474 w 21600"/>
              <a:gd name="T1" fmla="*/ 29125 h 21600"/>
              <a:gd name="T2" fmla="*/ 7361 w 21600"/>
              <a:gd name="T3" fmla="*/ 6330633 h 21600"/>
              <a:gd name="T4" fmla="*/ 0 w 21600"/>
              <a:gd name="T5" fmla="*/ 9677400 h 21600"/>
              <a:gd name="T6" fmla="*/ 11357504 w 21600"/>
              <a:gd name="T7" fmla="*/ 9677400 h 21600"/>
              <a:gd name="T8" fmla="*/ 11357504 w 21600"/>
              <a:gd name="T9" fmla="*/ 0 h 21600"/>
              <a:gd name="T10" fmla="*/ 7221474 w 21600"/>
              <a:gd name="T11" fmla="*/ 29125 h 21600"/>
              <a:gd name="T12" fmla="*/ 7221474 w 21600"/>
              <a:gd name="T13" fmla="*/ 29125 h 21600"/>
              <a:gd name="T14" fmla="*/ 7221474 w 21600"/>
              <a:gd name="T15" fmla="*/ 2912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13734" y="65"/>
                </a:moveTo>
                <a:cubicBezTo>
                  <a:pt x="4547" y="550"/>
                  <a:pt x="111" y="6203"/>
                  <a:pt x="14" y="14130"/>
                </a:cubicBezTo>
                <a:cubicBezTo>
                  <a:pt x="9" y="16620"/>
                  <a:pt x="5" y="19110"/>
                  <a:pt x="0" y="21600"/>
                </a:cubicBezTo>
                <a:cubicBezTo>
                  <a:pt x="7200" y="21600"/>
                  <a:pt x="14400" y="21600"/>
                  <a:pt x="21600" y="21600"/>
                </a:cubicBezTo>
                <a:cubicBezTo>
                  <a:pt x="21600" y="14400"/>
                  <a:pt x="21600" y="7200"/>
                  <a:pt x="21600" y="0"/>
                </a:cubicBezTo>
                <a:cubicBezTo>
                  <a:pt x="18978" y="22"/>
                  <a:pt x="16356" y="43"/>
                  <a:pt x="13734" y="65"/>
                </a:cubicBezTo>
                <a:cubicBezTo>
                  <a:pt x="13734" y="65"/>
                  <a:pt x="13734" y="65"/>
                  <a:pt x="13734" y="65"/>
                </a:cubicBezTo>
                <a:cubicBezTo>
                  <a:pt x="13734" y="65"/>
                  <a:pt x="13734" y="65"/>
                  <a:pt x="13734" y="65"/>
                </a:cubicBezTo>
              </a:path>
            </a:pathLst>
          </a:custGeom>
          <a:solidFill>
            <a:srgbClr val="003C8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822960" fontAlgn="base">
              <a:spcBef>
                <a:spcPct val="0"/>
              </a:spcBef>
              <a:spcAft>
                <a:spcPct val="0"/>
              </a:spcAft>
            </a:pPr>
            <a:endParaRPr lang="en-US" sz="2880">
              <a:solidFill>
                <a:srgbClr val="000000"/>
              </a:solidFill>
              <a:latin typeface="Gill Sans" charset="0"/>
              <a:ea typeface="ヒラギノ角ゴ Pro W3" charset="-128"/>
              <a:sym typeface="Gill Sans" charset="0"/>
            </a:endParaRPr>
          </a:p>
        </p:txBody>
      </p:sp>
      <p:sp>
        <p:nvSpPr>
          <p:cNvPr id="71692" name="Rectangle 12"/>
          <p:cNvSpPr>
            <a:spLocks/>
          </p:cNvSpPr>
          <p:nvPr/>
        </p:nvSpPr>
        <p:spPr bwMode="auto">
          <a:xfrm>
            <a:off x="6038850" y="4537710"/>
            <a:ext cx="283464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45720" rIns="45720" bIns="45720"/>
          <a:lstStyle>
            <a:lvl1pPr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defTabSz="822960" eaLnBrk="1" fontAlgn="base" hangingPunct="1">
              <a:spcBef>
                <a:spcPct val="0"/>
              </a:spcBef>
              <a:spcAft>
                <a:spcPct val="0"/>
              </a:spcAft>
              <a:tabLst>
                <a:tab pos="960120" algn="l"/>
              </a:tabLst>
            </a:pPr>
            <a:r>
              <a:rPr lang="en-US" altLang="en-US" sz="2160">
                <a:solidFill>
                  <a:srgbClr val="FFFFFF"/>
                </a:solidFill>
              </a:rPr>
              <a:t>Financial services</a:t>
            </a:r>
          </a:p>
        </p:txBody>
      </p:sp>
      <p:sp>
        <p:nvSpPr>
          <p:cNvPr id="4" name="AutoShape 13"/>
          <p:cNvSpPr>
            <a:spLocks/>
          </p:cNvSpPr>
          <p:nvPr/>
        </p:nvSpPr>
        <p:spPr bwMode="auto">
          <a:xfrm>
            <a:off x="5890260" y="2503170"/>
            <a:ext cx="4411980" cy="1383030"/>
          </a:xfrm>
          <a:prstGeom prst="roundRect">
            <a:avLst>
              <a:gd name="adj" fmla="val 19833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25400">
            <a:solidFill>
              <a:srgbClr val="003C83"/>
            </a:solidFill>
            <a:round/>
            <a:headEnd/>
            <a:tailEnd/>
          </a:ln>
          <a:effectLst>
            <a:outerShdw blurRad="114300" dist="63500" dir="2700000" algn="ctr" rotWithShape="0">
              <a:schemeClr val="bg2">
                <a:alpha val="29999"/>
              </a:schemeClr>
            </a:outerShdw>
          </a:effectLst>
        </p:spPr>
        <p:txBody>
          <a:bodyPr/>
          <a:lstStyle/>
          <a:p>
            <a:pPr algn="ctr" defTabSz="82296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80">
              <a:solidFill>
                <a:srgbClr val="000000"/>
              </a:solidFill>
              <a:latin typeface="Gill Sans" pitchFamily="80" charset="0"/>
              <a:ea typeface="ヒラギノ角ゴ Pro W3" pitchFamily="80" charset="-128"/>
              <a:sym typeface="Gill Sans" pitchFamily="80" charset="0"/>
            </a:endParaRPr>
          </a:p>
        </p:txBody>
      </p:sp>
      <p:sp>
        <p:nvSpPr>
          <p:cNvPr id="71694" name="Rectangle 14"/>
          <p:cNvSpPr>
            <a:spLocks/>
          </p:cNvSpPr>
          <p:nvPr/>
        </p:nvSpPr>
        <p:spPr bwMode="auto">
          <a:xfrm>
            <a:off x="6324600" y="2503170"/>
            <a:ext cx="2343150" cy="411480"/>
          </a:xfrm>
          <a:prstGeom prst="rect">
            <a:avLst/>
          </a:prstGeom>
          <a:solidFill>
            <a:srgbClr val="003C8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algn="ctr" defTabSz="82296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880"/>
          </a:p>
        </p:txBody>
      </p:sp>
      <p:sp>
        <p:nvSpPr>
          <p:cNvPr id="71695" name="AutoShape 15"/>
          <p:cNvSpPr>
            <a:spLocks/>
          </p:cNvSpPr>
          <p:nvPr/>
        </p:nvSpPr>
        <p:spPr bwMode="auto">
          <a:xfrm rot="10800000">
            <a:off x="8576310" y="2503170"/>
            <a:ext cx="445770" cy="411480"/>
          </a:xfrm>
          <a:custGeom>
            <a:avLst/>
            <a:gdLst>
              <a:gd name="T0" fmla="*/ 7221474 w 21600"/>
              <a:gd name="T1" fmla="*/ 29125 h 21600"/>
              <a:gd name="T2" fmla="*/ 7361 w 21600"/>
              <a:gd name="T3" fmla="*/ 6330633 h 21600"/>
              <a:gd name="T4" fmla="*/ 0 w 21600"/>
              <a:gd name="T5" fmla="*/ 9677400 h 21600"/>
              <a:gd name="T6" fmla="*/ 11357504 w 21600"/>
              <a:gd name="T7" fmla="*/ 9677400 h 21600"/>
              <a:gd name="T8" fmla="*/ 11357504 w 21600"/>
              <a:gd name="T9" fmla="*/ 0 h 21600"/>
              <a:gd name="T10" fmla="*/ 7221474 w 21600"/>
              <a:gd name="T11" fmla="*/ 29125 h 21600"/>
              <a:gd name="T12" fmla="*/ 7221474 w 21600"/>
              <a:gd name="T13" fmla="*/ 29125 h 21600"/>
              <a:gd name="T14" fmla="*/ 7221474 w 21600"/>
              <a:gd name="T15" fmla="*/ 2912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13734" y="65"/>
                </a:moveTo>
                <a:cubicBezTo>
                  <a:pt x="4547" y="550"/>
                  <a:pt x="111" y="6203"/>
                  <a:pt x="14" y="14130"/>
                </a:cubicBezTo>
                <a:cubicBezTo>
                  <a:pt x="9" y="16620"/>
                  <a:pt x="5" y="19110"/>
                  <a:pt x="0" y="21600"/>
                </a:cubicBezTo>
                <a:cubicBezTo>
                  <a:pt x="7200" y="21600"/>
                  <a:pt x="14400" y="21600"/>
                  <a:pt x="21600" y="21600"/>
                </a:cubicBezTo>
                <a:cubicBezTo>
                  <a:pt x="21600" y="14400"/>
                  <a:pt x="21600" y="7200"/>
                  <a:pt x="21600" y="0"/>
                </a:cubicBezTo>
                <a:cubicBezTo>
                  <a:pt x="18978" y="22"/>
                  <a:pt x="16356" y="43"/>
                  <a:pt x="13734" y="65"/>
                </a:cubicBezTo>
                <a:cubicBezTo>
                  <a:pt x="13734" y="65"/>
                  <a:pt x="13734" y="65"/>
                  <a:pt x="13734" y="65"/>
                </a:cubicBezTo>
                <a:cubicBezTo>
                  <a:pt x="13734" y="65"/>
                  <a:pt x="13734" y="65"/>
                  <a:pt x="13734" y="65"/>
                </a:cubicBezTo>
              </a:path>
            </a:pathLst>
          </a:custGeom>
          <a:solidFill>
            <a:srgbClr val="003C8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822960" fontAlgn="base">
              <a:spcBef>
                <a:spcPct val="0"/>
              </a:spcBef>
              <a:spcAft>
                <a:spcPct val="0"/>
              </a:spcAft>
            </a:pPr>
            <a:endParaRPr lang="en-US" sz="2880">
              <a:solidFill>
                <a:srgbClr val="000000"/>
              </a:solidFill>
              <a:latin typeface="Gill Sans" charset="0"/>
              <a:ea typeface="ヒラギノ角ゴ Pro W3" charset="-128"/>
              <a:sym typeface="Gill Sans" charset="0"/>
            </a:endParaRPr>
          </a:p>
        </p:txBody>
      </p:sp>
      <p:sp>
        <p:nvSpPr>
          <p:cNvPr id="71696" name="AutoShape 16"/>
          <p:cNvSpPr>
            <a:spLocks/>
          </p:cNvSpPr>
          <p:nvPr/>
        </p:nvSpPr>
        <p:spPr bwMode="auto">
          <a:xfrm>
            <a:off x="5890260" y="2503170"/>
            <a:ext cx="445770" cy="411480"/>
          </a:xfrm>
          <a:custGeom>
            <a:avLst/>
            <a:gdLst>
              <a:gd name="T0" fmla="*/ 7221474 w 21600"/>
              <a:gd name="T1" fmla="*/ 29125 h 21600"/>
              <a:gd name="T2" fmla="*/ 7361 w 21600"/>
              <a:gd name="T3" fmla="*/ 6330633 h 21600"/>
              <a:gd name="T4" fmla="*/ 0 w 21600"/>
              <a:gd name="T5" fmla="*/ 9677400 h 21600"/>
              <a:gd name="T6" fmla="*/ 11357504 w 21600"/>
              <a:gd name="T7" fmla="*/ 9677400 h 21600"/>
              <a:gd name="T8" fmla="*/ 11357504 w 21600"/>
              <a:gd name="T9" fmla="*/ 0 h 21600"/>
              <a:gd name="T10" fmla="*/ 7221474 w 21600"/>
              <a:gd name="T11" fmla="*/ 29125 h 21600"/>
              <a:gd name="T12" fmla="*/ 7221474 w 21600"/>
              <a:gd name="T13" fmla="*/ 29125 h 21600"/>
              <a:gd name="T14" fmla="*/ 7221474 w 21600"/>
              <a:gd name="T15" fmla="*/ 2912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13734" y="65"/>
                </a:moveTo>
                <a:cubicBezTo>
                  <a:pt x="4547" y="550"/>
                  <a:pt x="111" y="6203"/>
                  <a:pt x="14" y="14130"/>
                </a:cubicBezTo>
                <a:cubicBezTo>
                  <a:pt x="9" y="16620"/>
                  <a:pt x="5" y="19110"/>
                  <a:pt x="0" y="21600"/>
                </a:cubicBezTo>
                <a:cubicBezTo>
                  <a:pt x="7200" y="21600"/>
                  <a:pt x="14400" y="21600"/>
                  <a:pt x="21600" y="21600"/>
                </a:cubicBezTo>
                <a:cubicBezTo>
                  <a:pt x="21600" y="14400"/>
                  <a:pt x="21600" y="7200"/>
                  <a:pt x="21600" y="0"/>
                </a:cubicBezTo>
                <a:cubicBezTo>
                  <a:pt x="18978" y="22"/>
                  <a:pt x="16356" y="43"/>
                  <a:pt x="13734" y="65"/>
                </a:cubicBezTo>
                <a:cubicBezTo>
                  <a:pt x="13734" y="65"/>
                  <a:pt x="13734" y="65"/>
                  <a:pt x="13734" y="65"/>
                </a:cubicBezTo>
                <a:cubicBezTo>
                  <a:pt x="13734" y="65"/>
                  <a:pt x="13734" y="65"/>
                  <a:pt x="13734" y="65"/>
                </a:cubicBezTo>
              </a:path>
            </a:pathLst>
          </a:custGeom>
          <a:solidFill>
            <a:srgbClr val="003C8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822960" fontAlgn="base">
              <a:spcBef>
                <a:spcPct val="0"/>
              </a:spcBef>
              <a:spcAft>
                <a:spcPct val="0"/>
              </a:spcAft>
            </a:pPr>
            <a:endParaRPr lang="en-US" sz="2880">
              <a:solidFill>
                <a:srgbClr val="000000"/>
              </a:solidFill>
              <a:latin typeface="Gill Sans" charset="0"/>
              <a:ea typeface="ヒラギノ角ゴ Pro W3" charset="-128"/>
              <a:sym typeface="Gill Sans" charset="0"/>
            </a:endParaRPr>
          </a:p>
        </p:txBody>
      </p:sp>
      <p:sp>
        <p:nvSpPr>
          <p:cNvPr id="71697" name="Rectangle 17"/>
          <p:cNvSpPr>
            <a:spLocks/>
          </p:cNvSpPr>
          <p:nvPr/>
        </p:nvSpPr>
        <p:spPr bwMode="auto">
          <a:xfrm>
            <a:off x="6038850" y="2468880"/>
            <a:ext cx="283464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45720" rIns="45720" bIns="45720"/>
          <a:lstStyle>
            <a:lvl1pPr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defTabSz="822960" eaLnBrk="1" fontAlgn="base" hangingPunct="1">
              <a:spcBef>
                <a:spcPct val="0"/>
              </a:spcBef>
              <a:spcAft>
                <a:spcPct val="0"/>
              </a:spcAft>
              <a:tabLst>
                <a:tab pos="960120" algn="l"/>
              </a:tabLst>
            </a:pPr>
            <a:r>
              <a:rPr lang="en-US" altLang="en-US" sz="2160">
                <a:solidFill>
                  <a:srgbClr val="FFFFFF"/>
                </a:solidFill>
              </a:rPr>
              <a:t>Life Sciences</a:t>
            </a:r>
          </a:p>
        </p:txBody>
      </p:sp>
      <p:sp>
        <p:nvSpPr>
          <p:cNvPr id="71698" name="Rectangle 18"/>
          <p:cNvSpPr>
            <a:spLocks/>
          </p:cNvSpPr>
          <p:nvPr/>
        </p:nvSpPr>
        <p:spPr bwMode="auto">
          <a:xfrm>
            <a:off x="5890260" y="2926080"/>
            <a:ext cx="441198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45720" rIns="45720" bIns="45720"/>
          <a:lstStyle>
            <a:lvl1pPr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defTabSz="822960" eaLnBrk="1" fontAlgn="base" hangingPunct="1">
              <a:spcBef>
                <a:spcPct val="0"/>
              </a:spcBef>
              <a:spcAft>
                <a:spcPct val="0"/>
              </a:spcAft>
              <a:tabLst>
                <a:tab pos="960120" algn="l"/>
              </a:tabLst>
            </a:pPr>
            <a:r>
              <a:rPr lang="en-US" altLang="en-US" sz="2160">
                <a:solidFill>
                  <a:srgbClr val="FFFFFF"/>
                </a:solidFill>
              </a:rPr>
              <a:t>Support features necessary for population genetics studies.</a:t>
            </a:r>
          </a:p>
        </p:txBody>
      </p:sp>
      <p:sp>
        <p:nvSpPr>
          <p:cNvPr id="71699" name="Rectangle 19"/>
          <p:cNvSpPr>
            <a:spLocks/>
          </p:cNvSpPr>
          <p:nvPr/>
        </p:nvSpPr>
        <p:spPr bwMode="auto">
          <a:xfrm>
            <a:off x="6015990" y="5029200"/>
            <a:ext cx="4194810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45720" rIns="45720" bIns="45720"/>
          <a:lstStyle>
            <a:lvl1pPr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defTabSz="822960" eaLnBrk="1" fontAlgn="base" hangingPunct="1">
              <a:spcBef>
                <a:spcPct val="0"/>
              </a:spcBef>
              <a:spcAft>
                <a:spcPct val="0"/>
              </a:spcAft>
              <a:tabLst>
                <a:tab pos="960120" algn="l"/>
              </a:tabLst>
            </a:pPr>
            <a:r>
              <a:rPr lang="en-US" altLang="en-US" sz="2160">
                <a:solidFill>
                  <a:srgbClr val="FFFFFF"/>
                </a:solidFill>
              </a:rPr>
              <a:t>Support more technical indicators than company ABC with real-time, streaming data.</a:t>
            </a:r>
          </a:p>
        </p:txBody>
      </p:sp>
      <p:sp>
        <p:nvSpPr>
          <p:cNvPr id="71700" name="Rectangle 20"/>
          <p:cNvSpPr>
            <a:spLocks/>
          </p:cNvSpPr>
          <p:nvPr/>
        </p:nvSpPr>
        <p:spPr bwMode="auto">
          <a:xfrm>
            <a:off x="1935480" y="3840480"/>
            <a:ext cx="4194810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45720" rIns="45720" bIns="45720"/>
          <a:lstStyle>
            <a:lvl1pPr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defTabSz="822960" eaLnBrk="1" fontAlgn="base" hangingPunct="1">
              <a:spcBef>
                <a:spcPct val="0"/>
              </a:spcBef>
              <a:spcAft>
                <a:spcPct val="0"/>
              </a:spcAft>
              <a:tabLst>
                <a:tab pos="960120" algn="l"/>
              </a:tabLst>
            </a:pPr>
            <a:r>
              <a:rPr lang="en-US" altLang="en-US" sz="2160">
                <a:solidFill>
                  <a:srgbClr val="FFFFFF"/>
                </a:solidFill>
              </a:rPr>
              <a:t>Make the application run on SQL Server in addition to Oracle.</a:t>
            </a:r>
          </a:p>
        </p:txBody>
      </p:sp>
      <p:grpSp>
        <p:nvGrpSpPr>
          <p:cNvPr id="22" name="Group 6"/>
          <p:cNvGrpSpPr>
            <a:grpSpLocks/>
          </p:cNvGrpSpPr>
          <p:nvPr/>
        </p:nvGrpSpPr>
        <p:grpSpPr bwMode="auto">
          <a:xfrm>
            <a:off x="0" y="945832"/>
            <a:ext cx="2175510" cy="2654618"/>
            <a:chOff x="0" y="0"/>
            <a:chExt cx="1951" cy="1476"/>
          </a:xfrm>
        </p:grpSpPr>
        <p:pic>
          <p:nvPicPr>
            <p:cNvPr id="23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51" cy="1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Rectangle 8"/>
            <p:cNvSpPr>
              <a:spLocks/>
            </p:cNvSpPr>
            <p:nvPr/>
          </p:nvSpPr>
          <p:spPr bwMode="auto">
            <a:xfrm>
              <a:off x="102" y="144"/>
              <a:ext cx="1576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9pPr>
            </a:lstStyle>
            <a:p>
              <a:pPr algn="ctr" defTabSz="822960" eaLnBrk="1" fontAlgn="base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340" dirty="0" smtClean="0">
                  <a:solidFill>
                    <a:srgbClr val="FF0000"/>
                  </a:solidFill>
                  <a:latin typeface="Comic Sans MS" panose="030F0702030302020204" pitchFamily="66" charset="0"/>
                  <a:sym typeface="Comic Sans MS" panose="030F0702030302020204" pitchFamily="66" charset="0"/>
                </a:rPr>
                <a:t>Document this in your engineering journal.</a:t>
              </a:r>
              <a:endParaRPr lang="en-US" altLang="en-US" sz="2340" dirty="0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347060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</p:nvPr>
        </p:nvSpPr>
        <p:spPr>
          <a:xfrm>
            <a:off x="488707" y="0"/>
            <a:ext cx="105156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Sprint Planning Meeting </a:t>
            </a:r>
            <a:endParaRPr lang="en-US" dirty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idx="1"/>
          </p:nvPr>
        </p:nvSpPr>
        <p:spPr>
          <a:xfrm>
            <a:off x="3372877" y="1323974"/>
            <a:ext cx="8515350" cy="5534026"/>
          </a:xfrm>
        </p:spPr>
        <p:txBody>
          <a:bodyPr>
            <a:normAutofit fontScale="92500"/>
          </a:bodyPr>
          <a:lstStyle/>
          <a:p>
            <a:r>
              <a:rPr lang="en-US" altLang="en-US" sz="3200" dirty="0"/>
              <a:t>During </a:t>
            </a:r>
            <a:r>
              <a:rPr lang="en-US" altLang="en-US" sz="3200" dirty="0" smtClean="0"/>
              <a:t>the Sprint Planning </a:t>
            </a:r>
            <a:r>
              <a:rPr lang="en-US" altLang="en-US" sz="3200" dirty="0"/>
              <a:t>meeting the team agrees to </a:t>
            </a:r>
            <a:r>
              <a:rPr lang="en-US" altLang="en-US" sz="3200" b="1" dirty="0"/>
              <a:t>the stories </a:t>
            </a:r>
            <a:r>
              <a:rPr lang="en-US" altLang="en-US" sz="3200" b="1" dirty="0" smtClean="0"/>
              <a:t>(tasks) that </a:t>
            </a:r>
            <a:r>
              <a:rPr lang="en-US" altLang="en-US" sz="3200" b="1" dirty="0"/>
              <a:t>they believe they can complete within the sprint. </a:t>
            </a:r>
            <a:endParaRPr lang="en-US" altLang="en-US" sz="3200" b="1" dirty="0" smtClean="0"/>
          </a:p>
          <a:p>
            <a:r>
              <a:rPr lang="en-US" altLang="en-US" sz="3200" dirty="0" smtClean="0"/>
              <a:t>Officially </a:t>
            </a:r>
            <a:r>
              <a:rPr lang="en-US" altLang="en-US" sz="3200" dirty="0"/>
              <a:t>t</a:t>
            </a:r>
            <a:r>
              <a:rPr lang="en-US" altLang="en-US" sz="3200" dirty="0" smtClean="0"/>
              <a:t>he </a:t>
            </a:r>
            <a:r>
              <a:rPr lang="en-US" altLang="en-US" sz="3200" dirty="0"/>
              <a:t>sprint backlog is a closed list – once its complete no more tasks can be added to it (unless the team identifies missing tasks). </a:t>
            </a:r>
            <a:endParaRPr lang="en-US" altLang="en-US" sz="3200" dirty="0" smtClean="0"/>
          </a:p>
          <a:p>
            <a:r>
              <a:rPr lang="en-US" altLang="en-US" sz="3200" dirty="0" smtClean="0"/>
              <a:t>A </a:t>
            </a:r>
            <a:r>
              <a:rPr lang="en-US" altLang="en-US" sz="3200" dirty="0"/>
              <a:t>closed list provides the team with the psychology benefit of seeing a shrinking pile vs. the normal ever growing stack of features and bugs. </a:t>
            </a:r>
            <a:endParaRPr lang="en-US" altLang="en-US" sz="3200" dirty="0" smtClean="0"/>
          </a:p>
          <a:p>
            <a:r>
              <a:rPr lang="en-US" altLang="en-US" sz="3200" dirty="0" smtClean="0"/>
              <a:t>It </a:t>
            </a:r>
            <a:r>
              <a:rPr lang="en-US" altLang="en-US" sz="3200" dirty="0"/>
              <a:t>provides an achievable short term goal allowing the long term to be left in the background.</a:t>
            </a:r>
            <a:endParaRPr lang="en-US" altLang="en-US" sz="3200" dirty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442924" y="1642110"/>
            <a:ext cx="2788920" cy="2108835"/>
            <a:chOff x="0" y="0"/>
            <a:chExt cx="1951" cy="1476"/>
          </a:xfrm>
        </p:grpSpPr>
        <p:pic>
          <p:nvPicPr>
            <p:cNvPr id="5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51" cy="1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8"/>
            <p:cNvSpPr>
              <a:spLocks/>
            </p:cNvSpPr>
            <p:nvPr/>
          </p:nvSpPr>
          <p:spPr bwMode="auto">
            <a:xfrm>
              <a:off x="102" y="144"/>
              <a:ext cx="1576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9pPr>
            </a:lstStyle>
            <a:p>
              <a:pPr algn="ctr" defTabSz="822960" eaLnBrk="1" fontAlgn="base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340" dirty="0" smtClean="0">
                  <a:solidFill>
                    <a:srgbClr val="FF0000"/>
                  </a:solidFill>
                  <a:latin typeface="Comic Sans MS" panose="030F0702030302020204" pitchFamily="66" charset="0"/>
                  <a:sym typeface="Comic Sans MS" panose="030F0702030302020204" pitchFamily="66" charset="0"/>
                </a:rPr>
                <a:t>Document this in your engineering journal.</a:t>
              </a:r>
              <a:endParaRPr lang="en-US" altLang="en-US" sz="2340" dirty="0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69433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Sprint Review: Demonstration and Documentation in Engineering Journal</a:t>
            </a:r>
          </a:p>
          <a:p>
            <a:r>
              <a:rPr lang="en-US" dirty="0" smtClean="0"/>
              <a:t>Sprint Retrospective: Document in your Journal</a:t>
            </a:r>
          </a:p>
          <a:p>
            <a:r>
              <a:rPr lang="en-US" dirty="0" smtClean="0"/>
              <a:t>Sprint Planning Meeting: Document Sprint Goal and Task that you commit to complete before the end of </a:t>
            </a:r>
            <a:r>
              <a:rPr lang="en-US" smtClean="0"/>
              <a:t>the Sprint.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46774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99CC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E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 W3"/>
        <a:cs typeface=""/>
      </a:majorFont>
      <a:minorFont>
        <a:latin typeface="Gill Sans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466</Words>
  <Application>Microsoft Office PowerPoint</Application>
  <PresentationFormat>Widescreen</PresentationFormat>
  <Paragraphs>64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ＭＳ Ｐゴシック</vt:lpstr>
      <vt:lpstr>ヒラギノ角ゴ Pro W3</vt:lpstr>
      <vt:lpstr>Arial</vt:lpstr>
      <vt:lpstr>Calibri</vt:lpstr>
      <vt:lpstr>Calibri Light</vt:lpstr>
      <vt:lpstr>Comic Sans MS</vt:lpstr>
      <vt:lpstr>Gill Sans</vt:lpstr>
      <vt:lpstr>Lucida Grande</vt:lpstr>
      <vt:lpstr>Office Theme</vt:lpstr>
      <vt:lpstr>Title &amp; Bullets</vt:lpstr>
      <vt:lpstr>AP Computer Science </vt:lpstr>
      <vt:lpstr>Objectives</vt:lpstr>
      <vt:lpstr>The sprint review</vt:lpstr>
      <vt:lpstr>Sprint retrospective</vt:lpstr>
      <vt:lpstr>Good/ Bad/Changes</vt:lpstr>
      <vt:lpstr>Product backlog</vt:lpstr>
      <vt:lpstr>The sprint goal</vt:lpstr>
      <vt:lpstr>Sprint Planning Meeting </vt:lpstr>
      <vt:lpstr>Summary</vt:lpstr>
    </vt:vector>
  </TitlesOfParts>
  <Company>SKPS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Computer Science</dc:title>
  <dc:creator>Greg Smith</dc:creator>
  <cp:lastModifiedBy>Greg Smith</cp:lastModifiedBy>
  <cp:revision>3</cp:revision>
  <dcterms:created xsi:type="dcterms:W3CDTF">2017-05-18T19:13:48Z</dcterms:created>
  <dcterms:modified xsi:type="dcterms:W3CDTF">2017-05-18T19:25:09Z</dcterms:modified>
</cp:coreProperties>
</file>