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9" autoAdjust="0"/>
    <p:restoredTop sz="94660"/>
  </p:normalViewPr>
  <p:slideViewPr>
    <p:cSldViewPr snapToGrid="0">
      <p:cViewPr varScale="1">
        <p:scale>
          <a:sx n="50" d="100"/>
          <a:sy n="50" d="100"/>
        </p:scale>
        <p:origin x="60" y="14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5ACF-B6F5-41A5-B0E3-C1E95F42465B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4127-7673-4241-A374-E190ED53B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17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5ACF-B6F5-41A5-B0E3-C1E95F42465B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4127-7673-4241-A374-E190ED53B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23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5ACF-B6F5-41A5-B0E3-C1E95F42465B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4127-7673-4241-A374-E190ED53B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23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5ACF-B6F5-41A5-B0E3-C1E95F42465B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4127-7673-4241-A374-E190ED53B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31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5ACF-B6F5-41A5-B0E3-C1E95F42465B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4127-7673-4241-A374-E190ED53B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977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5ACF-B6F5-41A5-B0E3-C1E95F42465B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4127-7673-4241-A374-E190ED53B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1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5ACF-B6F5-41A5-B0E3-C1E95F42465B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4127-7673-4241-A374-E190ED53B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0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5ACF-B6F5-41A5-B0E3-C1E95F42465B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4127-7673-4241-A374-E190ED53B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71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5ACF-B6F5-41A5-B0E3-C1E95F42465B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4127-7673-4241-A374-E190ED53B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26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5ACF-B6F5-41A5-B0E3-C1E95F42465B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4127-7673-4241-A374-E190ED53B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8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5ACF-B6F5-41A5-B0E3-C1E95F42465B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4127-7673-4241-A374-E190ED53B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51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B5ACF-B6F5-41A5-B0E3-C1E95F42465B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74127-7673-4241-A374-E190ED53B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071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Computer Science 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2/6/2018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455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able to solve AP Free Response Questions that involve one- and two- dimensional arrays.</a:t>
            </a:r>
          </a:p>
          <a:p>
            <a:r>
              <a:rPr lang="en-US" dirty="0" smtClean="0"/>
              <a:t>Be able to evaluate your solutions using the AP Computer Science A rubric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70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44829"/>
            <a:ext cx="10515600" cy="132556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31986"/>
            <a:ext cx="10515600" cy="580292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Read over FRQ: </a:t>
            </a:r>
            <a:r>
              <a:rPr lang="en-US" b="1" dirty="0" err="1" smtClean="0"/>
              <a:t>ArrayTester</a:t>
            </a:r>
            <a:r>
              <a:rPr lang="en-US" b="1" dirty="0" smtClean="0"/>
              <a:t> (Found in the Assignments Folder.  ArrayTester2_6_2019)</a:t>
            </a:r>
            <a:endParaRPr lang="en-US" b="1" dirty="0" smtClean="0"/>
          </a:p>
          <a:p>
            <a:r>
              <a:rPr lang="en-US" dirty="0" smtClean="0"/>
              <a:t>Determine what it is asking</a:t>
            </a:r>
          </a:p>
          <a:p>
            <a:pPr lvl="1"/>
            <a:r>
              <a:rPr lang="en-US" b="1" dirty="0" smtClean="0"/>
              <a:t>Tasks</a:t>
            </a:r>
            <a:r>
              <a:rPr lang="en-US" dirty="0" smtClean="0"/>
              <a:t>: Write </a:t>
            </a:r>
            <a:r>
              <a:rPr lang="en-US" dirty="0" smtClean="0"/>
              <a:t>a summary of what the problem is </a:t>
            </a:r>
            <a:r>
              <a:rPr lang="en-US" dirty="0" smtClean="0"/>
              <a:t>asking</a:t>
            </a:r>
          </a:p>
          <a:p>
            <a:pPr lvl="1"/>
            <a:r>
              <a:rPr lang="en-US" b="1" dirty="0" smtClean="0"/>
              <a:t>Pre-condition</a:t>
            </a:r>
            <a:r>
              <a:rPr lang="en-US" dirty="0" smtClean="0"/>
              <a:t> for each method</a:t>
            </a:r>
          </a:p>
          <a:p>
            <a:pPr lvl="1"/>
            <a:r>
              <a:rPr lang="en-US" b="1" dirty="0" smtClean="0"/>
              <a:t>Post-condition </a:t>
            </a:r>
            <a:r>
              <a:rPr lang="en-US" dirty="0" smtClean="0"/>
              <a:t>for each method</a:t>
            </a:r>
            <a:endParaRPr lang="en-US" dirty="0" smtClean="0"/>
          </a:p>
          <a:p>
            <a:pPr lvl="1"/>
            <a:r>
              <a:rPr lang="en-US" dirty="0" smtClean="0"/>
              <a:t>Pair, share, Improve (2X)</a:t>
            </a:r>
          </a:p>
          <a:p>
            <a:pPr lvl="1"/>
            <a:r>
              <a:rPr lang="en-US" dirty="0" smtClean="0"/>
              <a:t>Get up, meet someone, listen to their understanding of the problem, describe how you understand the problem.</a:t>
            </a:r>
          </a:p>
          <a:p>
            <a:pPr lvl="1"/>
            <a:r>
              <a:rPr lang="en-US" dirty="0" smtClean="0"/>
              <a:t>Modify your understanding as needed </a:t>
            </a:r>
          </a:p>
          <a:p>
            <a:r>
              <a:rPr lang="en-US" dirty="0" smtClean="0"/>
              <a:t>How will you solve it? Pseudo-code, algorithm</a:t>
            </a:r>
          </a:p>
          <a:p>
            <a:pPr lvl="1"/>
            <a:r>
              <a:rPr lang="en-US" dirty="0" smtClean="0"/>
              <a:t>Write a summary of how you propose to solve the problem</a:t>
            </a:r>
          </a:p>
          <a:p>
            <a:pPr lvl="1"/>
            <a:r>
              <a:rPr lang="en-US" dirty="0" smtClean="0"/>
              <a:t>Pair, Share, Improve</a:t>
            </a:r>
          </a:p>
          <a:p>
            <a:pPr lvl="1"/>
            <a:r>
              <a:rPr lang="en-US" dirty="0" smtClean="0"/>
              <a:t>Get up, meet someone, listen to their proposed solution, describe your proposed solution.</a:t>
            </a:r>
          </a:p>
          <a:p>
            <a:pPr lvl="1"/>
            <a:r>
              <a:rPr lang="en-US" dirty="0" smtClean="0"/>
              <a:t>Modify your solution as needed </a:t>
            </a:r>
          </a:p>
          <a:p>
            <a:r>
              <a:rPr lang="en-US" dirty="0" smtClean="0"/>
              <a:t>Write your final solution</a:t>
            </a:r>
          </a:p>
          <a:p>
            <a:pPr lvl="1"/>
            <a:r>
              <a:rPr lang="en-US" dirty="0" smtClean="0"/>
              <a:t>Pair, share, improve</a:t>
            </a:r>
          </a:p>
          <a:p>
            <a:r>
              <a:rPr lang="en-US" dirty="0" smtClean="0"/>
              <a:t>Grade your solution using the AP Rubric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043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AP FRQ Scoring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0878"/>
            <a:ext cx="11734800" cy="566229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Apply the question assessment rubric first, which always takes precedence. Penalty points can only be deducted in a part of the question that has earned credit via the question rubric. </a:t>
            </a:r>
          </a:p>
          <a:p>
            <a:r>
              <a:rPr lang="en-US" dirty="0" smtClean="0"/>
              <a:t>No part of a question (a, b, c) may have a negative point total. </a:t>
            </a:r>
          </a:p>
          <a:p>
            <a:r>
              <a:rPr lang="en-US" dirty="0" smtClean="0"/>
              <a:t>A given penalty can be assessed only once for a question, even if it occurs multiple times or in multiple parts of that question. </a:t>
            </a:r>
          </a:p>
          <a:p>
            <a:r>
              <a:rPr lang="en-US" dirty="0" smtClean="0"/>
              <a:t>A maximum of 3 penalty points may be assessed per question. </a:t>
            </a:r>
          </a:p>
          <a:p>
            <a:r>
              <a:rPr lang="en-US" b="1" dirty="0" smtClean="0"/>
              <a:t>1-Point Penalty </a:t>
            </a:r>
          </a:p>
          <a:p>
            <a:pPr lvl="1"/>
            <a:r>
              <a:rPr lang="en-US" dirty="0" smtClean="0"/>
              <a:t>v) Array/collection access confusion ([] get) </a:t>
            </a:r>
          </a:p>
          <a:p>
            <a:pPr lvl="1"/>
            <a:r>
              <a:rPr lang="en-US" dirty="0" smtClean="0"/>
              <a:t>w) Extraneous code that causes side-effect (e.g., </a:t>
            </a:r>
            <a:r>
              <a:rPr lang="en-US" b="1" dirty="0" smtClean="0"/>
              <a:t>printing to output</a:t>
            </a:r>
            <a:r>
              <a:rPr lang="en-US" dirty="0" smtClean="0"/>
              <a:t>, incorrect precondition check) </a:t>
            </a:r>
          </a:p>
          <a:p>
            <a:pPr lvl="1"/>
            <a:r>
              <a:rPr lang="en-US" dirty="0" smtClean="0"/>
              <a:t>x) Local variables used but none declared </a:t>
            </a:r>
          </a:p>
          <a:p>
            <a:pPr lvl="1"/>
            <a:r>
              <a:rPr lang="en-US" dirty="0" smtClean="0"/>
              <a:t>y) Destruction of persistent data (e.g., changing value referenced by parameter) </a:t>
            </a:r>
          </a:p>
          <a:p>
            <a:pPr lvl="1"/>
            <a:r>
              <a:rPr lang="en-US" dirty="0" smtClean="0"/>
              <a:t>z) void method or constructor that returns a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59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1308"/>
          </a:xfrm>
        </p:spPr>
        <p:txBody>
          <a:bodyPr/>
          <a:lstStyle/>
          <a:p>
            <a:r>
              <a:rPr lang="en-US" b="1" dirty="0" smtClean="0"/>
              <a:t>No Penalty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185" y="791308"/>
            <a:ext cx="11107615" cy="60666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o Extraneous code with no side-effect (e.g., valid precondition check, no-op) </a:t>
            </a:r>
          </a:p>
          <a:p>
            <a:pPr marL="0" indent="0">
              <a:buNone/>
            </a:pPr>
            <a:r>
              <a:rPr lang="en-US" dirty="0" smtClean="0"/>
              <a:t>o Spelling/case discrepancies where there is no ambiguity* </a:t>
            </a:r>
          </a:p>
          <a:p>
            <a:pPr marL="0" indent="0">
              <a:buNone/>
            </a:pPr>
            <a:r>
              <a:rPr lang="en-US" dirty="0" smtClean="0"/>
              <a:t>o Local variable not declared provided other variables are declared in some part o private or public qualifier on a local variable </a:t>
            </a:r>
          </a:p>
          <a:p>
            <a:pPr marL="0" indent="0">
              <a:buNone/>
            </a:pPr>
            <a:r>
              <a:rPr lang="en-US" dirty="0" smtClean="0"/>
              <a:t>o Missing public qualifier on class or constructor header </a:t>
            </a:r>
          </a:p>
          <a:p>
            <a:pPr marL="0" indent="0">
              <a:buNone/>
            </a:pPr>
            <a:r>
              <a:rPr lang="en-US" dirty="0" smtClean="0"/>
              <a:t>o Keyword used as an identifier </a:t>
            </a:r>
          </a:p>
          <a:p>
            <a:pPr marL="0" indent="0">
              <a:buNone/>
            </a:pPr>
            <a:r>
              <a:rPr lang="en-US" dirty="0" smtClean="0"/>
              <a:t>o Common mathematical symbols used for operators (× • ÷ &lt; &gt; &lt;&gt; ≠) </a:t>
            </a:r>
          </a:p>
          <a:p>
            <a:pPr marL="0" indent="0">
              <a:buNone/>
            </a:pPr>
            <a:r>
              <a:rPr lang="en-US" dirty="0" smtClean="0"/>
              <a:t>o [] vs. () vs. &lt;&gt; </a:t>
            </a:r>
          </a:p>
          <a:p>
            <a:pPr marL="0" indent="0">
              <a:buNone/>
            </a:pPr>
            <a:r>
              <a:rPr lang="en-US" dirty="0" smtClean="0"/>
              <a:t>o = instead of == and vice versa </a:t>
            </a:r>
          </a:p>
          <a:p>
            <a:pPr marL="0" indent="0">
              <a:buNone/>
            </a:pPr>
            <a:r>
              <a:rPr lang="en-US" dirty="0" smtClean="0"/>
              <a:t>o length/size confusion for array, String, List, or </a:t>
            </a:r>
            <a:r>
              <a:rPr lang="en-US" dirty="0" err="1" smtClean="0"/>
              <a:t>ArrayList</a:t>
            </a:r>
            <a:r>
              <a:rPr lang="en-US" dirty="0" smtClean="0"/>
              <a:t>; with or without ( ) </a:t>
            </a:r>
          </a:p>
          <a:p>
            <a:pPr marL="0" indent="0">
              <a:buNone/>
            </a:pPr>
            <a:r>
              <a:rPr lang="en-US" dirty="0" smtClean="0"/>
              <a:t>o Extraneous [] when referencing entire array o [</a:t>
            </a:r>
            <a:r>
              <a:rPr lang="en-US" dirty="0" err="1" smtClean="0"/>
              <a:t>i,j</a:t>
            </a:r>
            <a:r>
              <a:rPr lang="en-US" dirty="0" smtClean="0"/>
              <a:t>] instead of [</a:t>
            </a:r>
            <a:r>
              <a:rPr lang="en-US" dirty="0" err="1" smtClean="0"/>
              <a:t>i</a:t>
            </a:r>
            <a:r>
              <a:rPr lang="en-US" dirty="0" smtClean="0"/>
              <a:t>][j] </a:t>
            </a:r>
          </a:p>
          <a:p>
            <a:pPr marL="0" indent="0">
              <a:buNone/>
            </a:pPr>
            <a:r>
              <a:rPr lang="en-US" dirty="0" smtClean="0"/>
              <a:t>o Extraneous size in array declaration, e.g., </a:t>
            </a:r>
            <a:r>
              <a:rPr lang="en-US" dirty="0" err="1" smtClean="0"/>
              <a:t>int</a:t>
            </a:r>
            <a:r>
              <a:rPr lang="en-US" dirty="0" smtClean="0"/>
              <a:t>[size] </a:t>
            </a:r>
            <a:r>
              <a:rPr lang="en-US" dirty="0" err="1" smtClean="0"/>
              <a:t>nums</a:t>
            </a:r>
            <a:r>
              <a:rPr lang="en-US" dirty="0" smtClean="0"/>
              <a:t> = new </a:t>
            </a:r>
            <a:r>
              <a:rPr lang="en-US" dirty="0" err="1" smtClean="0"/>
              <a:t>int</a:t>
            </a:r>
            <a:r>
              <a:rPr lang="en-US" dirty="0" smtClean="0"/>
              <a:t>[size]; </a:t>
            </a:r>
          </a:p>
          <a:p>
            <a:pPr marL="0" indent="0">
              <a:buNone/>
            </a:pPr>
            <a:r>
              <a:rPr lang="en-US" dirty="0" smtClean="0"/>
              <a:t>o Missing ; where </a:t>
            </a:r>
            <a:r>
              <a:rPr lang="en-US" b="1" dirty="0" smtClean="0"/>
              <a:t>structure clearly conveys </a:t>
            </a:r>
            <a:r>
              <a:rPr lang="en-US" dirty="0" smtClean="0"/>
              <a:t>intent </a:t>
            </a:r>
          </a:p>
          <a:p>
            <a:pPr marL="0" indent="0">
              <a:buNone/>
            </a:pPr>
            <a:r>
              <a:rPr lang="en-US" dirty="0" smtClean="0"/>
              <a:t>o Missing { } where </a:t>
            </a:r>
            <a:r>
              <a:rPr lang="en-US" b="1" dirty="0" smtClean="0"/>
              <a:t>indentation</a:t>
            </a:r>
            <a:r>
              <a:rPr lang="en-US" dirty="0" smtClean="0"/>
              <a:t> clearly conveys intent </a:t>
            </a:r>
          </a:p>
          <a:p>
            <a:pPr marL="0" indent="0">
              <a:buNone/>
            </a:pPr>
            <a:r>
              <a:rPr lang="en-US" dirty="0" smtClean="0"/>
              <a:t>o Missing ( ) on parameter-less method or constructor invocations </a:t>
            </a:r>
          </a:p>
          <a:p>
            <a:pPr marL="0" indent="0">
              <a:buNone/>
            </a:pPr>
            <a:r>
              <a:rPr lang="en-US" dirty="0" smtClean="0"/>
              <a:t>o Missing ( ) around if or while 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098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Scoring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*Spelling and case discrepancies for identifiers fall under the “No Penalty” category </a:t>
            </a:r>
            <a:r>
              <a:rPr lang="en-US" b="1" u="sng" dirty="0" smtClean="0"/>
              <a:t>only if the correction can be unambiguously inferred from context, </a:t>
            </a:r>
          </a:p>
          <a:p>
            <a:r>
              <a:rPr lang="en-US" dirty="0" smtClean="0"/>
              <a:t>for example, “</a:t>
            </a:r>
            <a:r>
              <a:rPr lang="en-US" dirty="0" err="1" smtClean="0"/>
              <a:t>ArayList</a:t>
            </a:r>
            <a:r>
              <a:rPr lang="en-US" dirty="0" smtClean="0"/>
              <a:t>” instead of “</a:t>
            </a:r>
            <a:r>
              <a:rPr lang="en-US" dirty="0" err="1" smtClean="0"/>
              <a:t>ArrayList</a:t>
            </a:r>
            <a:r>
              <a:rPr lang="en-US" dirty="0" smtClean="0"/>
              <a:t>.” </a:t>
            </a:r>
          </a:p>
          <a:p>
            <a:r>
              <a:rPr lang="en-US" dirty="0" smtClean="0"/>
              <a:t>As a counterexample, note that if the code declares “</a:t>
            </a:r>
            <a:r>
              <a:rPr lang="en-US" dirty="0" err="1" smtClean="0"/>
              <a:t>int</a:t>
            </a:r>
            <a:r>
              <a:rPr lang="en-US" dirty="0" smtClean="0"/>
              <a:t> G=99, g=0;”, then uses “while (G &lt; 10)” instead of “while (g &lt; 10)”, the context </a:t>
            </a:r>
            <a:r>
              <a:rPr lang="en-US" b="1" u="sng" dirty="0" smtClean="0"/>
              <a:t>does not allow </a:t>
            </a:r>
            <a:r>
              <a:rPr lang="en-US" dirty="0" smtClean="0"/>
              <a:t>for the reader to assume the use of the lower case variable.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982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Array FRQ: DiverseArray2015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Located in the Assignments Folder (DiverseArrayFRQ2_6_2019.pdf)</a:t>
            </a:r>
          </a:p>
          <a:p>
            <a:r>
              <a:rPr lang="en-US" dirty="0" smtClean="0"/>
              <a:t>Solve </a:t>
            </a:r>
            <a:r>
              <a:rPr lang="en-US" dirty="0" smtClean="0"/>
              <a:t>the problem as if you are taking the AP Exam.</a:t>
            </a:r>
          </a:p>
          <a:p>
            <a:r>
              <a:rPr lang="en-US" dirty="0" smtClean="0"/>
              <a:t>After you have completed the solution by hand</a:t>
            </a:r>
          </a:p>
          <a:p>
            <a:pPr lvl="1"/>
            <a:r>
              <a:rPr lang="en-US" dirty="0" smtClean="0"/>
              <a:t>Test your solution by adding the methods you created into the diversearray2015.java file found on the class website.</a:t>
            </a:r>
          </a:p>
          <a:p>
            <a:pPr lvl="1"/>
            <a:r>
              <a:rPr lang="en-US" dirty="0" smtClean="0"/>
              <a:t>Grade your solution using the </a:t>
            </a:r>
            <a:r>
              <a:rPr lang="en-US" b="1" dirty="0" smtClean="0"/>
              <a:t>AP Scoring Rubric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25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661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AP Computer Science A</vt:lpstr>
      <vt:lpstr>Learning Objectives</vt:lpstr>
      <vt:lpstr>Outline</vt:lpstr>
      <vt:lpstr>AP FRQ Scoring Guidelines</vt:lpstr>
      <vt:lpstr>No Penalty</vt:lpstr>
      <vt:lpstr>Other Scoring Notes</vt:lpstr>
      <vt:lpstr>Second Array FRQ: DiverseArray2015</vt:lpstr>
    </vt:vector>
  </TitlesOfParts>
  <Company>SKPS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Computer Science A</dc:title>
  <dc:creator>Greg Smith</dc:creator>
  <cp:lastModifiedBy>Greg Smith</cp:lastModifiedBy>
  <cp:revision>10</cp:revision>
  <dcterms:created xsi:type="dcterms:W3CDTF">2018-02-06T15:12:56Z</dcterms:created>
  <dcterms:modified xsi:type="dcterms:W3CDTF">2019-02-06T15:21:08Z</dcterms:modified>
</cp:coreProperties>
</file>