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acifico"/>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font" Target="fonts/Pacific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572529d15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72529d15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e9bea26e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e9bea26e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48a2639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48a2639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seconds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90a50b908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90a50b908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2-3 minutes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90a50b90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90a50b90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 minutes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72529d1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72529d1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a:t>
            </a:r>
            <a:r>
              <a:rPr lang="en"/>
              <a:t> minutes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90a50b90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90a50b90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5-7 min.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90a50b90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90a50b90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a:t>
            </a:r>
            <a:r>
              <a:rPr lang="en">
                <a:solidFill>
                  <a:schemeClr val="dk1"/>
                </a:solidFill>
              </a:rPr>
              <a:t>minutes </a:t>
            </a:r>
            <a:r>
              <a:rPr lang="en"/>
              <a:t>to fill out reflection</a:t>
            </a:r>
            <a:endParaRPr/>
          </a:p>
          <a:p>
            <a:pPr indent="0" lvl="0" marL="0" rtl="0" algn="l">
              <a:spcBef>
                <a:spcPts val="0"/>
              </a:spcBef>
              <a:spcAft>
                <a:spcPts val="0"/>
              </a:spcAft>
              <a:buNone/>
            </a:pPr>
            <a:r>
              <a:rPr lang="en"/>
              <a:t>5 minutes to share (10 min. total)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92a04b1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92a04b1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d4d95f4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d4d95f4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38761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solidFill>
            <a:srgbClr val="B6D7A8"/>
          </a:solidFill>
        </p:spPr>
        <p:txBody>
          <a:bodyPr anchorCtr="0" anchor="b" bIns="91425" lIns="91425" spcFirstLastPara="1" rIns="91425" wrap="square" tIns="91425">
            <a:noAutofit/>
          </a:bodyPr>
          <a:lstStyle/>
          <a:p>
            <a:pPr indent="0" lvl="0" marL="0" rtl="0" algn="ctr">
              <a:spcBef>
                <a:spcPts val="0"/>
              </a:spcBef>
              <a:spcAft>
                <a:spcPts val="0"/>
              </a:spcAft>
              <a:buNone/>
            </a:pPr>
            <a:r>
              <a:rPr lang="en"/>
              <a:t>Welcome to Advisory</a:t>
            </a:r>
            <a:endParaRPr/>
          </a:p>
          <a:p>
            <a:pPr indent="0" lvl="0" marL="0" rtl="0" algn="ctr">
              <a:spcBef>
                <a:spcPts val="0"/>
              </a:spcBef>
              <a:spcAft>
                <a:spcPts val="0"/>
              </a:spcAft>
              <a:buNone/>
            </a:pPr>
            <a:r>
              <a:rPr lang="en"/>
              <a:t>Thursday, May 23, 2019</a:t>
            </a:r>
            <a:endParaRPr/>
          </a:p>
        </p:txBody>
      </p:sp>
      <p:sp>
        <p:nvSpPr>
          <p:cNvPr id="55" name="Google Shape;55;p13"/>
          <p:cNvSpPr txBox="1"/>
          <p:nvPr>
            <p:ph idx="1" type="subTitle"/>
          </p:nvPr>
        </p:nvSpPr>
        <p:spPr>
          <a:xfrm>
            <a:off x="311700" y="3005575"/>
            <a:ext cx="8520600" cy="1386000"/>
          </a:xfrm>
          <a:prstGeom prst="rect">
            <a:avLst/>
          </a:prstGeom>
          <a:solidFill>
            <a:srgbClr val="D9EAD3"/>
          </a:solidFill>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980000"/>
                </a:solidFill>
                <a:highlight>
                  <a:srgbClr val="FFFF00"/>
                </a:highlight>
              </a:rPr>
              <a:t>End of Year reflection and celebration</a:t>
            </a:r>
            <a:endParaRPr>
              <a:solidFill>
                <a:srgbClr val="980000"/>
              </a:solidFill>
              <a:highlight>
                <a:srgbClr val="FFFF00"/>
              </a:highlight>
            </a:endParaRPr>
          </a:p>
          <a:p>
            <a:pPr indent="0" lvl="0" marL="0" rtl="0" algn="r">
              <a:spcBef>
                <a:spcPts val="0"/>
              </a:spcBef>
              <a:spcAft>
                <a:spcPts val="0"/>
              </a:spcAft>
              <a:buNone/>
            </a:pPr>
            <a:r>
              <a:rPr lang="en">
                <a:solidFill>
                  <a:srgbClr val="980000"/>
                </a:solidFill>
                <a:highlight>
                  <a:srgbClr val="FFFF00"/>
                </a:highlight>
              </a:rPr>
              <a:t>Grades 9 &amp; 10</a:t>
            </a:r>
            <a:endParaRPr>
              <a:solidFill>
                <a:srgbClr val="980000"/>
              </a:solidFill>
              <a:highlight>
                <a:srgbClr val="FFFF00"/>
              </a:highlight>
            </a:endParaRPr>
          </a:p>
        </p:txBody>
      </p:sp>
      <p:pic>
        <p:nvPicPr>
          <p:cNvPr id="56" name="Google Shape;56;p13"/>
          <p:cNvPicPr preferRelativeResize="0"/>
          <p:nvPr/>
        </p:nvPicPr>
        <p:blipFill>
          <a:blip r:embed="rId3">
            <a:alphaModFix/>
          </a:blip>
          <a:stretch>
            <a:fillRect/>
          </a:stretch>
        </p:blipFill>
        <p:spPr>
          <a:xfrm>
            <a:off x="449425" y="3326875"/>
            <a:ext cx="2069800" cy="1713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1169675" y="1634850"/>
            <a:ext cx="6791700" cy="171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200">
                <a:latin typeface="Pacifico"/>
                <a:ea typeface="Pacifico"/>
                <a:cs typeface="Pacifico"/>
                <a:sym typeface="Pacifico"/>
              </a:rPr>
              <a:t>Good luck! </a:t>
            </a:r>
            <a:endParaRPr sz="7200">
              <a:latin typeface="Pacifico"/>
              <a:ea typeface="Pacifico"/>
              <a:cs typeface="Pacifico"/>
              <a:sym typeface="Pacifico"/>
            </a:endParaRPr>
          </a:p>
          <a:p>
            <a:pPr indent="0" lvl="0" marL="0" rtl="0" algn="ctr">
              <a:spcBef>
                <a:spcPts val="0"/>
              </a:spcBef>
              <a:spcAft>
                <a:spcPts val="0"/>
              </a:spcAft>
              <a:buNone/>
            </a:pPr>
            <a:r>
              <a:rPr lang="en" sz="7200">
                <a:latin typeface="Pacifico"/>
                <a:ea typeface="Pacifico"/>
                <a:cs typeface="Pacifico"/>
                <a:sym typeface="Pacifico"/>
              </a:rPr>
              <a:t>See you next year!</a:t>
            </a:r>
            <a:endParaRPr sz="7200">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
              <a:t>Learning Target</a:t>
            </a:r>
            <a:endParaRPr/>
          </a:p>
        </p:txBody>
      </p:sp>
      <p:sp>
        <p:nvSpPr>
          <p:cNvPr id="62" name="Google Shape;62;p14"/>
          <p:cNvSpPr txBox="1"/>
          <p:nvPr>
            <p:ph idx="1" type="body"/>
          </p:nvPr>
        </p:nvSpPr>
        <p:spPr>
          <a:xfrm>
            <a:off x="311700" y="1152475"/>
            <a:ext cx="8520600" cy="34164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63" name="Google Shape;63;p14"/>
          <p:cNvSpPr txBox="1"/>
          <p:nvPr/>
        </p:nvSpPr>
        <p:spPr>
          <a:xfrm>
            <a:off x="109100" y="1225525"/>
            <a:ext cx="5346000" cy="38520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Today I will </a:t>
            </a:r>
            <a:r>
              <a:rPr lang="en" sz="3000">
                <a:solidFill>
                  <a:srgbClr val="FF0000"/>
                </a:solidFill>
              </a:rPr>
              <a:t>reflect</a:t>
            </a:r>
            <a:r>
              <a:rPr lang="en" sz="3000"/>
              <a:t> on my learning throughout this past year: </a:t>
            </a:r>
            <a:r>
              <a:rPr lang="en" sz="3000">
                <a:solidFill>
                  <a:srgbClr val="FF0000"/>
                </a:solidFill>
              </a:rPr>
              <a:t>my challenges, successes</a:t>
            </a:r>
            <a:r>
              <a:rPr lang="en" sz="3000"/>
              <a:t> and </a:t>
            </a:r>
            <a:r>
              <a:rPr lang="en" sz="3000">
                <a:solidFill>
                  <a:srgbClr val="FF0000"/>
                </a:solidFill>
              </a:rPr>
              <a:t>how I will use my strengths in the future</a:t>
            </a:r>
            <a:r>
              <a:rPr lang="en" sz="3000"/>
              <a:t>.  I will </a:t>
            </a:r>
            <a:r>
              <a:rPr lang="en" sz="3000">
                <a:solidFill>
                  <a:srgbClr val="FF0000"/>
                </a:solidFill>
              </a:rPr>
              <a:t>express</a:t>
            </a:r>
            <a:r>
              <a:rPr lang="en" sz="3000">
                <a:solidFill>
                  <a:srgbClr val="FF0000"/>
                </a:solidFill>
              </a:rPr>
              <a:t> gratitude </a:t>
            </a:r>
            <a:r>
              <a:rPr lang="en" sz="3000"/>
              <a:t>to the people that have helped me</a:t>
            </a:r>
            <a:r>
              <a:rPr lang="en" sz="3000">
                <a:solidFill>
                  <a:srgbClr val="FF0000"/>
                </a:solidFill>
              </a:rPr>
              <a:t> </a:t>
            </a:r>
            <a:r>
              <a:rPr lang="en" sz="3000"/>
              <a:t>get where I am.</a:t>
            </a:r>
            <a:endParaRPr sz="3000"/>
          </a:p>
        </p:txBody>
      </p:sp>
      <p:pic>
        <p:nvPicPr>
          <p:cNvPr id="64" name="Google Shape;64;p14"/>
          <p:cNvPicPr preferRelativeResize="0"/>
          <p:nvPr/>
        </p:nvPicPr>
        <p:blipFill>
          <a:blip r:embed="rId3">
            <a:alphaModFix/>
          </a:blip>
          <a:stretch>
            <a:fillRect/>
          </a:stretch>
        </p:blipFill>
        <p:spPr>
          <a:xfrm>
            <a:off x="5242525" y="1152475"/>
            <a:ext cx="3735225" cy="3735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976325" y="394775"/>
            <a:ext cx="7638600" cy="10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t>Can You Count to 20?</a:t>
            </a:r>
            <a:endParaRPr b="1" sz="3600"/>
          </a:p>
        </p:txBody>
      </p:sp>
      <p:sp>
        <p:nvSpPr>
          <p:cNvPr id="70" name="Google Shape;70;p15"/>
          <p:cNvSpPr txBox="1"/>
          <p:nvPr>
            <p:ph idx="1" type="body"/>
          </p:nvPr>
        </p:nvSpPr>
        <p:spPr>
          <a:xfrm>
            <a:off x="311700" y="2243075"/>
            <a:ext cx="8520600" cy="27858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EFEFEF"/>
              </a:buClr>
              <a:buSzPts val="2800"/>
              <a:buAutoNum type="arabicPeriod"/>
            </a:pPr>
            <a:r>
              <a:rPr b="1" lang="en" sz="2800">
                <a:solidFill>
                  <a:srgbClr val="EFEFEF"/>
                </a:solidFill>
              </a:rPr>
              <a:t>Circle up (whole group or two small groups)</a:t>
            </a:r>
            <a:endParaRPr b="1" sz="2800">
              <a:solidFill>
                <a:srgbClr val="EFEFEF"/>
              </a:solidFill>
            </a:endParaRPr>
          </a:p>
          <a:p>
            <a:pPr indent="-406400" lvl="0" marL="457200" rtl="0" algn="l">
              <a:spcBef>
                <a:spcPts val="0"/>
              </a:spcBef>
              <a:spcAft>
                <a:spcPts val="0"/>
              </a:spcAft>
              <a:buClr>
                <a:srgbClr val="EFEFEF"/>
              </a:buClr>
              <a:buSzPts val="2800"/>
              <a:buAutoNum type="arabicPeriod"/>
            </a:pPr>
            <a:r>
              <a:rPr b="1" lang="en" sz="2800">
                <a:solidFill>
                  <a:srgbClr val="EFEFEF"/>
                </a:solidFill>
              </a:rPr>
              <a:t>One person begins; others continue</a:t>
            </a:r>
            <a:endParaRPr b="1" sz="2800">
              <a:solidFill>
                <a:srgbClr val="EFEFEF"/>
              </a:solidFill>
            </a:endParaRPr>
          </a:p>
          <a:p>
            <a:pPr indent="-406400" lvl="0" marL="457200" rtl="0" algn="l">
              <a:spcBef>
                <a:spcPts val="0"/>
              </a:spcBef>
              <a:spcAft>
                <a:spcPts val="0"/>
              </a:spcAft>
              <a:buClr>
                <a:srgbClr val="EFEFEF"/>
              </a:buClr>
              <a:buSzPts val="2800"/>
              <a:buAutoNum type="arabicPeriod"/>
            </a:pPr>
            <a:r>
              <a:rPr b="1" lang="en" sz="2800">
                <a:solidFill>
                  <a:srgbClr val="EFEFEF"/>
                </a:solidFill>
              </a:rPr>
              <a:t>No one repeats, no same times, no gestures nor cues.</a:t>
            </a:r>
            <a:endParaRPr b="1" sz="2800">
              <a:solidFill>
                <a:srgbClr val="EFEFEF"/>
              </a:solidFill>
            </a:endParaRPr>
          </a:p>
          <a:p>
            <a:pPr indent="-406400" lvl="0" marL="457200" rtl="0" algn="l">
              <a:spcBef>
                <a:spcPts val="0"/>
              </a:spcBef>
              <a:spcAft>
                <a:spcPts val="0"/>
              </a:spcAft>
              <a:buClr>
                <a:srgbClr val="EFEFEF"/>
              </a:buClr>
              <a:buSzPts val="2800"/>
              <a:buAutoNum type="arabicPeriod"/>
            </a:pPr>
            <a:r>
              <a:rPr b="1" lang="en" sz="2800">
                <a:solidFill>
                  <a:srgbClr val="EFEFEF"/>
                </a:solidFill>
              </a:rPr>
              <a:t>If any of #3 are broken, start over! </a:t>
            </a:r>
            <a:endParaRPr b="1" sz="2800">
              <a:solidFill>
                <a:srgbClr val="EFEFEF"/>
              </a:solidFill>
            </a:endParaRPr>
          </a:p>
        </p:txBody>
      </p:sp>
      <p:pic>
        <p:nvPicPr>
          <p:cNvPr id="71" name="Google Shape;71;p15"/>
          <p:cNvPicPr preferRelativeResize="0"/>
          <p:nvPr/>
        </p:nvPicPr>
        <p:blipFill>
          <a:blip r:embed="rId3">
            <a:alphaModFix/>
          </a:blip>
          <a:stretch>
            <a:fillRect/>
          </a:stretch>
        </p:blipFill>
        <p:spPr>
          <a:xfrm>
            <a:off x="233253" y="151975"/>
            <a:ext cx="3270125" cy="170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13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Summer Challenge - </a:t>
            </a:r>
            <a:endParaRPr/>
          </a:p>
        </p:txBody>
      </p:sp>
      <p:sp>
        <p:nvSpPr>
          <p:cNvPr id="77" name="Google Shape;77;p16"/>
          <p:cNvSpPr txBox="1"/>
          <p:nvPr>
            <p:ph idx="1" type="body"/>
          </p:nvPr>
        </p:nvSpPr>
        <p:spPr>
          <a:xfrm>
            <a:off x="311700" y="786250"/>
            <a:ext cx="8520600" cy="416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FFD966"/>
                </a:solidFill>
              </a:rPr>
              <a:t>T</a:t>
            </a:r>
            <a:r>
              <a:rPr lang="en">
                <a:solidFill>
                  <a:srgbClr val="FFD966"/>
                </a:solidFill>
              </a:rPr>
              <a:t>he 11 weeks you have over the summer is a </a:t>
            </a:r>
            <a:endParaRPr>
              <a:solidFill>
                <a:srgbClr val="FFD966"/>
              </a:solidFill>
            </a:endParaRPr>
          </a:p>
          <a:p>
            <a:pPr indent="0" lvl="0" marL="0" rtl="0" algn="l">
              <a:lnSpc>
                <a:spcPct val="100000"/>
              </a:lnSpc>
              <a:spcBef>
                <a:spcPts val="0"/>
              </a:spcBef>
              <a:spcAft>
                <a:spcPts val="0"/>
              </a:spcAft>
              <a:buNone/>
            </a:pPr>
            <a:r>
              <a:rPr lang="en">
                <a:solidFill>
                  <a:srgbClr val="FFD966"/>
                </a:solidFill>
              </a:rPr>
              <a:t>great time to learn and do something new - for you!  </a:t>
            </a:r>
            <a:endParaRPr>
              <a:solidFill>
                <a:srgbClr val="FFD966"/>
              </a:solidFill>
            </a:endParaRPr>
          </a:p>
          <a:p>
            <a:pPr indent="0" lvl="0" marL="0" rtl="0" algn="l">
              <a:lnSpc>
                <a:spcPct val="100000"/>
              </a:lnSpc>
              <a:spcBef>
                <a:spcPts val="0"/>
              </a:spcBef>
              <a:spcAft>
                <a:spcPts val="0"/>
              </a:spcAft>
              <a:buNone/>
            </a:pPr>
            <a:r>
              <a:rPr lang="en">
                <a:solidFill>
                  <a:srgbClr val="FFD966"/>
                </a:solidFill>
              </a:rPr>
              <a:t>Look over a calendar for the summer and choose </a:t>
            </a:r>
            <a:endParaRPr>
              <a:solidFill>
                <a:srgbClr val="FFD966"/>
              </a:solidFill>
            </a:endParaRPr>
          </a:p>
          <a:p>
            <a:pPr indent="0" lvl="0" marL="0" rtl="0" algn="l">
              <a:lnSpc>
                <a:spcPct val="100000"/>
              </a:lnSpc>
              <a:spcBef>
                <a:spcPts val="0"/>
              </a:spcBef>
              <a:spcAft>
                <a:spcPts val="0"/>
              </a:spcAft>
              <a:buNone/>
            </a:pPr>
            <a:r>
              <a:rPr lang="en">
                <a:solidFill>
                  <a:srgbClr val="FFD966"/>
                </a:solidFill>
              </a:rPr>
              <a:t>when you will accomplish new goals. </a:t>
            </a:r>
            <a:endParaRPr>
              <a:solidFill>
                <a:srgbClr val="FFD966"/>
              </a:solidFill>
            </a:endParaRPr>
          </a:p>
          <a:p>
            <a:pPr indent="0" lvl="0" marL="0" rtl="0" algn="l">
              <a:lnSpc>
                <a:spcPct val="100000"/>
              </a:lnSpc>
              <a:spcBef>
                <a:spcPts val="0"/>
              </a:spcBef>
              <a:spcAft>
                <a:spcPts val="0"/>
              </a:spcAft>
              <a:buNone/>
            </a:pPr>
            <a:r>
              <a:t/>
            </a:r>
            <a:endParaRPr>
              <a:solidFill>
                <a:srgbClr val="FFD966"/>
              </a:solidFill>
            </a:endParaRPr>
          </a:p>
          <a:p>
            <a:pPr indent="-342900" lvl="0" marL="457200" rtl="0" algn="l">
              <a:lnSpc>
                <a:spcPct val="100000"/>
              </a:lnSpc>
              <a:spcBef>
                <a:spcPts val="0"/>
              </a:spcBef>
              <a:spcAft>
                <a:spcPts val="0"/>
              </a:spcAft>
              <a:buClr>
                <a:srgbClr val="FFD966"/>
              </a:buClr>
              <a:buSzPts val="1800"/>
              <a:buAutoNum type="arabicPeriod"/>
            </a:pPr>
            <a:r>
              <a:rPr lang="en">
                <a:solidFill>
                  <a:srgbClr val="FFD966"/>
                </a:solidFill>
              </a:rPr>
              <a:t>Read ___ books each week. </a:t>
            </a:r>
            <a:endParaRPr>
              <a:solidFill>
                <a:srgbClr val="FFD966"/>
              </a:solidFill>
            </a:endParaRPr>
          </a:p>
          <a:p>
            <a:pPr indent="-342900" lvl="0" marL="457200" rtl="0" algn="l">
              <a:lnSpc>
                <a:spcPct val="100000"/>
              </a:lnSpc>
              <a:spcBef>
                <a:spcPts val="0"/>
              </a:spcBef>
              <a:spcAft>
                <a:spcPts val="0"/>
              </a:spcAft>
              <a:buClr>
                <a:srgbClr val="FFD966"/>
              </a:buClr>
              <a:buSzPts val="1800"/>
              <a:buAutoNum type="arabicPeriod"/>
            </a:pPr>
            <a:r>
              <a:rPr lang="en">
                <a:solidFill>
                  <a:srgbClr val="FFD966"/>
                </a:solidFill>
              </a:rPr>
              <a:t>Learn how to do something new. Play an new </a:t>
            </a:r>
            <a:endParaRPr>
              <a:solidFill>
                <a:srgbClr val="FFD966"/>
              </a:solidFill>
            </a:endParaRPr>
          </a:p>
          <a:p>
            <a:pPr indent="0" lvl="0" marL="0" rtl="0" algn="l">
              <a:lnSpc>
                <a:spcPct val="100000"/>
              </a:lnSpc>
              <a:spcBef>
                <a:spcPts val="0"/>
              </a:spcBef>
              <a:spcAft>
                <a:spcPts val="0"/>
              </a:spcAft>
              <a:buNone/>
            </a:pPr>
            <a:r>
              <a:rPr lang="en">
                <a:solidFill>
                  <a:srgbClr val="FFD966"/>
                </a:solidFill>
              </a:rPr>
              <a:t>instrument, become artistic, learn a new sport, </a:t>
            </a:r>
            <a:endParaRPr>
              <a:solidFill>
                <a:srgbClr val="FFD966"/>
              </a:solidFill>
            </a:endParaRPr>
          </a:p>
          <a:p>
            <a:pPr indent="0" lvl="0" marL="0" rtl="0" algn="l">
              <a:lnSpc>
                <a:spcPct val="100000"/>
              </a:lnSpc>
              <a:spcBef>
                <a:spcPts val="0"/>
              </a:spcBef>
              <a:spcAft>
                <a:spcPts val="0"/>
              </a:spcAft>
              <a:buNone/>
            </a:pPr>
            <a:r>
              <a:rPr lang="en">
                <a:solidFill>
                  <a:srgbClr val="FFD966"/>
                </a:solidFill>
              </a:rPr>
              <a:t>write a story, ….</a:t>
            </a:r>
            <a:endParaRPr>
              <a:solidFill>
                <a:srgbClr val="FFD966"/>
              </a:solidFill>
            </a:endParaRPr>
          </a:p>
          <a:p>
            <a:pPr indent="0" lvl="0" marL="0" rtl="0" algn="l">
              <a:lnSpc>
                <a:spcPct val="100000"/>
              </a:lnSpc>
              <a:spcBef>
                <a:spcPts val="0"/>
              </a:spcBef>
              <a:spcAft>
                <a:spcPts val="0"/>
              </a:spcAft>
              <a:buNone/>
            </a:pPr>
            <a:r>
              <a:rPr lang="en">
                <a:solidFill>
                  <a:srgbClr val="FFD966"/>
                </a:solidFill>
              </a:rPr>
              <a:t>3. Go on an adventure and write about what you </a:t>
            </a:r>
            <a:endParaRPr>
              <a:solidFill>
                <a:srgbClr val="FFD966"/>
              </a:solidFill>
            </a:endParaRPr>
          </a:p>
          <a:p>
            <a:pPr indent="0" lvl="0" marL="0" rtl="0" algn="l">
              <a:lnSpc>
                <a:spcPct val="100000"/>
              </a:lnSpc>
              <a:spcBef>
                <a:spcPts val="0"/>
              </a:spcBef>
              <a:spcAft>
                <a:spcPts val="0"/>
              </a:spcAft>
              <a:buNone/>
            </a:pPr>
            <a:r>
              <a:rPr lang="en">
                <a:solidFill>
                  <a:srgbClr val="FFD966"/>
                </a:solidFill>
              </a:rPr>
              <a:t>learned.</a:t>
            </a:r>
            <a:endParaRPr>
              <a:solidFill>
                <a:srgbClr val="FFD966"/>
              </a:solidFill>
            </a:endParaRPr>
          </a:p>
          <a:p>
            <a:pPr indent="0" lvl="0" marL="0" rtl="0" algn="l">
              <a:lnSpc>
                <a:spcPct val="100000"/>
              </a:lnSpc>
              <a:spcBef>
                <a:spcPts val="0"/>
              </a:spcBef>
              <a:spcAft>
                <a:spcPts val="0"/>
              </a:spcAft>
              <a:buNone/>
            </a:pPr>
            <a:r>
              <a:rPr lang="en">
                <a:solidFill>
                  <a:srgbClr val="FFD966"/>
                </a:solidFill>
              </a:rPr>
              <a:t>4. Help out others who can use your skills and </a:t>
            </a:r>
            <a:endParaRPr>
              <a:solidFill>
                <a:srgbClr val="FFD966"/>
              </a:solidFill>
            </a:endParaRPr>
          </a:p>
          <a:p>
            <a:pPr indent="0" lvl="0" marL="0" rtl="0" algn="l">
              <a:lnSpc>
                <a:spcPct val="100000"/>
              </a:lnSpc>
              <a:spcBef>
                <a:spcPts val="0"/>
              </a:spcBef>
              <a:spcAft>
                <a:spcPts val="0"/>
              </a:spcAft>
              <a:buNone/>
            </a:pPr>
            <a:r>
              <a:rPr lang="en">
                <a:solidFill>
                  <a:srgbClr val="FFD966"/>
                </a:solidFill>
              </a:rPr>
              <a:t>abilities. </a:t>
            </a:r>
            <a:endParaRPr>
              <a:solidFill>
                <a:srgbClr val="FFD966"/>
              </a:solidFill>
            </a:endParaRPr>
          </a:p>
          <a:p>
            <a:pPr indent="0" lvl="0" marL="0" rtl="0" algn="l">
              <a:lnSpc>
                <a:spcPct val="100000"/>
              </a:lnSpc>
              <a:spcBef>
                <a:spcPts val="0"/>
              </a:spcBef>
              <a:spcAft>
                <a:spcPts val="0"/>
              </a:spcAft>
              <a:buNone/>
            </a:pPr>
            <a:r>
              <a:rPr lang="en">
                <a:solidFill>
                  <a:srgbClr val="FFD966"/>
                </a:solidFill>
              </a:rPr>
              <a:t>5. ???</a:t>
            </a:r>
            <a:endParaRPr>
              <a:solidFill>
                <a:srgbClr val="FFD966"/>
              </a:solidFill>
            </a:endParaRPr>
          </a:p>
          <a:p>
            <a:pPr indent="0" lvl="0" marL="0" rtl="0" algn="l">
              <a:lnSpc>
                <a:spcPct val="100000"/>
              </a:lnSpc>
              <a:spcBef>
                <a:spcPts val="0"/>
              </a:spcBef>
              <a:spcAft>
                <a:spcPts val="1600"/>
              </a:spcAft>
              <a:buNone/>
            </a:pPr>
            <a:r>
              <a:rPr lang="en">
                <a:solidFill>
                  <a:srgbClr val="FFD966"/>
                </a:solidFill>
              </a:rPr>
              <a:t>Make each goal SMART! Choose a date, make a plan, reach your goal! </a:t>
            </a:r>
            <a:endParaRPr>
              <a:solidFill>
                <a:srgbClr val="FFD966"/>
              </a:solidFill>
            </a:endParaRPr>
          </a:p>
        </p:txBody>
      </p:sp>
      <p:pic>
        <p:nvPicPr>
          <p:cNvPr id="78" name="Google Shape;78;p16"/>
          <p:cNvPicPr preferRelativeResize="0"/>
          <p:nvPr/>
        </p:nvPicPr>
        <p:blipFill>
          <a:blip r:embed="rId3">
            <a:alphaModFix/>
          </a:blip>
          <a:stretch>
            <a:fillRect/>
          </a:stretch>
        </p:blipFill>
        <p:spPr>
          <a:xfrm>
            <a:off x="6047500" y="104450"/>
            <a:ext cx="3018550" cy="4587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213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need your input:</a:t>
            </a:r>
            <a:endParaRPr/>
          </a:p>
        </p:txBody>
      </p:sp>
      <p:pic>
        <p:nvPicPr>
          <p:cNvPr id="84" name="Google Shape;84;p17"/>
          <p:cNvPicPr preferRelativeResize="0"/>
          <p:nvPr/>
        </p:nvPicPr>
        <p:blipFill>
          <a:blip r:embed="rId3">
            <a:alphaModFix/>
          </a:blip>
          <a:stretch>
            <a:fillRect/>
          </a:stretch>
        </p:blipFill>
        <p:spPr>
          <a:xfrm>
            <a:off x="4691500" y="213550"/>
            <a:ext cx="4226573" cy="4741500"/>
          </a:xfrm>
          <a:prstGeom prst="rect">
            <a:avLst/>
          </a:prstGeom>
          <a:noFill/>
          <a:ln>
            <a:noFill/>
          </a:ln>
        </p:spPr>
      </p:pic>
      <p:sp>
        <p:nvSpPr>
          <p:cNvPr id="85" name="Google Shape;85;p17"/>
          <p:cNvSpPr txBox="1"/>
          <p:nvPr/>
        </p:nvSpPr>
        <p:spPr>
          <a:xfrm>
            <a:off x="1839200" y="1122225"/>
            <a:ext cx="3943500" cy="3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nvSpPr>
        <p:spPr>
          <a:xfrm>
            <a:off x="296150" y="786250"/>
            <a:ext cx="4395300" cy="40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rgbClr val="FFD966"/>
                </a:solidFill>
              </a:rPr>
              <a:t>Using your smartphone or a chromebook, fill out the survey about the advisory topics for the year. We would like thoughtful feedback on how to make Advisory even more useful to you, beyond the mandatory topics we have to discuss.</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idx="1" type="body"/>
          </p:nvPr>
        </p:nvSpPr>
        <p:spPr>
          <a:xfrm>
            <a:off x="290225" y="318700"/>
            <a:ext cx="8542200" cy="4824600"/>
          </a:xfrm>
          <a:prstGeom prst="rect">
            <a:avLst/>
          </a:prstGeom>
          <a:solidFill>
            <a:srgbClr val="D9EAD3"/>
          </a:solidFill>
        </p:spPr>
        <p:txBody>
          <a:bodyPr anchorCtr="0" anchor="t" bIns="91425" lIns="91425" spcFirstLastPara="1" rIns="91425" wrap="square" tIns="91425">
            <a:noAutofit/>
          </a:bodyPr>
          <a:lstStyle/>
          <a:p>
            <a:pPr indent="457200" lvl="0" marL="2743200" rtl="0" algn="l">
              <a:spcBef>
                <a:spcPts val="0"/>
              </a:spcBef>
              <a:spcAft>
                <a:spcPts val="0"/>
              </a:spcAft>
              <a:buClr>
                <a:schemeClr val="dk1"/>
              </a:buClr>
              <a:buSzPts val="1100"/>
              <a:buFont typeface="Arial"/>
              <a:buNone/>
            </a:pPr>
            <a:r>
              <a:rPr b="1" lang="en" sz="2400">
                <a:solidFill>
                  <a:srgbClr val="980000"/>
                </a:solidFill>
              </a:rPr>
              <a:t>A BIG THANKS!</a:t>
            </a:r>
            <a:endParaRPr b="1" sz="2400">
              <a:solidFill>
                <a:srgbClr val="980000"/>
              </a:solidFill>
            </a:endParaRPr>
          </a:p>
          <a:p>
            <a:pPr indent="0" lvl="0" marL="2286000" rtl="0" algn="l">
              <a:spcBef>
                <a:spcPts val="1600"/>
              </a:spcBef>
              <a:spcAft>
                <a:spcPts val="0"/>
              </a:spcAft>
              <a:buClr>
                <a:schemeClr val="dk1"/>
              </a:buClr>
              <a:buSzPts val="1100"/>
              <a:buFont typeface="Arial"/>
              <a:buNone/>
            </a:pPr>
            <a:r>
              <a:rPr lang="en">
                <a:solidFill>
                  <a:srgbClr val="980000"/>
                </a:solidFill>
              </a:rPr>
              <a:t>Being thankful and acknowledging that thanks is an important part of being in a community. Here is your opportunity. Write a short </a:t>
            </a:r>
            <a:r>
              <a:rPr lang="en" u="sng">
                <a:solidFill>
                  <a:srgbClr val="980000"/>
                </a:solidFill>
              </a:rPr>
              <a:t>Bee-Hive note</a:t>
            </a:r>
            <a:r>
              <a:rPr lang="en">
                <a:solidFill>
                  <a:srgbClr val="980000"/>
                </a:solidFill>
              </a:rPr>
              <a:t> to a friend, peer to be posted on the Bee-Hive in the commons. Your teacher will collect these and pass them on to Mr. Haws to be posted.</a:t>
            </a:r>
            <a:endParaRPr>
              <a:solidFill>
                <a:srgbClr val="980000"/>
              </a:solidFill>
            </a:endParaRPr>
          </a:p>
          <a:p>
            <a:pPr indent="0" lvl="0" marL="0" rtl="0" algn="l">
              <a:spcBef>
                <a:spcPts val="1600"/>
              </a:spcBef>
              <a:spcAft>
                <a:spcPts val="0"/>
              </a:spcAft>
              <a:buClr>
                <a:schemeClr val="dk1"/>
              </a:buClr>
              <a:buSzPts val="1100"/>
              <a:buFont typeface="Arial"/>
              <a:buNone/>
            </a:pPr>
            <a:r>
              <a:rPr lang="en">
                <a:solidFill>
                  <a:srgbClr val="980000"/>
                </a:solidFill>
              </a:rPr>
              <a:t>You also have the option of writing a thank you note to a 					teacher, advisor, or coach that has helped you. If you 						choose this option, please do your best to fill out the 						contact information on the </a:t>
            </a:r>
            <a:r>
              <a:rPr b="1" lang="en" u="sng">
                <a:solidFill>
                  <a:srgbClr val="980000"/>
                </a:solidFill>
              </a:rPr>
              <a:t>green postcard </a:t>
            </a:r>
            <a:r>
              <a:rPr lang="en">
                <a:solidFill>
                  <a:srgbClr val="980000"/>
                </a:solidFill>
              </a:rPr>
              <a:t>so we can 					deliver these in a timely manner. Your teacher will collect 				these and pass them on to Mr. Bruey-Finck to be delivered.</a:t>
            </a:r>
            <a:endParaRPr>
              <a:solidFill>
                <a:srgbClr val="980000"/>
              </a:solidFill>
            </a:endParaRPr>
          </a:p>
          <a:p>
            <a:pPr indent="0" lvl="0" marL="0" rtl="0" algn="l">
              <a:spcBef>
                <a:spcPts val="1600"/>
              </a:spcBef>
              <a:spcAft>
                <a:spcPts val="0"/>
              </a:spcAft>
              <a:buClr>
                <a:schemeClr val="dk1"/>
              </a:buClr>
              <a:buSzPts val="1100"/>
              <a:buFont typeface="Arial"/>
              <a:buNone/>
            </a:pPr>
            <a:r>
              <a:t/>
            </a:r>
            <a:endParaRPr>
              <a:solidFill>
                <a:srgbClr val="980000"/>
              </a:solidFill>
            </a:endParaRPr>
          </a:p>
          <a:p>
            <a:pPr indent="0" lvl="0" marL="0" rtl="0" algn="l">
              <a:spcBef>
                <a:spcPts val="1600"/>
              </a:spcBef>
              <a:spcAft>
                <a:spcPts val="0"/>
              </a:spcAft>
              <a:buClr>
                <a:schemeClr val="dk1"/>
              </a:buClr>
              <a:buSzPts val="1100"/>
              <a:buFont typeface="Arial"/>
              <a:buNone/>
            </a:pPr>
            <a:r>
              <a:rPr lang="en">
                <a:solidFill>
                  <a:srgbClr val="980000"/>
                </a:solidFill>
              </a:rPr>
              <a:t>                        </a:t>
            </a:r>
            <a:endParaRPr>
              <a:solidFill>
                <a:srgbClr val="980000"/>
              </a:solidFill>
            </a:endParaRPr>
          </a:p>
          <a:p>
            <a:pPr indent="0" lvl="0" marL="0" rtl="0" algn="l">
              <a:spcBef>
                <a:spcPts val="1600"/>
              </a:spcBef>
              <a:spcAft>
                <a:spcPts val="1600"/>
              </a:spcAft>
              <a:buNone/>
            </a:pPr>
            <a:r>
              <a:t/>
            </a:r>
            <a:endParaRPr>
              <a:solidFill>
                <a:srgbClr val="980000"/>
              </a:solidFill>
            </a:endParaRPr>
          </a:p>
        </p:txBody>
      </p:sp>
      <p:pic>
        <p:nvPicPr>
          <p:cNvPr id="92" name="Google Shape;92;p18"/>
          <p:cNvPicPr preferRelativeResize="0"/>
          <p:nvPr/>
        </p:nvPicPr>
        <p:blipFill>
          <a:blip r:embed="rId3">
            <a:alphaModFix/>
          </a:blip>
          <a:stretch>
            <a:fillRect/>
          </a:stretch>
        </p:blipFill>
        <p:spPr>
          <a:xfrm>
            <a:off x="6380300" y="3543100"/>
            <a:ext cx="2452125" cy="1600200"/>
          </a:xfrm>
          <a:prstGeom prst="rect">
            <a:avLst/>
          </a:prstGeom>
          <a:noFill/>
          <a:ln>
            <a:noFill/>
          </a:ln>
        </p:spPr>
      </p:pic>
      <p:pic>
        <p:nvPicPr>
          <p:cNvPr id="93" name="Google Shape;93;p18"/>
          <p:cNvPicPr preferRelativeResize="0"/>
          <p:nvPr/>
        </p:nvPicPr>
        <p:blipFill>
          <a:blip r:embed="rId4">
            <a:alphaModFix/>
          </a:blip>
          <a:stretch>
            <a:fillRect/>
          </a:stretch>
        </p:blipFill>
        <p:spPr>
          <a:xfrm>
            <a:off x="290225" y="253150"/>
            <a:ext cx="2274400" cy="249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idx="1" type="body"/>
          </p:nvPr>
        </p:nvSpPr>
        <p:spPr>
          <a:xfrm>
            <a:off x="76875" y="241850"/>
            <a:ext cx="8542200" cy="48246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3600" u="sng">
                <a:solidFill>
                  <a:srgbClr val="980000"/>
                </a:solidFill>
              </a:rPr>
              <a:t>Reflection</a:t>
            </a:r>
            <a:endParaRPr b="1" sz="3600" u="sng">
              <a:solidFill>
                <a:srgbClr val="980000"/>
              </a:solidFill>
            </a:endParaRPr>
          </a:p>
          <a:p>
            <a:pPr indent="0" lvl="0" marL="0" rtl="0" algn="l">
              <a:spcBef>
                <a:spcPts val="1600"/>
              </a:spcBef>
              <a:spcAft>
                <a:spcPts val="0"/>
              </a:spcAft>
              <a:buNone/>
            </a:pPr>
            <a:r>
              <a:rPr lang="en" sz="3600">
                <a:solidFill>
                  <a:srgbClr val="980000"/>
                </a:solidFill>
              </a:rPr>
              <a:t>Fill out the blue half-sheets provided by your advisory teacher to reflect on your year.</a:t>
            </a:r>
            <a:endParaRPr sz="3600">
              <a:solidFill>
                <a:srgbClr val="980000"/>
              </a:solidFill>
            </a:endParaRPr>
          </a:p>
          <a:p>
            <a:pPr indent="0" lvl="0" marL="914400" rtl="0" algn="ctr">
              <a:spcBef>
                <a:spcPts val="1600"/>
              </a:spcBef>
              <a:spcAft>
                <a:spcPts val="1600"/>
              </a:spcAft>
              <a:buNone/>
            </a:pPr>
            <a:r>
              <a:rPr lang="en" sz="3600">
                <a:solidFill>
                  <a:srgbClr val="980000"/>
                </a:solidFill>
              </a:rPr>
              <a:t>*Be prepared to share a few answers!*</a:t>
            </a:r>
            <a:endParaRPr sz="3600">
              <a:solidFill>
                <a:srgbClr val="98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76875" y="241850"/>
            <a:ext cx="8542200" cy="4824600"/>
          </a:xfrm>
          <a:prstGeom prst="rect">
            <a:avLst/>
          </a:prstGeom>
          <a:solidFill>
            <a:srgbClr val="D9EAD3"/>
          </a:solidFill>
        </p:spPr>
        <p:txBody>
          <a:bodyPr anchorCtr="0" anchor="t" bIns="91425" lIns="91425" spcFirstLastPara="1" rIns="91425" wrap="square" tIns="91425">
            <a:noAutofit/>
          </a:bodyPr>
          <a:lstStyle/>
          <a:p>
            <a:pPr indent="0" lvl="0" marL="914400" rtl="0" algn="ctr">
              <a:spcBef>
                <a:spcPts val="0"/>
              </a:spcBef>
              <a:spcAft>
                <a:spcPts val="1600"/>
              </a:spcAft>
              <a:buNone/>
            </a:pPr>
            <a:r>
              <a:t/>
            </a:r>
            <a:endParaRPr sz="3600"/>
          </a:p>
        </p:txBody>
      </p:sp>
      <p:pic>
        <p:nvPicPr>
          <p:cNvPr id="104" name="Google Shape;104;p20"/>
          <p:cNvPicPr preferRelativeResize="0"/>
          <p:nvPr/>
        </p:nvPicPr>
        <p:blipFill>
          <a:blip r:embed="rId3">
            <a:alphaModFix/>
          </a:blip>
          <a:stretch>
            <a:fillRect/>
          </a:stretch>
        </p:blipFill>
        <p:spPr>
          <a:xfrm>
            <a:off x="249375" y="452000"/>
            <a:ext cx="8280226" cy="4395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txBox="1"/>
          <p:nvPr>
            <p:ph idx="1" type="body"/>
          </p:nvPr>
        </p:nvSpPr>
        <p:spPr>
          <a:xfrm>
            <a:off x="311700" y="1152475"/>
            <a:ext cx="8520600" cy="34164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1" name="Google Shape;111;p21"/>
          <p:cNvSpPr txBox="1"/>
          <p:nvPr/>
        </p:nvSpPr>
        <p:spPr>
          <a:xfrm>
            <a:off x="398675" y="1225525"/>
            <a:ext cx="4094100" cy="36450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t>What you do every day is more important than what you do once in awhile. </a:t>
            </a:r>
            <a:r>
              <a:rPr lang="en" sz="1100"/>
              <a:t>(Gretchen Rubin)</a:t>
            </a:r>
            <a:endParaRPr sz="1100"/>
          </a:p>
          <a:p>
            <a:pPr indent="0" lvl="0" marL="0" rtl="0" algn="l">
              <a:spcBef>
                <a:spcPts val="0"/>
              </a:spcBef>
              <a:spcAft>
                <a:spcPts val="0"/>
              </a:spcAft>
              <a:buNone/>
            </a:pPr>
            <a:r>
              <a:t/>
            </a:r>
            <a:endParaRPr sz="3400"/>
          </a:p>
        </p:txBody>
      </p:sp>
      <p:pic>
        <p:nvPicPr>
          <p:cNvPr id="112" name="Google Shape;112;p21"/>
          <p:cNvPicPr preferRelativeResize="0"/>
          <p:nvPr/>
        </p:nvPicPr>
        <p:blipFill>
          <a:blip r:embed="rId3">
            <a:alphaModFix/>
          </a:blip>
          <a:stretch>
            <a:fillRect/>
          </a:stretch>
        </p:blipFill>
        <p:spPr>
          <a:xfrm>
            <a:off x="5397850" y="1152475"/>
            <a:ext cx="3434455" cy="37180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