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31"/>
  </p:notesMasterIdLst>
  <p:handoutMasterIdLst>
    <p:handoutMasterId r:id="rId32"/>
  </p:handoutMasterIdLst>
  <p:sldIdLst>
    <p:sldId id="256" r:id="rId3"/>
    <p:sldId id="299" r:id="rId4"/>
    <p:sldId id="265" r:id="rId5"/>
    <p:sldId id="266" r:id="rId6"/>
    <p:sldId id="267" r:id="rId7"/>
    <p:sldId id="268" r:id="rId8"/>
    <p:sldId id="269" r:id="rId9"/>
    <p:sldId id="270" r:id="rId10"/>
    <p:sldId id="271" r:id="rId11"/>
    <p:sldId id="272" r:id="rId12"/>
    <p:sldId id="293" r:id="rId13"/>
    <p:sldId id="273" r:id="rId14"/>
    <p:sldId id="274" r:id="rId15"/>
    <p:sldId id="294" r:id="rId16"/>
    <p:sldId id="275" r:id="rId17"/>
    <p:sldId id="276" r:id="rId18"/>
    <p:sldId id="277" r:id="rId19"/>
    <p:sldId id="285" r:id="rId20"/>
    <p:sldId id="286" r:id="rId21"/>
    <p:sldId id="287" r:id="rId22"/>
    <p:sldId id="288" r:id="rId23"/>
    <p:sldId id="290" r:id="rId24"/>
    <p:sldId id="296" r:id="rId25"/>
    <p:sldId id="297" r:id="rId26"/>
    <p:sldId id="289" r:id="rId27"/>
    <p:sldId id="295" r:id="rId28"/>
    <p:sldId id="291" r:id="rId29"/>
    <p:sldId id="298" r:id="rId30"/>
  </p:sldIdLst>
  <p:sldSz cx="9144000" cy="6858000" type="screen4x3"/>
  <p:notesSz cx="6858000" cy="9144000"/>
  <p:custDataLst>
    <p:tags r:id="rId3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en"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386B"/>
    <a:srgbClr val="077F12"/>
    <a:srgbClr val="82C836"/>
    <a:srgbClr val="99CC00"/>
    <a:srgbClr val="CC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4" autoAdjust="0"/>
    <p:restoredTop sz="85377" autoAdjust="0"/>
  </p:normalViewPr>
  <p:slideViewPr>
    <p:cSldViewPr>
      <p:cViewPr varScale="1">
        <p:scale>
          <a:sx n="67" d="100"/>
          <a:sy n="67" d="100"/>
        </p:scale>
        <p:origin x="612" y="7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6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308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3081" name="Rectangle 9"/>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3082" name="Rectangle 10"/>
          <p:cNvSpPr>
            <a:spLocks noGrp="1" noChangeArrowheads="1"/>
          </p:cNvSpPr>
          <p:nvPr>
            <p:ph type="sldNum" sz="quarter" idx="3"/>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val="1907895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1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11" name="Rectangle 9"/>
          <p:cNvSpPr>
            <a:spLocks noGrp="1" noChangeArrowheads="1"/>
          </p:cNvSpPr>
          <p:nvPr>
            <p:ph type="ftr" sz="quarter" idx="4"/>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12" name="Rectangle 10"/>
          <p:cNvSpPr>
            <a:spLocks noGrp="1" noChangeArrowheads="1"/>
          </p:cNvSpPr>
          <p:nvPr>
            <p:ph type="sldNum" sz="quarter" idx="5"/>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val="4138681007"/>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inscribed polygon</a:t>
            </a:r>
            <a:r>
              <a:rPr lang="en-US" baseline="0" dirty="0" smtClean="0"/>
              <a:t> is defined as a polygon placed inside a circle so that all the vertices of the polygon lie on the circumference of the circle.  A circumscribed polygon is a </a:t>
            </a:r>
            <a:r>
              <a:rPr lang="en-US" baseline="0" smtClean="0"/>
              <a:t>polygon drawn </a:t>
            </a:r>
            <a:r>
              <a:rPr lang="en-US" baseline="0" dirty="0" smtClean="0"/>
              <a:t>around a circle</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17</a:t>
            </a:fld>
            <a:endParaRPr lang="en-US"/>
          </a:p>
        </p:txBody>
      </p:sp>
    </p:spTree>
    <p:extLst>
      <p:ext uri="{BB962C8B-B14F-4D97-AF65-F5344CB8AC3E}">
        <p14:creationId xmlns:p14="http://schemas.microsoft.com/office/powerpoint/2010/main" val="3321590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tangent function (tan) is a trigonometric</a:t>
            </a:r>
            <a:r>
              <a:rPr lang="en-US" baseline="0" dirty="0" smtClean="0"/>
              <a:t> function that you may or may not be familiar with, however most scientific and graphing calculators have the trigonometric functions available.  Be sure that you calculator is set to use angle input in degrees (rather than radians) before using this formula. </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27</a:t>
            </a:fld>
            <a:endParaRPr lang="en-US"/>
          </a:p>
        </p:txBody>
      </p:sp>
    </p:spTree>
    <p:extLst>
      <p:ext uri="{BB962C8B-B14F-4D97-AF65-F5344CB8AC3E}">
        <p14:creationId xmlns:p14="http://schemas.microsoft.com/office/powerpoint/2010/main" val="32041420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sz="2800">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4" name="Picture 3" descr="PLTW_MT_L_3Crgb.jpg"/>
          <p:cNvPicPr>
            <a:picLocks noChangeAspect="1"/>
          </p:cNvPicPr>
          <p:nvPr userDrawn="1"/>
        </p:nvPicPr>
        <p:blipFill>
          <a:blip r:embed="rId2" cstate="print"/>
          <a:stretch>
            <a:fillRect/>
          </a:stretch>
        </p:blipFill>
        <p:spPr>
          <a:xfrm>
            <a:off x="1447800" y="381000"/>
            <a:ext cx="6246479" cy="237744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191000"/>
            <a:ext cx="6400800" cy="609600"/>
          </a:xfr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5BA66F-768A-496E-B201-B0F50C2CC72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E46C69-9418-40E3-B341-72FC08C7A56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F60E8F6-9527-4481-96FF-48BB1CF6397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DD7CA6-A1F5-49C9-A354-4074CB0AFA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51" r:id="rId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7" r:id="rId4"/>
    <p:sldLayoutId id="2147483668" r:id="rId5"/>
  </p:sldLayoutIdLst>
  <p:txStyles>
    <p:title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609600" y="3657601"/>
            <a:ext cx="7772400" cy="761999"/>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r>
              <a:rPr lang="en-US" dirty="0" smtClean="0"/>
              <a:t>Geometric Shapes and Area</a:t>
            </a:r>
            <a:endParaRPr lang="en-US" dirty="0"/>
          </a:p>
        </p:txBody>
      </p:sp>
      <p:sp>
        <p:nvSpPr>
          <p:cNvPr id="2051" name="Rectangle 3"/>
          <p:cNvSpPr>
            <a:spLocks noGrp="1" noChangeArrowheads="1"/>
          </p:cNvSpPr>
          <p:nvPr>
            <p:ph type="subTitle" idx="1"/>
          </p:nvPr>
        </p:nvSpPr>
        <p:spPr bwMode="auto">
          <a:xfrm>
            <a:off x="1371600" y="4876800"/>
            <a:ext cx="6400800" cy="8382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Rounded Rectangular Callout 1"/>
          <p:cNvSpPr/>
          <p:nvPr/>
        </p:nvSpPr>
        <p:spPr>
          <a:xfrm>
            <a:off x="585787" y="2971801"/>
            <a:ext cx="1447800" cy="6858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Get out your notes.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Ellipses</a:t>
            </a:r>
            <a:endParaRPr lang="en-US" dirty="0"/>
          </a:p>
        </p:txBody>
      </p:sp>
      <p:sp>
        <p:nvSpPr>
          <p:cNvPr id="3" name="Content Placeholder 2"/>
          <p:cNvSpPr>
            <a:spLocks noGrp="1"/>
          </p:cNvSpPr>
          <p:nvPr>
            <p:ph idx="1"/>
          </p:nvPr>
        </p:nvSpPr>
        <p:spPr>
          <a:xfrm>
            <a:off x="304800" y="3276601"/>
            <a:ext cx="8534400" cy="1219200"/>
          </a:xfrm>
        </p:spPr>
        <p:txBody>
          <a:bodyPr/>
          <a:lstStyle/>
          <a:p>
            <a:pPr marL="0" indent="0">
              <a:buNone/>
            </a:pPr>
            <a:r>
              <a:rPr lang="en-US" dirty="0">
                <a:latin typeface="Arial" charset="0"/>
              </a:rPr>
              <a:t>To calculate the area of an </a:t>
            </a:r>
            <a:r>
              <a:rPr lang="en-US" i="1" dirty="0">
                <a:solidFill>
                  <a:srgbClr val="A50021"/>
                </a:solidFill>
                <a:latin typeface="Arial" charset="0"/>
              </a:rPr>
              <a:t>ellipse</a:t>
            </a:r>
            <a:r>
              <a:rPr lang="en-US" dirty="0">
                <a:latin typeface="Arial" charset="0"/>
              </a:rPr>
              <a:t>, the lengths of the </a:t>
            </a:r>
            <a:r>
              <a:rPr lang="en-US" i="1" dirty="0">
                <a:solidFill>
                  <a:schemeClr val="folHlink"/>
                </a:solidFill>
                <a:latin typeface="Arial" charset="0"/>
              </a:rPr>
              <a:t>major</a:t>
            </a:r>
            <a:r>
              <a:rPr lang="en-US" dirty="0">
                <a:latin typeface="Arial" charset="0"/>
              </a:rPr>
              <a:t> and </a:t>
            </a:r>
            <a:r>
              <a:rPr lang="en-US" i="1" dirty="0">
                <a:solidFill>
                  <a:schemeClr val="folHlink"/>
                </a:solidFill>
                <a:latin typeface="Arial" charset="0"/>
              </a:rPr>
              <a:t>minor axis</a:t>
            </a:r>
            <a:r>
              <a:rPr lang="en-US" dirty="0">
                <a:latin typeface="Arial" charset="0"/>
              </a:rPr>
              <a:t> must be known.</a:t>
            </a:r>
            <a:endParaRPr lang="en-US" dirty="0"/>
          </a:p>
        </p:txBody>
      </p:sp>
      <p:sp>
        <p:nvSpPr>
          <p:cNvPr id="6" name="Text Box 1034"/>
          <p:cNvSpPr txBox="1">
            <a:spLocks noChangeArrowheads="1"/>
          </p:cNvSpPr>
          <p:nvPr/>
        </p:nvSpPr>
        <p:spPr bwMode="auto">
          <a:xfrm>
            <a:off x="3276600" y="5302250"/>
            <a:ext cx="322580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rgbClr val="003399"/>
                </a:solidFill>
                <a:latin typeface="Tahoma" pitchFamily="34" charset="0"/>
                <a:cs typeface="Arial" charset="0"/>
              </a:defRPr>
            </a:lvl1pPr>
            <a:lvl2pPr marL="742950" indent="-285750">
              <a:defRPr sz="2400" b="1">
                <a:solidFill>
                  <a:srgbClr val="003399"/>
                </a:solidFill>
                <a:latin typeface="Tahoma" pitchFamily="34" charset="0"/>
                <a:cs typeface="Arial" charset="0"/>
              </a:defRPr>
            </a:lvl2pPr>
            <a:lvl3pPr marL="1143000" indent="-228600">
              <a:defRPr sz="2400" b="1">
                <a:solidFill>
                  <a:srgbClr val="003399"/>
                </a:solidFill>
                <a:latin typeface="Tahoma" pitchFamily="34" charset="0"/>
                <a:cs typeface="Arial" charset="0"/>
              </a:defRPr>
            </a:lvl3pPr>
            <a:lvl4pPr marL="1600200" indent="-228600">
              <a:defRPr sz="2400" b="1">
                <a:solidFill>
                  <a:srgbClr val="003399"/>
                </a:solidFill>
                <a:latin typeface="Tahoma" pitchFamily="34" charset="0"/>
                <a:cs typeface="Arial" charset="0"/>
              </a:defRPr>
            </a:lvl4pPr>
            <a:lvl5pPr marL="2057400" indent="-228600">
              <a:defRPr sz="2400" b="1">
                <a:solidFill>
                  <a:srgbClr val="003399"/>
                </a:solidFill>
                <a:latin typeface="Tahoma" pitchFamily="34" charset="0"/>
                <a:cs typeface="Arial" charset="0"/>
              </a:defRPr>
            </a:lvl5pPr>
            <a:lvl6pPr marL="2514600" indent="-228600" eaLnBrk="0" fontAlgn="base" hangingPunct="0">
              <a:spcBef>
                <a:spcPct val="0"/>
              </a:spcBef>
              <a:spcAft>
                <a:spcPct val="0"/>
              </a:spcAft>
              <a:defRPr sz="2400" b="1">
                <a:solidFill>
                  <a:srgbClr val="003399"/>
                </a:solidFill>
                <a:latin typeface="Tahoma" pitchFamily="34" charset="0"/>
                <a:cs typeface="Arial" charset="0"/>
              </a:defRPr>
            </a:lvl6pPr>
            <a:lvl7pPr marL="2971800" indent="-228600" eaLnBrk="0" fontAlgn="base" hangingPunct="0">
              <a:spcBef>
                <a:spcPct val="0"/>
              </a:spcBef>
              <a:spcAft>
                <a:spcPct val="0"/>
              </a:spcAft>
              <a:defRPr sz="2400" b="1">
                <a:solidFill>
                  <a:srgbClr val="003399"/>
                </a:solidFill>
                <a:latin typeface="Tahoma" pitchFamily="34" charset="0"/>
                <a:cs typeface="Arial" charset="0"/>
              </a:defRPr>
            </a:lvl7pPr>
            <a:lvl8pPr marL="3429000" indent="-228600" eaLnBrk="0" fontAlgn="base" hangingPunct="0">
              <a:spcBef>
                <a:spcPct val="0"/>
              </a:spcBef>
              <a:spcAft>
                <a:spcPct val="0"/>
              </a:spcAft>
              <a:defRPr sz="2400" b="1">
                <a:solidFill>
                  <a:srgbClr val="003399"/>
                </a:solidFill>
                <a:latin typeface="Tahoma" pitchFamily="34" charset="0"/>
                <a:cs typeface="Arial" charset="0"/>
              </a:defRPr>
            </a:lvl8pPr>
            <a:lvl9pPr marL="3886200" indent="-228600" eaLnBrk="0" fontAlgn="base" hangingPunct="0">
              <a:spcBef>
                <a:spcPct val="0"/>
              </a:spcBef>
              <a:spcAft>
                <a:spcPct val="0"/>
              </a:spcAft>
              <a:defRPr sz="2400" b="1">
                <a:solidFill>
                  <a:srgbClr val="003399"/>
                </a:solidFill>
                <a:latin typeface="Tahoma" pitchFamily="34" charset="0"/>
                <a:cs typeface="Arial" charset="0"/>
              </a:defRPr>
            </a:lvl9pPr>
          </a:lstStyle>
          <a:p>
            <a:pPr>
              <a:spcBef>
                <a:spcPct val="10000"/>
              </a:spcBef>
            </a:pPr>
            <a:r>
              <a:rPr lang="en-US" sz="3000" dirty="0">
                <a:solidFill>
                  <a:schemeClr val="tx1"/>
                </a:solidFill>
                <a:latin typeface="Arial" charset="0"/>
              </a:rPr>
              <a:t>2</a:t>
            </a:r>
            <a:r>
              <a:rPr lang="en-US" sz="3000" dirty="0">
                <a:solidFill>
                  <a:srgbClr val="82C836"/>
                </a:solidFill>
                <a:latin typeface="Arial" charset="0"/>
              </a:rPr>
              <a:t>a</a:t>
            </a:r>
            <a:r>
              <a:rPr lang="en-US" sz="3000" dirty="0">
                <a:solidFill>
                  <a:schemeClr val="tx1"/>
                </a:solidFill>
                <a:latin typeface="Arial" charset="0"/>
              </a:rPr>
              <a:t> = major axis</a:t>
            </a:r>
          </a:p>
          <a:p>
            <a:pPr>
              <a:spcBef>
                <a:spcPct val="10000"/>
              </a:spcBef>
            </a:pPr>
            <a:r>
              <a:rPr lang="en-US" sz="3000" dirty="0">
                <a:solidFill>
                  <a:schemeClr val="tx1"/>
                </a:solidFill>
                <a:latin typeface="Arial" charset="0"/>
              </a:rPr>
              <a:t>2</a:t>
            </a:r>
            <a:r>
              <a:rPr lang="en-US" sz="3000" dirty="0">
                <a:solidFill>
                  <a:srgbClr val="92D050"/>
                </a:solidFill>
                <a:latin typeface="Arial" charset="0"/>
              </a:rPr>
              <a:t>b</a:t>
            </a:r>
            <a:r>
              <a:rPr lang="en-US" sz="3000" dirty="0">
                <a:solidFill>
                  <a:schemeClr val="tx1"/>
                </a:solidFill>
                <a:latin typeface="Arial" charset="0"/>
              </a:rPr>
              <a:t> = minor axis</a:t>
            </a:r>
          </a:p>
        </p:txBody>
      </p:sp>
      <p:sp>
        <p:nvSpPr>
          <p:cNvPr id="7" name="Text Box 1036"/>
          <p:cNvSpPr txBox="1">
            <a:spLocks noChangeArrowheads="1"/>
          </p:cNvSpPr>
          <p:nvPr/>
        </p:nvSpPr>
        <p:spPr bwMode="auto">
          <a:xfrm>
            <a:off x="6934200" y="5248276"/>
            <a:ext cx="18542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rgbClr val="003399"/>
                </a:solidFill>
                <a:latin typeface="Tahoma" pitchFamily="34" charset="0"/>
                <a:cs typeface="Arial" charset="0"/>
              </a:defRPr>
            </a:lvl1pPr>
            <a:lvl2pPr marL="742950" indent="-285750">
              <a:defRPr sz="2400" b="1">
                <a:solidFill>
                  <a:srgbClr val="003399"/>
                </a:solidFill>
                <a:latin typeface="Tahoma" pitchFamily="34" charset="0"/>
                <a:cs typeface="Arial" charset="0"/>
              </a:defRPr>
            </a:lvl2pPr>
            <a:lvl3pPr marL="1143000" indent="-228600">
              <a:defRPr sz="2400" b="1">
                <a:solidFill>
                  <a:srgbClr val="003399"/>
                </a:solidFill>
                <a:latin typeface="Tahoma" pitchFamily="34" charset="0"/>
                <a:cs typeface="Arial" charset="0"/>
              </a:defRPr>
            </a:lvl3pPr>
            <a:lvl4pPr marL="1600200" indent="-228600">
              <a:defRPr sz="2400" b="1">
                <a:solidFill>
                  <a:srgbClr val="003399"/>
                </a:solidFill>
                <a:latin typeface="Tahoma" pitchFamily="34" charset="0"/>
                <a:cs typeface="Arial" charset="0"/>
              </a:defRPr>
            </a:lvl4pPr>
            <a:lvl5pPr marL="2057400" indent="-228600">
              <a:defRPr sz="2400" b="1">
                <a:solidFill>
                  <a:srgbClr val="003399"/>
                </a:solidFill>
                <a:latin typeface="Tahoma" pitchFamily="34" charset="0"/>
                <a:cs typeface="Arial" charset="0"/>
              </a:defRPr>
            </a:lvl5pPr>
            <a:lvl6pPr marL="2514600" indent="-228600" eaLnBrk="0" fontAlgn="base" hangingPunct="0">
              <a:spcBef>
                <a:spcPct val="0"/>
              </a:spcBef>
              <a:spcAft>
                <a:spcPct val="0"/>
              </a:spcAft>
              <a:defRPr sz="2400" b="1">
                <a:solidFill>
                  <a:srgbClr val="003399"/>
                </a:solidFill>
                <a:latin typeface="Tahoma" pitchFamily="34" charset="0"/>
                <a:cs typeface="Arial" charset="0"/>
              </a:defRPr>
            </a:lvl6pPr>
            <a:lvl7pPr marL="2971800" indent="-228600" eaLnBrk="0" fontAlgn="base" hangingPunct="0">
              <a:spcBef>
                <a:spcPct val="0"/>
              </a:spcBef>
              <a:spcAft>
                <a:spcPct val="0"/>
              </a:spcAft>
              <a:defRPr sz="2400" b="1">
                <a:solidFill>
                  <a:srgbClr val="003399"/>
                </a:solidFill>
                <a:latin typeface="Tahoma" pitchFamily="34" charset="0"/>
                <a:cs typeface="Arial" charset="0"/>
              </a:defRPr>
            </a:lvl7pPr>
            <a:lvl8pPr marL="3429000" indent="-228600" eaLnBrk="0" fontAlgn="base" hangingPunct="0">
              <a:spcBef>
                <a:spcPct val="0"/>
              </a:spcBef>
              <a:spcAft>
                <a:spcPct val="0"/>
              </a:spcAft>
              <a:defRPr sz="2400" b="1">
                <a:solidFill>
                  <a:srgbClr val="003399"/>
                </a:solidFill>
                <a:latin typeface="Tahoma" pitchFamily="34" charset="0"/>
                <a:cs typeface="Arial" charset="0"/>
              </a:defRPr>
            </a:lvl8pPr>
            <a:lvl9pPr marL="3886200" indent="-228600" eaLnBrk="0" fontAlgn="base" hangingPunct="0">
              <a:spcBef>
                <a:spcPct val="0"/>
              </a:spcBef>
              <a:spcAft>
                <a:spcPct val="0"/>
              </a:spcAft>
              <a:defRPr sz="2400" b="1">
                <a:solidFill>
                  <a:srgbClr val="003399"/>
                </a:solidFill>
                <a:latin typeface="Tahoma" pitchFamily="34" charset="0"/>
                <a:cs typeface="Arial" charset="0"/>
              </a:defRPr>
            </a:lvl9pPr>
          </a:lstStyle>
          <a:p>
            <a:pPr>
              <a:spcBef>
                <a:spcPct val="10000"/>
              </a:spcBef>
            </a:pPr>
            <a:r>
              <a:rPr lang="en-US" sz="3200" i="1" dirty="0">
                <a:solidFill>
                  <a:schemeClr val="folHlink"/>
                </a:solidFill>
                <a:latin typeface="Arial" charset="0"/>
                <a:sym typeface="Symbol" pitchFamily="18" charset="2"/>
              </a:rPr>
              <a:t></a:t>
            </a:r>
            <a:r>
              <a:rPr lang="en-US" sz="3200" b="0" i="1" dirty="0">
                <a:solidFill>
                  <a:schemeClr val="folHlink"/>
                </a:solidFill>
                <a:latin typeface="Arial" charset="0"/>
              </a:rPr>
              <a:t> </a:t>
            </a:r>
            <a:r>
              <a:rPr lang="en-US" sz="3200" b="0" i="1" dirty="0">
                <a:solidFill>
                  <a:schemeClr val="tx1"/>
                </a:solidFill>
                <a:latin typeface="Arial" charset="0"/>
              </a:rPr>
              <a:t>=</a:t>
            </a:r>
            <a:r>
              <a:rPr lang="en-US" sz="3200" b="0" i="1" dirty="0">
                <a:solidFill>
                  <a:schemeClr val="folHlink"/>
                </a:solidFill>
                <a:latin typeface="Arial" charset="0"/>
              </a:rPr>
              <a:t> 3.14</a:t>
            </a:r>
          </a:p>
          <a:p>
            <a:pPr>
              <a:spcBef>
                <a:spcPct val="10000"/>
              </a:spcBef>
            </a:pPr>
            <a:r>
              <a:rPr lang="en-US" sz="3200" b="0" i="1" dirty="0">
                <a:solidFill>
                  <a:srgbClr val="CC0099"/>
                </a:solidFill>
                <a:latin typeface="Arial" charset="0"/>
              </a:rPr>
              <a:t>A</a:t>
            </a:r>
            <a:r>
              <a:rPr lang="en-US" sz="3200" b="0" i="1" dirty="0">
                <a:solidFill>
                  <a:schemeClr val="folHlink"/>
                </a:solidFill>
                <a:latin typeface="Arial" charset="0"/>
              </a:rPr>
              <a:t> </a:t>
            </a:r>
            <a:r>
              <a:rPr lang="en-US" sz="3200" b="0" i="1" dirty="0">
                <a:solidFill>
                  <a:schemeClr val="tx1"/>
                </a:solidFill>
                <a:latin typeface="Arial" charset="0"/>
              </a:rPr>
              <a:t>=</a:t>
            </a:r>
            <a:r>
              <a:rPr lang="en-US" sz="3200" b="0" i="1" dirty="0">
                <a:solidFill>
                  <a:schemeClr val="folHlink"/>
                </a:solidFill>
                <a:latin typeface="Arial" charset="0"/>
              </a:rPr>
              <a:t> </a:t>
            </a:r>
            <a:r>
              <a:rPr lang="en-US" sz="3200" b="0" i="1" dirty="0">
                <a:solidFill>
                  <a:srgbClr val="CC0099"/>
                </a:solidFill>
                <a:latin typeface="Arial" charset="0"/>
              </a:rPr>
              <a:t>area</a:t>
            </a:r>
            <a:endParaRPr lang="en-US" sz="3200" dirty="0">
              <a:latin typeface="Arial" charset="0"/>
            </a:endParaRPr>
          </a:p>
        </p:txBody>
      </p:sp>
      <p:sp>
        <p:nvSpPr>
          <p:cNvPr id="8" name="Text Box 1035"/>
          <p:cNvSpPr txBox="1">
            <a:spLocks noChangeArrowheads="1"/>
          </p:cNvSpPr>
          <p:nvPr/>
        </p:nvSpPr>
        <p:spPr bwMode="auto">
          <a:xfrm>
            <a:off x="2696369" y="4343400"/>
            <a:ext cx="29019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rgbClr val="003399"/>
                </a:solidFill>
                <a:latin typeface="Tahoma" pitchFamily="34" charset="0"/>
                <a:cs typeface="Arial" charset="0"/>
              </a:defRPr>
            </a:lvl1pPr>
            <a:lvl2pPr marL="742950" indent="-285750">
              <a:defRPr sz="2400" b="1">
                <a:solidFill>
                  <a:srgbClr val="003399"/>
                </a:solidFill>
                <a:latin typeface="Tahoma" pitchFamily="34" charset="0"/>
                <a:cs typeface="Arial" charset="0"/>
              </a:defRPr>
            </a:lvl2pPr>
            <a:lvl3pPr marL="1143000" indent="-228600">
              <a:defRPr sz="2400" b="1">
                <a:solidFill>
                  <a:srgbClr val="003399"/>
                </a:solidFill>
                <a:latin typeface="Tahoma" pitchFamily="34" charset="0"/>
                <a:cs typeface="Arial" charset="0"/>
              </a:defRPr>
            </a:lvl3pPr>
            <a:lvl4pPr marL="1600200" indent="-228600">
              <a:defRPr sz="2400" b="1">
                <a:solidFill>
                  <a:srgbClr val="003399"/>
                </a:solidFill>
                <a:latin typeface="Tahoma" pitchFamily="34" charset="0"/>
                <a:cs typeface="Arial" charset="0"/>
              </a:defRPr>
            </a:lvl4pPr>
            <a:lvl5pPr marL="2057400" indent="-228600">
              <a:defRPr sz="2400" b="1">
                <a:solidFill>
                  <a:srgbClr val="003399"/>
                </a:solidFill>
                <a:latin typeface="Tahoma" pitchFamily="34" charset="0"/>
                <a:cs typeface="Arial" charset="0"/>
              </a:defRPr>
            </a:lvl5pPr>
            <a:lvl6pPr marL="2514600" indent="-228600" eaLnBrk="0" fontAlgn="base" hangingPunct="0">
              <a:spcBef>
                <a:spcPct val="0"/>
              </a:spcBef>
              <a:spcAft>
                <a:spcPct val="0"/>
              </a:spcAft>
              <a:defRPr sz="2400" b="1">
                <a:solidFill>
                  <a:srgbClr val="003399"/>
                </a:solidFill>
                <a:latin typeface="Tahoma" pitchFamily="34" charset="0"/>
                <a:cs typeface="Arial" charset="0"/>
              </a:defRPr>
            </a:lvl6pPr>
            <a:lvl7pPr marL="2971800" indent="-228600" eaLnBrk="0" fontAlgn="base" hangingPunct="0">
              <a:spcBef>
                <a:spcPct val="0"/>
              </a:spcBef>
              <a:spcAft>
                <a:spcPct val="0"/>
              </a:spcAft>
              <a:defRPr sz="2400" b="1">
                <a:solidFill>
                  <a:srgbClr val="003399"/>
                </a:solidFill>
                <a:latin typeface="Tahoma" pitchFamily="34" charset="0"/>
                <a:cs typeface="Arial" charset="0"/>
              </a:defRPr>
            </a:lvl7pPr>
            <a:lvl8pPr marL="3429000" indent="-228600" eaLnBrk="0" fontAlgn="base" hangingPunct="0">
              <a:spcBef>
                <a:spcPct val="0"/>
              </a:spcBef>
              <a:spcAft>
                <a:spcPct val="0"/>
              </a:spcAft>
              <a:defRPr sz="2400" b="1">
                <a:solidFill>
                  <a:srgbClr val="003399"/>
                </a:solidFill>
                <a:latin typeface="Tahoma" pitchFamily="34" charset="0"/>
                <a:cs typeface="Arial" charset="0"/>
              </a:defRPr>
            </a:lvl8pPr>
            <a:lvl9pPr marL="3886200" indent="-228600" eaLnBrk="0" fontAlgn="base" hangingPunct="0">
              <a:spcBef>
                <a:spcPct val="0"/>
              </a:spcBef>
              <a:spcAft>
                <a:spcPct val="0"/>
              </a:spcAft>
              <a:defRPr sz="2400" b="1">
                <a:solidFill>
                  <a:srgbClr val="003399"/>
                </a:solidFill>
                <a:latin typeface="Tahoma" pitchFamily="34" charset="0"/>
                <a:cs typeface="Arial" charset="0"/>
              </a:defRPr>
            </a:lvl9pPr>
          </a:lstStyle>
          <a:p>
            <a:pPr>
              <a:spcBef>
                <a:spcPct val="30000"/>
              </a:spcBef>
            </a:pPr>
            <a:r>
              <a:rPr lang="en-US" sz="5400" b="0" i="1" dirty="0">
                <a:solidFill>
                  <a:srgbClr val="CC0099"/>
                </a:solidFill>
                <a:latin typeface="Arial" charset="0"/>
              </a:rPr>
              <a:t>A</a:t>
            </a:r>
            <a:r>
              <a:rPr lang="en-US" sz="5400" b="0" i="1" dirty="0">
                <a:solidFill>
                  <a:schemeClr val="folHlink"/>
                </a:solidFill>
                <a:latin typeface="Arial" charset="0"/>
              </a:rPr>
              <a:t> </a:t>
            </a:r>
            <a:r>
              <a:rPr lang="en-US" sz="5400" b="0" i="1" dirty="0">
                <a:solidFill>
                  <a:schemeClr val="tx1"/>
                </a:solidFill>
                <a:latin typeface="Arial" charset="0"/>
              </a:rPr>
              <a:t>=</a:t>
            </a:r>
            <a:r>
              <a:rPr lang="en-US" sz="5400" b="0" i="1" dirty="0">
                <a:solidFill>
                  <a:schemeClr val="folHlink"/>
                </a:solidFill>
                <a:latin typeface="Arial" charset="0"/>
              </a:rPr>
              <a:t> </a:t>
            </a:r>
            <a:r>
              <a:rPr lang="en-US" sz="5400" i="1" dirty="0">
                <a:solidFill>
                  <a:schemeClr val="folHlink"/>
                </a:solidFill>
                <a:latin typeface="Arial" charset="0"/>
                <a:sym typeface="Symbol" pitchFamily="18" charset="2"/>
              </a:rPr>
              <a:t></a:t>
            </a:r>
            <a:r>
              <a:rPr lang="en-US" sz="5400" dirty="0">
                <a:latin typeface="Arial" charset="0"/>
              </a:rPr>
              <a:t> </a:t>
            </a:r>
            <a:r>
              <a:rPr lang="en-US" sz="5400" b="0" i="1" dirty="0" err="1">
                <a:solidFill>
                  <a:schemeClr val="folHlink"/>
                </a:solidFill>
                <a:latin typeface="Arial" charset="0"/>
              </a:rPr>
              <a:t>ab</a:t>
            </a:r>
            <a:endParaRPr lang="en-US" sz="5400" b="0" i="1" dirty="0">
              <a:solidFill>
                <a:schemeClr val="folHlink"/>
              </a:solidFill>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533400"/>
            <a:ext cx="6100763" cy="273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180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Polygons</a:t>
            </a:r>
            <a:endParaRPr lang="en-US" dirty="0"/>
          </a:p>
        </p:txBody>
      </p:sp>
      <p:sp>
        <p:nvSpPr>
          <p:cNvPr id="3" name="Content Placeholder 2"/>
          <p:cNvSpPr>
            <a:spLocks noGrp="1"/>
          </p:cNvSpPr>
          <p:nvPr>
            <p:ph idx="1"/>
          </p:nvPr>
        </p:nvSpPr>
        <p:spPr>
          <a:xfrm>
            <a:off x="457200" y="1295401"/>
            <a:ext cx="8229600" cy="1828800"/>
          </a:xfrm>
        </p:spPr>
        <p:txBody>
          <a:bodyPr/>
          <a:lstStyle/>
          <a:p>
            <a:pPr marL="0" indent="0">
              <a:buNone/>
            </a:pPr>
            <a:r>
              <a:rPr lang="en-US" dirty="0">
                <a:latin typeface="Arial" charset="0"/>
              </a:rPr>
              <a:t>A </a:t>
            </a:r>
            <a:r>
              <a:rPr lang="en-US" i="1" dirty="0">
                <a:solidFill>
                  <a:srgbClr val="A50021"/>
                </a:solidFill>
                <a:latin typeface="Arial" charset="0"/>
              </a:rPr>
              <a:t>polygon</a:t>
            </a:r>
            <a:r>
              <a:rPr lang="en-US" dirty="0">
                <a:latin typeface="Arial" charset="0"/>
              </a:rPr>
              <a:t> is any plane figure bounded by straight lines. Examples include the triangle, rhombus, and trapezoid.</a:t>
            </a:r>
          </a:p>
          <a:p>
            <a:endParaRPr lang="en-US" dirty="0"/>
          </a:p>
        </p:txBody>
      </p:sp>
      <p:pic>
        <p:nvPicPr>
          <p:cNvPr id="4"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r="449"/>
          <a:stretch>
            <a:fillRect/>
          </a:stretch>
        </p:blipFill>
        <p:spPr bwMode="auto">
          <a:xfrm>
            <a:off x="1371600" y="3423746"/>
            <a:ext cx="6704012"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770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Angles</a:t>
            </a:r>
            <a:endParaRPr lang="en-US" dirty="0"/>
          </a:p>
        </p:txBody>
      </p:sp>
      <p:sp>
        <p:nvSpPr>
          <p:cNvPr id="3" name="Content Placeholder 2"/>
          <p:cNvSpPr>
            <a:spLocks noGrp="1"/>
          </p:cNvSpPr>
          <p:nvPr>
            <p:ph idx="1"/>
          </p:nvPr>
        </p:nvSpPr>
        <p:spPr>
          <a:xfrm>
            <a:off x="457200" y="1295401"/>
            <a:ext cx="8229600" cy="1828800"/>
          </a:xfrm>
        </p:spPr>
        <p:txBody>
          <a:bodyPr/>
          <a:lstStyle/>
          <a:p>
            <a:pPr marL="0" indent="0">
              <a:buNone/>
            </a:pPr>
            <a:r>
              <a:rPr lang="en-US" dirty="0" smtClean="0">
                <a:latin typeface="Arial" charset="0"/>
              </a:rPr>
              <a:t>An </a:t>
            </a:r>
            <a:r>
              <a:rPr lang="en-US" i="1" dirty="0" smtClean="0">
                <a:solidFill>
                  <a:srgbClr val="C00000"/>
                </a:solidFill>
                <a:latin typeface="Arial" charset="0"/>
              </a:rPr>
              <a:t>angle</a:t>
            </a:r>
            <a:r>
              <a:rPr lang="en-US" dirty="0" smtClean="0">
                <a:latin typeface="Arial" charset="0"/>
              </a:rPr>
              <a:t> is the figure formed by the intersection of two rays. </a:t>
            </a:r>
            <a:r>
              <a:rPr lang="en-US" i="1" dirty="0" smtClean="0">
                <a:solidFill>
                  <a:srgbClr val="A50021"/>
                </a:solidFill>
                <a:latin typeface="Arial" charset="0"/>
              </a:rPr>
              <a:t>Angles </a:t>
            </a:r>
            <a:r>
              <a:rPr lang="en-US" dirty="0" smtClean="0">
                <a:latin typeface="Arial" charset="0"/>
              </a:rPr>
              <a:t>are differentiated by their measure.</a:t>
            </a:r>
          </a:p>
          <a:p>
            <a:pPr marL="0" indent="0">
              <a:buNone/>
            </a:pPr>
            <a:endParaRPr lang="en-US" dirty="0"/>
          </a:p>
        </p:txBody>
      </p:sp>
      <p:sp>
        <p:nvSpPr>
          <p:cNvPr id="5" name="TextBox 4"/>
          <p:cNvSpPr txBox="1"/>
          <p:nvPr/>
        </p:nvSpPr>
        <p:spPr>
          <a:xfrm>
            <a:off x="228600" y="5048071"/>
            <a:ext cx="1905000" cy="1200329"/>
          </a:xfrm>
          <a:prstGeom prst="rect">
            <a:avLst/>
          </a:prstGeom>
          <a:noFill/>
        </p:spPr>
        <p:txBody>
          <a:bodyPr wrap="square" rtlCol="0">
            <a:spAutoFit/>
          </a:bodyPr>
          <a:lstStyle/>
          <a:p>
            <a:pPr algn="ctr"/>
            <a:r>
              <a:rPr lang="en-US" sz="2400" dirty="0" smtClean="0">
                <a:solidFill>
                  <a:srgbClr val="077F12"/>
                </a:solidFill>
              </a:rPr>
              <a:t>Acute</a:t>
            </a:r>
          </a:p>
          <a:p>
            <a:pPr algn="ctr"/>
            <a:r>
              <a:rPr lang="en-US" sz="2400" dirty="0" smtClean="0">
                <a:latin typeface="+mn-lt"/>
              </a:rPr>
              <a:t>Less than 90</a:t>
            </a:r>
            <a:r>
              <a:rPr lang="en-US" sz="2400" dirty="0" smtClean="0">
                <a:latin typeface="+mn-lt"/>
                <a:cs typeface="Times New Roman"/>
              </a:rPr>
              <a:t>º</a:t>
            </a:r>
            <a:endParaRPr lang="en-US" sz="2400" dirty="0">
              <a:latin typeface="+mn-lt"/>
            </a:endParaRPr>
          </a:p>
        </p:txBody>
      </p:sp>
      <p:sp>
        <p:nvSpPr>
          <p:cNvPr id="8" name="TextBox 7"/>
          <p:cNvSpPr txBox="1"/>
          <p:nvPr/>
        </p:nvSpPr>
        <p:spPr>
          <a:xfrm>
            <a:off x="4267200" y="5035689"/>
            <a:ext cx="2133600" cy="1200329"/>
          </a:xfrm>
          <a:prstGeom prst="rect">
            <a:avLst/>
          </a:prstGeom>
          <a:noFill/>
        </p:spPr>
        <p:txBody>
          <a:bodyPr wrap="square" rtlCol="0">
            <a:spAutoFit/>
          </a:bodyPr>
          <a:lstStyle/>
          <a:p>
            <a:pPr algn="ctr"/>
            <a:r>
              <a:rPr lang="en-US" sz="2400" dirty="0" smtClean="0">
                <a:solidFill>
                  <a:srgbClr val="077F12"/>
                </a:solidFill>
                <a:latin typeface="+mn-lt"/>
              </a:rPr>
              <a:t>Obtuse</a:t>
            </a:r>
          </a:p>
          <a:p>
            <a:pPr algn="ctr"/>
            <a:r>
              <a:rPr lang="en-US" sz="2400" dirty="0" smtClean="0">
                <a:latin typeface="+mn-lt"/>
              </a:rPr>
              <a:t>Between </a:t>
            </a:r>
          </a:p>
          <a:p>
            <a:pPr algn="ctr"/>
            <a:r>
              <a:rPr lang="en-US" sz="2400" dirty="0" smtClean="0">
                <a:latin typeface="+mn-lt"/>
              </a:rPr>
              <a:t>90</a:t>
            </a:r>
            <a:r>
              <a:rPr lang="en-US" sz="2400" dirty="0" smtClean="0">
                <a:latin typeface="+mn-lt"/>
                <a:cs typeface="Times New Roman"/>
              </a:rPr>
              <a:t>º and 180º</a:t>
            </a:r>
            <a:endParaRPr lang="en-US" sz="2400" dirty="0">
              <a:latin typeface="+mn-lt"/>
            </a:endParaRPr>
          </a:p>
        </p:txBody>
      </p:sp>
      <p:sp>
        <p:nvSpPr>
          <p:cNvPr id="9" name="TextBox 8"/>
          <p:cNvSpPr txBox="1"/>
          <p:nvPr/>
        </p:nvSpPr>
        <p:spPr>
          <a:xfrm>
            <a:off x="2213344" y="5036403"/>
            <a:ext cx="1905000" cy="830997"/>
          </a:xfrm>
          <a:prstGeom prst="rect">
            <a:avLst/>
          </a:prstGeom>
          <a:noFill/>
        </p:spPr>
        <p:txBody>
          <a:bodyPr wrap="square" rtlCol="0">
            <a:spAutoFit/>
          </a:bodyPr>
          <a:lstStyle/>
          <a:p>
            <a:pPr algn="ctr"/>
            <a:r>
              <a:rPr lang="en-US" sz="2400" dirty="0" smtClean="0">
                <a:solidFill>
                  <a:srgbClr val="077F12"/>
                </a:solidFill>
              </a:rPr>
              <a:t>Right</a:t>
            </a:r>
          </a:p>
          <a:p>
            <a:pPr algn="ctr"/>
            <a:r>
              <a:rPr lang="en-US" sz="2400" dirty="0" smtClean="0">
                <a:latin typeface="+mn-lt"/>
              </a:rPr>
              <a:t>Exactly 90</a:t>
            </a:r>
            <a:r>
              <a:rPr lang="en-US" sz="2400" dirty="0" smtClean="0">
                <a:latin typeface="+mn-lt"/>
                <a:cs typeface="Times New Roman"/>
              </a:rPr>
              <a:t>º</a:t>
            </a:r>
            <a:endParaRPr lang="en-US" sz="2400" dirty="0">
              <a:latin typeface="+mn-lt"/>
            </a:endParaRPr>
          </a:p>
        </p:txBody>
      </p:sp>
      <p:sp>
        <p:nvSpPr>
          <p:cNvPr id="11" name="TextBox 10"/>
          <p:cNvSpPr txBox="1"/>
          <p:nvPr/>
        </p:nvSpPr>
        <p:spPr>
          <a:xfrm>
            <a:off x="6781800" y="5105400"/>
            <a:ext cx="1905000" cy="830997"/>
          </a:xfrm>
          <a:prstGeom prst="rect">
            <a:avLst/>
          </a:prstGeom>
          <a:noFill/>
        </p:spPr>
        <p:txBody>
          <a:bodyPr wrap="square" rtlCol="0">
            <a:spAutoFit/>
          </a:bodyPr>
          <a:lstStyle/>
          <a:p>
            <a:pPr algn="ctr"/>
            <a:r>
              <a:rPr lang="en-US" sz="2400" dirty="0" smtClean="0">
                <a:solidFill>
                  <a:srgbClr val="077F12"/>
                </a:solidFill>
              </a:rPr>
              <a:t>Straight</a:t>
            </a:r>
          </a:p>
          <a:p>
            <a:pPr algn="ctr"/>
            <a:r>
              <a:rPr lang="en-US" sz="2400" dirty="0" smtClean="0">
                <a:latin typeface="+mn-lt"/>
              </a:rPr>
              <a:t>Exactly 180</a:t>
            </a:r>
            <a:r>
              <a:rPr lang="en-US" sz="2400" dirty="0" smtClean="0">
                <a:latin typeface="+mn-lt"/>
                <a:cs typeface="Times New Roman"/>
              </a:rPr>
              <a:t>º</a:t>
            </a:r>
            <a:endParaRPr lang="en-US" sz="2400" dirty="0">
              <a:latin typeface="+mn-lt"/>
            </a:endParaRPr>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305175"/>
            <a:ext cx="8547620"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3088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Triangles</a:t>
            </a:r>
            <a:endParaRPr lang="en-US" dirty="0"/>
          </a:p>
        </p:txBody>
      </p:sp>
      <p:sp>
        <p:nvSpPr>
          <p:cNvPr id="3" name="Content Placeholder 2"/>
          <p:cNvSpPr>
            <a:spLocks noGrp="1"/>
          </p:cNvSpPr>
          <p:nvPr>
            <p:ph idx="1"/>
          </p:nvPr>
        </p:nvSpPr>
        <p:spPr>
          <a:xfrm>
            <a:off x="304800" y="1219201"/>
            <a:ext cx="8229600" cy="2133600"/>
          </a:xfrm>
        </p:spPr>
        <p:txBody>
          <a:bodyPr/>
          <a:lstStyle/>
          <a:p>
            <a:pPr>
              <a:spcBef>
                <a:spcPct val="50000"/>
              </a:spcBef>
            </a:pPr>
            <a:r>
              <a:rPr lang="en-US" dirty="0">
                <a:latin typeface="Arial" charset="0"/>
              </a:rPr>
              <a:t>A </a:t>
            </a:r>
            <a:r>
              <a:rPr lang="en-US" i="1" dirty="0">
                <a:solidFill>
                  <a:schemeClr val="accent2"/>
                </a:solidFill>
                <a:latin typeface="Arial" charset="0"/>
              </a:rPr>
              <a:t>triangle</a:t>
            </a:r>
            <a:r>
              <a:rPr lang="en-US" dirty="0">
                <a:latin typeface="Arial" charset="0"/>
              </a:rPr>
              <a:t> is a three-sided polygon</a:t>
            </a:r>
            <a:r>
              <a:rPr lang="en-US" dirty="0" smtClean="0">
                <a:latin typeface="Arial" charset="0"/>
              </a:rPr>
              <a:t>. </a:t>
            </a:r>
            <a:r>
              <a:rPr lang="en-US" dirty="0">
                <a:latin typeface="Arial" charset="0"/>
              </a:rPr>
              <a:t>The sum of the interior angles will always equal 180º.</a:t>
            </a:r>
          </a:p>
          <a:p>
            <a:endParaRPr lang="en-US"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2971800"/>
            <a:ext cx="5516563" cy="3379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4017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Triangles</a:t>
            </a:r>
            <a:endParaRPr lang="en-US" dirty="0"/>
          </a:p>
        </p:txBody>
      </p:sp>
      <p:sp>
        <p:nvSpPr>
          <p:cNvPr id="3" name="Content Placeholder 2"/>
          <p:cNvSpPr>
            <a:spLocks noGrp="1"/>
          </p:cNvSpPr>
          <p:nvPr>
            <p:ph idx="1"/>
          </p:nvPr>
        </p:nvSpPr>
        <p:spPr>
          <a:xfrm>
            <a:off x="685800" y="1128490"/>
            <a:ext cx="8229600" cy="4830763"/>
          </a:xfrm>
        </p:spPr>
        <p:txBody>
          <a:bodyPr/>
          <a:lstStyle/>
          <a:p>
            <a:pPr>
              <a:spcBef>
                <a:spcPct val="50000"/>
              </a:spcBef>
            </a:pPr>
            <a:r>
              <a:rPr lang="en-US" dirty="0" smtClean="0">
                <a:latin typeface="Arial" charset="0"/>
              </a:rPr>
              <a:t>All </a:t>
            </a:r>
            <a:r>
              <a:rPr lang="en-US" i="1" dirty="0">
                <a:solidFill>
                  <a:schemeClr val="accent2"/>
                </a:solidFill>
                <a:latin typeface="Arial" charset="0"/>
              </a:rPr>
              <a:t>triangles</a:t>
            </a:r>
            <a:r>
              <a:rPr lang="en-US" dirty="0">
                <a:latin typeface="Arial" charset="0"/>
              </a:rPr>
              <a:t> can be classified as:</a:t>
            </a:r>
          </a:p>
          <a:p>
            <a:pPr lvl="1">
              <a:spcBef>
                <a:spcPct val="50000"/>
              </a:spcBef>
              <a:buFont typeface="Arial" charset="0"/>
              <a:buChar char="•"/>
            </a:pPr>
            <a:r>
              <a:rPr lang="en-US" sz="3200" dirty="0">
                <a:solidFill>
                  <a:srgbClr val="006600"/>
                </a:solidFill>
                <a:latin typeface="Arial" charset="0"/>
              </a:rPr>
              <a:t>Right </a:t>
            </a:r>
            <a:r>
              <a:rPr lang="en-US" sz="3200" dirty="0" smtClean="0">
                <a:solidFill>
                  <a:srgbClr val="006600"/>
                </a:solidFill>
                <a:latin typeface="Arial" charset="0"/>
              </a:rPr>
              <a:t>Triangle</a:t>
            </a:r>
          </a:p>
          <a:p>
            <a:pPr lvl="2">
              <a:spcBef>
                <a:spcPts val="600"/>
              </a:spcBef>
              <a:spcAft>
                <a:spcPts val="1800"/>
              </a:spcAft>
              <a:buFont typeface="Arial" charset="0"/>
              <a:buChar char="•"/>
            </a:pPr>
            <a:r>
              <a:rPr lang="en-US" dirty="0" smtClean="0">
                <a:latin typeface="Arial" charset="0"/>
              </a:rPr>
              <a:t>One interior right angle</a:t>
            </a:r>
            <a:endParaRPr lang="en-US" dirty="0">
              <a:latin typeface="Arial" charset="0"/>
            </a:endParaRPr>
          </a:p>
          <a:p>
            <a:pPr lvl="1">
              <a:spcBef>
                <a:spcPts val="1800"/>
              </a:spcBef>
              <a:buFont typeface="Arial" charset="0"/>
              <a:buChar char="•"/>
            </a:pPr>
            <a:r>
              <a:rPr lang="en-US" sz="3200" dirty="0">
                <a:solidFill>
                  <a:srgbClr val="92D050"/>
                </a:solidFill>
                <a:latin typeface="Arial" charset="0"/>
              </a:rPr>
              <a:t>Acute </a:t>
            </a:r>
            <a:r>
              <a:rPr lang="en-US" sz="3200" dirty="0" smtClean="0">
                <a:solidFill>
                  <a:srgbClr val="92D050"/>
                </a:solidFill>
                <a:latin typeface="Arial" charset="0"/>
              </a:rPr>
              <a:t>Triangle</a:t>
            </a:r>
            <a:endParaRPr lang="en-US" sz="3200" dirty="0">
              <a:solidFill>
                <a:srgbClr val="006600"/>
              </a:solidFill>
              <a:latin typeface="Arial" charset="0"/>
            </a:endParaRPr>
          </a:p>
          <a:p>
            <a:pPr lvl="2">
              <a:spcBef>
                <a:spcPts val="600"/>
              </a:spcBef>
              <a:spcAft>
                <a:spcPts val="1800"/>
              </a:spcAft>
              <a:buFont typeface="Arial" charset="0"/>
              <a:buChar char="•"/>
            </a:pPr>
            <a:r>
              <a:rPr lang="en-US" dirty="0" smtClean="0">
                <a:latin typeface="Arial" charset="0"/>
              </a:rPr>
              <a:t>All interior angles are acute</a:t>
            </a:r>
            <a:endParaRPr lang="en-US" dirty="0">
              <a:latin typeface="Arial" charset="0"/>
            </a:endParaRPr>
          </a:p>
          <a:p>
            <a:pPr lvl="1">
              <a:spcBef>
                <a:spcPct val="50000"/>
              </a:spcBef>
              <a:buFont typeface="Arial" charset="0"/>
              <a:buChar char="•"/>
            </a:pPr>
            <a:r>
              <a:rPr lang="en-US" sz="3200" dirty="0">
                <a:solidFill>
                  <a:srgbClr val="009999"/>
                </a:solidFill>
                <a:latin typeface="Arial" charset="0"/>
              </a:rPr>
              <a:t>Obtuse </a:t>
            </a:r>
            <a:r>
              <a:rPr lang="en-US" sz="3200" dirty="0" smtClean="0">
                <a:solidFill>
                  <a:srgbClr val="009999"/>
                </a:solidFill>
                <a:latin typeface="Arial" charset="0"/>
              </a:rPr>
              <a:t>Triangles</a:t>
            </a:r>
          </a:p>
          <a:p>
            <a:pPr lvl="2">
              <a:spcBef>
                <a:spcPts val="600"/>
              </a:spcBef>
              <a:buFont typeface="Arial" charset="0"/>
              <a:buChar char="•"/>
            </a:pPr>
            <a:r>
              <a:rPr lang="en-US" dirty="0" smtClean="0">
                <a:latin typeface="Arial" charset="0"/>
              </a:rPr>
              <a:t>One interior obtuse angle</a:t>
            </a:r>
            <a:endParaRPr lang="en-US" dirty="0">
              <a:latin typeface="Arial" charset="0"/>
            </a:endParaRPr>
          </a:p>
          <a:p>
            <a:endParaRPr lang="en-US" dirty="0"/>
          </a:p>
        </p:txBody>
      </p:sp>
      <p:pic>
        <p:nvPicPr>
          <p:cNvPr id="4"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972" t="59785" r="13041" b="1"/>
          <a:stretch/>
        </p:blipFill>
        <p:spPr bwMode="auto">
          <a:xfrm>
            <a:off x="5621079" y="4786719"/>
            <a:ext cx="2243471" cy="699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58025" b="41538"/>
          <a:stretch/>
        </p:blipFill>
        <p:spPr bwMode="auto">
          <a:xfrm>
            <a:off x="5621079" y="1890821"/>
            <a:ext cx="1192208" cy="1017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8696" t="7333" b="28501"/>
          <a:stretch/>
        </p:blipFill>
        <p:spPr bwMode="auto">
          <a:xfrm>
            <a:off x="6019800" y="3150781"/>
            <a:ext cx="1173163" cy="1116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3636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Triangles</a:t>
            </a:r>
            <a:endParaRPr lang="en-US" dirty="0"/>
          </a:p>
        </p:txBody>
      </p:sp>
      <p:sp>
        <p:nvSpPr>
          <p:cNvPr id="3" name="Content Placeholder 2"/>
          <p:cNvSpPr>
            <a:spLocks noGrp="1"/>
          </p:cNvSpPr>
          <p:nvPr>
            <p:ph idx="1"/>
          </p:nvPr>
        </p:nvSpPr>
        <p:spPr>
          <a:xfrm>
            <a:off x="457200" y="1295400"/>
            <a:ext cx="4648200" cy="4830763"/>
          </a:xfrm>
        </p:spPr>
        <p:txBody>
          <a:bodyPr/>
          <a:lstStyle/>
          <a:p>
            <a:pPr>
              <a:spcBef>
                <a:spcPct val="50000"/>
              </a:spcBef>
            </a:pPr>
            <a:r>
              <a:rPr lang="en-US" dirty="0">
                <a:latin typeface="Arial" charset="0"/>
              </a:rPr>
              <a:t>The triangle is the </a:t>
            </a:r>
            <a:r>
              <a:rPr lang="en-US" dirty="0" smtClean="0">
                <a:latin typeface="Arial" charset="0"/>
              </a:rPr>
              <a:t>simplest </a:t>
            </a:r>
            <a:r>
              <a:rPr lang="en-US" dirty="0">
                <a:latin typeface="Arial" charset="0"/>
              </a:rPr>
              <a:t>and most structurally stable of all polygons.</a:t>
            </a:r>
          </a:p>
          <a:p>
            <a:pPr>
              <a:spcBef>
                <a:spcPct val="50000"/>
              </a:spcBef>
            </a:pPr>
            <a:r>
              <a:rPr lang="en-US" dirty="0">
                <a:latin typeface="Arial" charset="0"/>
              </a:rPr>
              <a:t>This is why triangles are found in all types of structural designs. Trusses are one such example.</a:t>
            </a:r>
          </a:p>
          <a:p>
            <a:endParaRPr lang="en-US" dirty="0"/>
          </a:p>
        </p:txBody>
      </p:sp>
      <p:grpSp>
        <p:nvGrpSpPr>
          <p:cNvPr id="5" name="Group 21"/>
          <p:cNvGrpSpPr>
            <a:grpSpLocks/>
          </p:cNvGrpSpPr>
          <p:nvPr/>
        </p:nvGrpSpPr>
        <p:grpSpPr bwMode="auto">
          <a:xfrm>
            <a:off x="5486400" y="1295551"/>
            <a:ext cx="3309938" cy="5256958"/>
            <a:chOff x="2953" y="471"/>
            <a:chExt cx="2575" cy="3641"/>
          </a:xfrm>
        </p:grpSpPr>
        <p:pic>
          <p:nvPicPr>
            <p:cNvPr id="6" name="Picture 20"/>
            <p:cNvPicPr>
              <a:picLocks noChangeAspect="1" noChangeArrowheads="1"/>
            </p:cNvPicPr>
            <p:nvPr/>
          </p:nvPicPr>
          <p:blipFill>
            <a:blip r:embed="rId2" cstate="print">
              <a:extLst>
                <a:ext uri="{28A0092B-C50C-407E-A947-70E740481C1C}">
                  <a14:useLocalDpi xmlns:a14="http://schemas.microsoft.com/office/drawing/2010/main" val="0"/>
                </a:ext>
              </a:extLst>
            </a:blip>
            <a:srcRect t="4005" r="10831"/>
            <a:stretch>
              <a:fillRect/>
            </a:stretch>
          </p:blipFill>
          <p:spPr bwMode="auto">
            <a:xfrm>
              <a:off x="2953" y="471"/>
              <a:ext cx="2575" cy="3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p:nvSpPr>
          <p:spPr bwMode="auto">
            <a:xfrm>
              <a:off x="2953" y="3281"/>
              <a:ext cx="2016" cy="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rgbClr val="003399"/>
                  </a:solidFill>
                  <a:latin typeface="Tahoma" pitchFamily="34" charset="0"/>
                  <a:cs typeface="Arial" charset="0"/>
                </a:defRPr>
              </a:lvl1pPr>
              <a:lvl2pPr marL="742950" indent="-285750">
                <a:defRPr sz="2400" b="1">
                  <a:solidFill>
                    <a:srgbClr val="003399"/>
                  </a:solidFill>
                  <a:latin typeface="Tahoma" pitchFamily="34" charset="0"/>
                  <a:cs typeface="Arial" charset="0"/>
                </a:defRPr>
              </a:lvl2pPr>
              <a:lvl3pPr marL="1143000" indent="-228600">
                <a:defRPr sz="2400" b="1">
                  <a:solidFill>
                    <a:srgbClr val="003399"/>
                  </a:solidFill>
                  <a:latin typeface="Tahoma" pitchFamily="34" charset="0"/>
                  <a:cs typeface="Arial" charset="0"/>
                </a:defRPr>
              </a:lvl3pPr>
              <a:lvl4pPr marL="1600200" indent="-228600">
                <a:defRPr sz="2400" b="1">
                  <a:solidFill>
                    <a:srgbClr val="003399"/>
                  </a:solidFill>
                  <a:latin typeface="Tahoma" pitchFamily="34" charset="0"/>
                  <a:cs typeface="Arial" charset="0"/>
                </a:defRPr>
              </a:lvl4pPr>
              <a:lvl5pPr marL="2057400" indent="-228600">
                <a:defRPr sz="2400" b="1">
                  <a:solidFill>
                    <a:srgbClr val="003399"/>
                  </a:solidFill>
                  <a:latin typeface="Tahoma" pitchFamily="34" charset="0"/>
                  <a:cs typeface="Arial" charset="0"/>
                </a:defRPr>
              </a:lvl5pPr>
              <a:lvl6pPr marL="2514600" indent="-228600" eaLnBrk="0" fontAlgn="base" hangingPunct="0">
                <a:spcBef>
                  <a:spcPct val="0"/>
                </a:spcBef>
                <a:spcAft>
                  <a:spcPct val="0"/>
                </a:spcAft>
                <a:defRPr sz="2400" b="1">
                  <a:solidFill>
                    <a:srgbClr val="003399"/>
                  </a:solidFill>
                  <a:latin typeface="Tahoma" pitchFamily="34" charset="0"/>
                  <a:cs typeface="Arial" charset="0"/>
                </a:defRPr>
              </a:lvl6pPr>
              <a:lvl7pPr marL="2971800" indent="-228600" eaLnBrk="0" fontAlgn="base" hangingPunct="0">
                <a:spcBef>
                  <a:spcPct val="0"/>
                </a:spcBef>
                <a:spcAft>
                  <a:spcPct val="0"/>
                </a:spcAft>
                <a:defRPr sz="2400" b="1">
                  <a:solidFill>
                    <a:srgbClr val="003399"/>
                  </a:solidFill>
                  <a:latin typeface="Tahoma" pitchFamily="34" charset="0"/>
                  <a:cs typeface="Arial" charset="0"/>
                </a:defRPr>
              </a:lvl7pPr>
              <a:lvl8pPr marL="3429000" indent="-228600" eaLnBrk="0" fontAlgn="base" hangingPunct="0">
                <a:spcBef>
                  <a:spcPct val="0"/>
                </a:spcBef>
                <a:spcAft>
                  <a:spcPct val="0"/>
                </a:spcAft>
                <a:defRPr sz="2400" b="1">
                  <a:solidFill>
                    <a:srgbClr val="003399"/>
                  </a:solidFill>
                  <a:latin typeface="Tahoma" pitchFamily="34" charset="0"/>
                  <a:cs typeface="Arial" charset="0"/>
                </a:defRPr>
              </a:lvl8pPr>
              <a:lvl9pPr marL="3886200" indent="-228600" eaLnBrk="0" fontAlgn="base" hangingPunct="0">
                <a:spcBef>
                  <a:spcPct val="0"/>
                </a:spcBef>
                <a:spcAft>
                  <a:spcPct val="0"/>
                </a:spcAft>
                <a:defRPr sz="2400" b="1">
                  <a:solidFill>
                    <a:srgbClr val="003399"/>
                  </a:solidFill>
                  <a:latin typeface="Tahoma" pitchFamily="34" charset="0"/>
                  <a:cs typeface="Arial" charset="0"/>
                </a:defRPr>
              </a:lvl9pPr>
            </a:lstStyle>
            <a:p>
              <a:pPr>
                <a:spcBef>
                  <a:spcPct val="50000"/>
                </a:spcBef>
              </a:pPr>
              <a:r>
                <a:rPr lang="en-US" i="1" dirty="0">
                  <a:solidFill>
                    <a:srgbClr val="A50021"/>
                  </a:solidFill>
                  <a:latin typeface="Arial" charset="0"/>
                </a:rPr>
                <a:t>Sign support truss based on a right </a:t>
              </a:r>
              <a:r>
                <a:rPr lang="en-US" i="1" dirty="0" smtClean="0">
                  <a:solidFill>
                    <a:srgbClr val="A50021"/>
                  </a:solidFill>
                  <a:latin typeface="Arial" charset="0"/>
                </a:rPr>
                <a:t>triangle</a:t>
              </a:r>
              <a:endParaRPr lang="en-US" i="1" dirty="0">
                <a:solidFill>
                  <a:srgbClr val="A50021"/>
                </a:solidFill>
                <a:latin typeface="Arial" charset="0"/>
              </a:endParaRPr>
            </a:p>
          </p:txBody>
        </p:sp>
      </p:grpSp>
    </p:spTree>
    <p:extLst>
      <p:ext uri="{BB962C8B-B14F-4D97-AF65-F5344CB8AC3E}">
        <p14:creationId xmlns:p14="http://schemas.microsoft.com/office/powerpoint/2010/main" val="181011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Triangles</a:t>
            </a:r>
            <a:endParaRPr lang="en-US" dirty="0"/>
          </a:p>
        </p:txBody>
      </p:sp>
      <p:grpSp>
        <p:nvGrpSpPr>
          <p:cNvPr id="8" name="Group 19"/>
          <p:cNvGrpSpPr>
            <a:grpSpLocks/>
          </p:cNvGrpSpPr>
          <p:nvPr/>
        </p:nvGrpSpPr>
        <p:grpSpPr bwMode="auto">
          <a:xfrm>
            <a:off x="533400" y="381000"/>
            <a:ext cx="8357925" cy="5771322"/>
            <a:chOff x="2271" y="1016"/>
            <a:chExt cx="3201" cy="1742"/>
          </a:xfrm>
        </p:grpSpPr>
        <p:pic>
          <p:nvPicPr>
            <p:cNvPr id="10" name="Picture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30" y="1016"/>
              <a:ext cx="2442" cy="1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6"/>
            <p:cNvSpPr txBox="1">
              <a:spLocks noChangeArrowheads="1"/>
            </p:cNvSpPr>
            <p:nvPr/>
          </p:nvSpPr>
          <p:spPr bwMode="auto">
            <a:xfrm>
              <a:off x="2271" y="2396"/>
              <a:ext cx="2116"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rgbClr val="003399"/>
                  </a:solidFill>
                  <a:latin typeface="Tahoma" pitchFamily="34" charset="0"/>
                  <a:cs typeface="Arial" charset="0"/>
                </a:defRPr>
              </a:lvl1pPr>
              <a:lvl2pPr marL="742950" indent="-285750">
                <a:defRPr sz="2400" b="1">
                  <a:solidFill>
                    <a:srgbClr val="003399"/>
                  </a:solidFill>
                  <a:latin typeface="Tahoma" pitchFamily="34" charset="0"/>
                  <a:cs typeface="Arial" charset="0"/>
                </a:defRPr>
              </a:lvl2pPr>
              <a:lvl3pPr marL="1143000" indent="-228600">
                <a:defRPr sz="2400" b="1">
                  <a:solidFill>
                    <a:srgbClr val="003399"/>
                  </a:solidFill>
                  <a:latin typeface="Tahoma" pitchFamily="34" charset="0"/>
                  <a:cs typeface="Arial" charset="0"/>
                </a:defRPr>
              </a:lvl3pPr>
              <a:lvl4pPr marL="1600200" indent="-228600">
                <a:defRPr sz="2400" b="1">
                  <a:solidFill>
                    <a:srgbClr val="003399"/>
                  </a:solidFill>
                  <a:latin typeface="Tahoma" pitchFamily="34" charset="0"/>
                  <a:cs typeface="Arial" charset="0"/>
                </a:defRPr>
              </a:lvl4pPr>
              <a:lvl5pPr marL="2057400" indent="-228600">
                <a:defRPr sz="2400" b="1">
                  <a:solidFill>
                    <a:srgbClr val="003399"/>
                  </a:solidFill>
                  <a:latin typeface="Tahoma" pitchFamily="34" charset="0"/>
                  <a:cs typeface="Arial" charset="0"/>
                </a:defRPr>
              </a:lvl5pPr>
              <a:lvl6pPr marL="2514600" indent="-228600" eaLnBrk="0" fontAlgn="base" hangingPunct="0">
                <a:spcBef>
                  <a:spcPct val="0"/>
                </a:spcBef>
                <a:spcAft>
                  <a:spcPct val="0"/>
                </a:spcAft>
                <a:defRPr sz="2400" b="1">
                  <a:solidFill>
                    <a:srgbClr val="003399"/>
                  </a:solidFill>
                  <a:latin typeface="Tahoma" pitchFamily="34" charset="0"/>
                  <a:cs typeface="Arial" charset="0"/>
                </a:defRPr>
              </a:lvl6pPr>
              <a:lvl7pPr marL="2971800" indent="-228600" eaLnBrk="0" fontAlgn="base" hangingPunct="0">
                <a:spcBef>
                  <a:spcPct val="0"/>
                </a:spcBef>
                <a:spcAft>
                  <a:spcPct val="0"/>
                </a:spcAft>
                <a:defRPr sz="2400" b="1">
                  <a:solidFill>
                    <a:srgbClr val="003399"/>
                  </a:solidFill>
                  <a:latin typeface="Tahoma" pitchFamily="34" charset="0"/>
                  <a:cs typeface="Arial" charset="0"/>
                </a:defRPr>
              </a:lvl7pPr>
              <a:lvl8pPr marL="3429000" indent="-228600" eaLnBrk="0" fontAlgn="base" hangingPunct="0">
                <a:spcBef>
                  <a:spcPct val="0"/>
                </a:spcBef>
                <a:spcAft>
                  <a:spcPct val="0"/>
                </a:spcAft>
                <a:defRPr sz="2400" b="1">
                  <a:solidFill>
                    <a:srgbClr val="003399"/>
                  </a:solidFill>
                  <a:latin typeface="Tahoma" pitchFamily="34" charset="0"/>
                  <a:cs typeface="Arial" charset="0"/>
                </a:defRPr>
              </a:lvl8pPr>
              <a:lvl9pPr marL="3886200" indent="-228600" eaLnBrk="0" fontAlgn="base" hangingPunct="0">
                <a:spcBef>
                  <a:spcPct val="0"/>
                </a:spcBef>
                <a:spcAft>
                  <a:spcPct val="0"/>
                </a:spcAft>
                <a:defRPr sz="2400" b="1">
                  <a:solidFill>
                    <a:srgbClr val="003399"/>
                  </a:solidFill>
                  <a:latin typeface="Tahoma" pitchFamily="34" charset="0"/>
                  <a:cs typeface="Arial" charset="0"/>
                </a:defRPr>
              </a:lvl9pPr>
            </a:lstStyle>
            <a:p>
              <a:pPr>
                <a:spcBef>
                  <a:spcPct val="50000"/>
                </a:spcBef>
              </a:pPr>
              <a:r>
                <a:rPr lang="en-US" i="1" dirty="0">
                  <a:solidFill>
                    <a:srgbClr val="A50021"/>
                  </a:solidFill>
                  <a:latin typeface="Arial" charset="0"/>
                </a:rPr>
                <a:t>Light weight space frame roof system based on the equilateral triangle</a:t>
              </a:r>
            </a:p>
          </p:txBody>
        </p:sp>
      </p:grpSp>
    </p:spTree>
    <p:extLst>
      <p:ext uri="{BB962C8B-B14F-4D97-AF65-F5344CB8AC3E}">
        <p14:creationId xmlns:p14="http://schemas.microsoft.com/office/powerpoint/2010/main" val="285747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990600"/>
            <a:ext cx="43434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Triangles</a:t>
            </a:r>
            <a:endParaRPr lang="en-US" dirty="0"/>
          </a:p>
        </p:txBody>
      </p:sp>
      <p:sp>
        <p:nvSpPr>
          <p:cNvPr id="3" name="Content Placeholder 2"/>
          <p:cNvSpPr>
            <a:spLocks noGrp="1"/>
          </p:cNvSpPr>
          <p:nvPr>
            <p:ph idx="1"/>
          </p:nvPr>
        </p:nvSpPr>
        <p:spPr>
          <a:xfrm>
            <a:off x="457200" y="1295400"/>
            <a:ext cx="4648200" cy="4830763"/>
          </a:xfrm>
        </p:spPr>
        <p:txBody>
          <a:bodyPr/>
          <a:lstStyle/>
          <a:p>
            <a:pPr>
              <a:spcBef>
                <a:spcPct val="50000"/>
              </a:spcBef>
            </a:pPr>
            <a:r>
              <a:rPr lang="en-US" dirty="0">
                <a:latin typeface="Arial" charset="0"/>
              </a:rPr>
              <a:t>Sometimes the terms </a:t>
            </a:r>
            <a:r>
              <a:rPr lang="en-US" i="1" dirty="0">
                <a:solidFill>
                  <a:schemeClr val="hlink"/>
                </a:solidFill>
                <a:latin typeface="Arial" charset="0"/>
              </a:rPr>
              <a:t>inscribed</a:t>
            </a:r>
            <a:r>
              <a:rPr lang="en-US" dirty="0">
                <a:latin typeface="Arial" charset="0"/>
              </a:rPr>
              <a:t> and </a:t>
            </a:r>
            <a:r>
              <a:rPr lang="en-US" i="1" dirty="0">
                <a:solidFill>
                  <a:schemeClr val="folHlink"/>
                </a:solidFill>
                <a:latin typeface="Arial" charset="0"/>
              </a:rPr>
              <a:t>circumscribed</a:t>
            </a:r>
            <a:r>
              <a:rPr lang="en-US" dirty="0">
                <a:latin typeface="Arial" charset="0"/>
              </a:rPr>
              <a:t> are associated with the creation of </a:t>
            </a:r>
            <a:r>
              <a:rPr lang="en-US" i="1" dirty="0">
                <a:solidFill>
                  <a:srgbClr val="A50021"/>
                </a:solidFill>
                <a:latin typeface="Arial" charset="0"/>
              </a:rPr>
              <a:t>triangles</a:t>
            </a:r>
            <a:r>
              <a:rPr lang="en-US" dirty="0">
                <a:latin typeface="Arial" charset="0"/>
              </a:rPr>
              <a:t> and other polygons, as well as area calculations.</a:t>
            </a:r>
          </a:p>
          <a:p>
            <a:endParaRPr lang="en-US" dirty="0"/>
          </a:p>
        </p:txBody>
      </p:sp>
    </p:spTree>
    <p:extLst>
      <p:ext uri="{BB962C8B-B14F-4D97-AF65-F5344CB8AC3E}">
        <p14:creationId xmlns:p14="http://schemas.microsoft.com/office/powerpoint/2010/main" val="206640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spcBef>
                <a:spcPct val="50000"/>
              </a:spcBef>
              <a:buNone/>
            </a:pPr>
            <a:r>
              <a:rPr lang="en-US" dirty="0">
                <a:latin typeface="Arial" charset="0"/>
              </a:rPr>
              <a:t>The area of a </a:t>
            </a:r>
            <a:r>
              <a:rPr lang="en-US" i="1" dirty="0">
                <a:solidFill>
                  <a:schemeClr val="accent2"/>
                </a:solidFill>
                <a:latin typeface="Arial" charset="0"/>
              </a:rPr>
              <a:t>triangle</a:t>
            </a:r>
            <a:r>
              <a:rPr lang="en-US" dirty="0">
                <a:latin typeface="Arial" charset="0"/>
              </a:rPr>
              <a:t> can be calculated </a:t>
            </a:r>
            <a:r>
              <a:rPr lang="en-US" dirty="0" smtClean="0">
                <a:latin typeface="Arial" charset="0"/>
              </a:rPr>
              <a:t>by </a:t>
            </a:r>
            <a:r>
              <a:rPr lang="en-US" dirty="0">
                <a:latin typeface="Arial" charset="0"/>
              </a:rPr>
              <a:t>	</a:t>
            </a:r>
            <a:endParaRPr lang="en-US" dirty="0" smtClean="0">
              <a:latin typeface="Arial" charset="0"/>
            </a:endParaRPr>
          </a:p>
          <a:p>
            <a:pPr marL="0" indent="0">
              <a:spcBef>
                <a:spcPct val="50000"/>
              </a:spcBef>
              <a:buNone/>
            </a:pPr>
            <a:endParaRPr lang="en-US" i="1" dirty="0" smtClean="0">
              <a:solidFill>
                <a:srgbClr val="92D050"/>
              </a:solidFill>
              <a:latin typeface="Arial" charset="0"/>
            </a:endParaRPr>
          </a:p>
          <a:p>
            <a:pPr marL="0" indent="0">
              <a:spcBef>
                <a:spcPct val="50000"/>
              </a:spcBef>
              <a:buNone/>
            </a:pPr>
            <a:endParaRPr lang="en-US" i="1" dirty="0">
              <a:solidFill>
                <a:srgbClr val="92D050"/>
              </a:solidFill>
              <a:latin typeface="Arial" charset="0"/>
            </a:endParaRPr>
          </a:p>
          <a:p>
            <a:pPr marL="0" indent="0">
              <a:spcBef>
                <a:spcPct val="50000"/>
              </a:spcBef>
              <a:buNone/>
            </a:pPr>
            <a:r>
              <a:rPr lang="en-US" i="1" dirty="0" smtClean="0">
                <a:solidFill>
                  <a:srgbClr val="92D050"/>
                </a:solidFill>
                <a:latin typeface="Arial" charset="0"/>
              </a:rPr>
              <a:t>					b </a:t>
            </a:r>
            <a:r>
              <a:rPr lang="en-US" i="1" dirty="0">
                <a:latin typeface="Arial" charset="0"/>
              </a:rPr>
              <a:t>= </a:t>
            </a:r>
            <a:r>
              <a:rPr lang="en-US" i="1" dirty="0">
                <a:solidFill>
                  <a:srgbClr val="92D050"/>
                </a:solidFill>
                <a:latin typeface="Arial" charset="0"/>
              </a:rPr>
              <a:t>base</a:t>
            </a:r>
          </a:p>
          <a:p>
            <a:pPr marL="0" indent="0">
              <a:spcBef>
                <a:spcPct val="50000"/>
              </a:spcBef>
              <a:buNone/>
            </a:pPr>
            <a:r>
              <a:rPr lang="en-US" i="1" dirty="0">
                <a:latin typeface="Arial" charset="0"/>
              </a:rPr>
              <a:t>	</a:t>
            </a:r>
            <a:r>
              <a:rPr lang="en-US" i="1" dirty="0" smtClean="0">
                <a:latin typeface="Arial" charset="0"/>
              </a:rPr>
              <a:t>			</a:t>
            </a:r>
            <a:r>
              <a:rPr lang="en-US" i="1" smtClean="0">
                <a:latin typeface="Arial" charset="0"/>
              </a:rPr>
              <a:t>	</a:t>
            </a:r>
            <a:r>
              <a:rPr lang="en-US" i="1" dirty="0">
                <a:solidFill>
                  <a:srgbClr val="92D050"/>
                </a:solidFill>
                <a:latin typeface="Arial" charset="0"/>
              </a:rPr>
              <a:t>h</a:t>
            </a:r>
            <a:r>
              <a:rPr lang="en-US" i="1" smtClean="0">
                <a:solidFill>
                  <a:srgbClr val="92D050"/>
                </a:solidFill>
                <a:latin typeface="Arial" charset="0"/>
              </a:rPr>
              <a:t> </a:t>
            </a:r>
            <a:r>
              <a:rPr lang="en-US" i="1" dirty="0">
                <a:latin typeface="Arial" charset="0"/>
              </a:rPr>
              <a:t>= </a:t>
            </a:r>
            <a:r>
              <a:rPr lang="en-US" i="1" dirty="0">
                <a:solidFill>
                  <a:srgbClr val="92D050"/>
                </a:solidFill>
                <a:latin typeface="Arial" charset="0"/>
              </a:rPr>
              <a:t>height</a:t>
            </a:r>
          </a:p>
          <a:p>
            <a:pPr marL="0" indent="0">
              <a:spcBef>
                <a:spcPct val="50000"/>
              </a:spcBef>
              <a:buNone/>
            </a:pPr>
            <a:r>
              <a:rPr lang="en-US" i="1" dirty="0">
                <a:latin typeface="Arial" charset="0"/>
              </a:rPr>
              <a:t>	</a:t>
            </a:r>
            <a:r>
              <a:rPr lang="en-US" i="1" dirty="0" smtClean="0">
                <a:latin typeface="Arial" charset="0"/>
              </a:rPr>
              <a:t>				</a:t>
            </a:r>
            <a:r>
              <a:rPr lang="en-US" i="1" dirty="0" smtClean="0">
                <a:solidFill>
                  <a:srgbClr val="CC00CC"/>
                </a:solidFill>
                <a:latin typeface="Arial" charset="0"/>
              </a:rPr>
              <a:t>A</a:t>
            </a:r>
            <a:r>
              <a:rPr lang="en-US" i="1" dirty="0" smtClean="0">
                <a:latin typeface="Arial" charset="0"/>
              </a:rPr>
              <a:t> </a:t>
            </a:r>
            <a:r>
              <a:rPr lang="en-US" i="1" dirty="0">
                <a:latin typeface="Arial" charset="0"/>
              </a:rPr>
              <a:t>= </a:t>
            </a:r>
            <a:r>
              <a:rPr lang="en-US" i="1" dirty="0">
                <a:solidFill>
                  <a:srgbClr val="CC00CC"/>
                </a:solidFill>
                <a:latin typeface="Arial" charset="0"/>
              </a:rPr>
              <a:t>area</a:t>
            </a:r>
          </a:p>
          <a:p>
            <a:pPr marL="0" indent="0">
              <a:spcBef>
                <a:spcPct val="50000"/>
              </a:spcBef>
              <a:buNone/>
            </a:pPr>
            <a:r>
              <a:rPr lang="en-US" i="1" dirty="0">
                <a:latin typeface="Arial" charset="0"/>
              </a:rPr>
              <a:t>			</a:t>
            </a:r>
            <a:endParaRPr lang="en-US" dirty="0"/>
          </a:p>
        </p:txBody>
      </p:sp>
      <p:sp>
        <p:nvSpPr>
          <p:cNvPr id="2" name="Title 1"/>
          <p:cNvSpPr>
            <a:spLocks noGrp="1"/>
          </p:cNvSpPr>
          <p:nvPr>
            <p:ph type="title"/>
          </p:nvPr>
        </p:nvSpPr>
        <p:spPr/>
        <p:txBody>
          <a:bodyPr/>
          <a:lstStyle/>
          <a:p>
            <a:r>
              <a:rPr lang="en-US" dirty="0" smtClean="0"/>
              <a:t>Area of Triangle</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4724400" y="2438400"/>
                <a:ext cx="3124200" cy="1048429"/>
              </a:xfrm>
              <a:prstGeom prst="rect">
                <a:avLst/>
              </a:prstGeom>
              <a:noFill/>
            </p:spPr>
            <p:txBody>
              <a:bodyPr wrap="square" rtlCol="0">
                <a:spAutoFit/>
              </a:bodyPr>
              <a:lstStyle/>
              <a:p>
                <a:pPr marL="0" indent="0">
                  <a:spcBef>
                    <a:spcPct val="50000"/>
                  </a:spcBef>
                  <a:buNone/>
                </a:pPr>
                <a:r>
                  <a:rPr lang="en-US" sz="4400" i="1" dirty="0" smtClean="0">
                    <a:solidFill>
                      <a:srgbClr val="CC00CC"/>
                    </a:solidFill>
                  </a:rPr>
                  <a:t>A</a:t>
                </a:r>
                <a:r>
                  <a:rPr lang="en-US" sz="4400" i="1" dirty="0"/>
                  <a:t> = </a:t>
                </a:r>
                <a14:m>
                  <m:oMath xmlns:m="http://schemas.openxmlformats.org/officeDocument/2006/math">
                    <m:f>
                      <m:fPr>
                        <m:ctrlPr>
                          <a:rPr lang="en-US" sz="4400" i="1" smtClean="0">
                            <a:latin typeface="Cambria Math" panose="02040503050406030204" pitchFamily="18" charset="0"/>
                          </a:rPr>
                        </m:ctrlPr>
                      </m:fPr>
                      <m:num>
                        <m:r>
                          <a:rPr lang="en-US" sz="4400" b="0" i="1" smtClean="0">
                            <a:latin typeface="Cambria Math"/>
                          </a:rPr>
                          <m:t>1</m:t>
                        </m:r>
                      </m:num>
                      <m:den>
                        <m:r>
                          <a:rPr lang="en-US" sz="4400" b="0" i="1" smtClean="0">
                            <a:latin typeface="Cambria Math"/>
                          </a:rPr>
                          <m:t>2</m:t>
                        </m:r>
                      </m:den>
                    </m:f>
                  </m:oMath>
                </a14:m>
                <a:r>
                  <a:rPr lang="en-US" sz="4400" i="1" dirty="0" smtClean="0">
                    <a:solidFill>
                      <a:srgbClr val="92D050"/>
                    </a:solidFill>
                  </a:rPr>
                  <a:t>(bh)</a:t>
                </a:r>
                <a:endParaRPr lang="en-US" sz="4400" i="1" dirty="0">
                  <a:solidFill>
                    <a:srgbClr val="92D05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724400" y="2438400"/>
                <a:ext cx="3124200" cy="1048429"/>
              </a:xfrm>
              <a:prstGeom prst="rect">
                <a:avLst/>
              </a:prstGeom>
              <a:blipFill rotWithShape="1">
                <a:blip r:embed="rId2" cstate="print"/>
                <a:stretch>
                  <a:fillRect l="-7797" t="-581" b="-11628"/>
                </a:stretch>
              </a:blipFill>
            </p:spPr>
            <p:txBody>
              <a:bodyPr/>
              <a:lstStyle/>
              <a:p>
                <a:r>
                  <a:rPr lang="en-US">
                    <a:noFill/>
                  </a:rPr>
                  <a:t> </a:t>
                </a:r>
              </a:p>
            </p:txBody>
          </p:sp>
        </mc:Fallback>
      </mc:AlternateContent>
      <p:grpSp>
        <p:nvGrpSpPr>
          <p:cNvPr id="9" name="Group 8"/>
          <p:cNvGrpSpPr/>
          <p:nvPr/>
        </p:nvGrpSpPr>
        <p:grpSpPr>
          <a:xfrm>
            <a:off x="18245" y="2033789"/>
            <a:ext cx="4267200" cy="3757411"/>
            <a:chOff x="18245" y="2033789"/>
            <a:chExt cx="4267200" cy="3757411"/>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45" y="2033789"/>
              <a:ext cx="4267200" cy="375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886200" y="3810000"/>
              <a:ext cx="304800" cy="381000"/>
            </a:xfrm>
            <a:prstGeom prst="rect">
              <a:avLst/>
            </a:prstGeom>
            <a:solidFill>
              <a:schemeClr val="bg1"/>
            </a:solidFill>
          </p:spPr>
          <p:txBody>
            <a:bodyPr wrap="square" rtlCol="0">
              <a:spAutoFit/>
            </a:bodyPr>
            <a:lstStyle/>
            <a:p>
              <a:r>
                <a:rPr lang="en-US" dirty="0" smtClean="0"/>
                <a:t>h</a:t>
              </a:r>
              <a:endParaRPr lang="en-US" dirty="0"/>
            </a:p>
          </p:txBody>
        </p:sp>
        <p:sp>
          <p:nvSpPr>
            <p:cNvPr id="8" name="TextBox 7"/>
            <p:cNvSpPr txBox="1"/>
            <p:nvPr/>
          </p:nvSpPr>
          <p:spPr>
            <a:xfrm>
              <a:off x="1409700" y="5410200"/>
              <a:ext cx="419100" cy="381000"/>
            </a:xfrm>
            <a:prstGeom prst="rect">
              <a:avLst/>
            </a:prstGeom>
            <a:solidFill>
              <a:schemeClr val="bg1"/>
            </a:solidFill>
          </p:spPr>
          <p:txBody>
            <a:bodyPr wrap="square" rtlCol="0">
              <a:spAutoFit/>
            </a:bodyPr>
            <a:lstStyle/>
            <a:p>
              <a:r>
                <a:rPr lang="en-US" dirty="0" smtClean="0"/>
                <a:t>b </a:t>
              </a:r>
              <a:endParaRPr lang="en-US" dirty="0"/>
            </a:p>
          </p:txBody>
        </p:sp>
      </p:grpSp>
    </p:spTree>
    <p:extLst>
      <p:ext uri="{BB962C8B-B14F-4D97-AF65-F5344CB8AC3E}">
        <p14:creationId xmlns:p14="http://schemas.microsoft.com/office/powerpoint/2010/main" val="3435559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Quadrilaterals</a:t>
            </a:r>
            <a:endParaRPr lang="en-US" dirty="0"/>
          </a:p>
        </p:txBody>
      </p:sp>
      <p:sp>
        <p:nvSpPr>
          <p:cNvPr id="3" name="Content Placeholder 2"/>
          <p:cNvSpPr>
            <a:spLocks noGrp="1"/>
          </p:cNvSpPr>
          <p:nvPr>
            <p:ph idx="1"/>
          </p:nvPr>
        </p:nvSpPr>
        <p:spPr/>
        <p:txBody>
          <a:bodyPr/>
          <a:lstStyle/>
          <a:p>
            <a:pPr marL="0" indent="0">
              <a:buNone/>
            </a:pPr>
            <a:r>
              <a:rPr lang="en-US" dirty="0">
                <a:latin typeface="Arial" charset="0"/>
              </a:rPr>
              <a:t>A </a:t>
            </a:r>
            <a:r>
              <a:rPr lang="en-US" i="1" dirty="0">
                <a:solidFill>
                  <a:srgbClr val="A50021"/>
                </a:solidFill>
                <a:latin typeface="Arial" charset="0"/>
              </a:rPr>
              <a:t>quadrilateral</a:t>
            </a:r>
            <a:r>
              <a:rPr lang="en-US" dirty="0">
                <a:latin typeface="Arial" charset="0"/>
              </a:rPr>
              <a:t> is a four-sided polygon. Examples include the square, rhombus, trapezoid, and trapezium:</a:t>
            </a:r>
          </a:p>
          <a:p>
            <a:endParaRPr lang="en-US" dirty="0"/>
          </a:p>
        </p:txBody>
      </p:sp>
      <p:pic>
        <p:nvPicPr>
          <p:cNvPr id="4" name="Picture 3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8175" y="3562350"/>
            <a:ext cx="7115175"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22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Be able to calculate areas of different geometrical figures and combinations of figures.</a:t>
            </a:r>
          </a:p>
          <a:p>
            <a:r>
              <a:rPr lang="en-US" dirty="0" smtClean="0"/>
              <a:t>Be able to calculate measures of geometric figures given their areas.</a:t>
            </a:r>
          </a:p>
          <a:p>
            <a:r>
              <a:rPr lang="en-US" dirty="0" smtClean="0"/>
              <a:t>Notes: Include sketches, descriptions and associated formulas.</a:t>
            </a:r>
            <a:endParaRPr lang="en-US" dirty="0"/>
          </a:p>
        </p:txBody>
      </p:sp>
    </p:spTree>
    <p:extLst>
      <p:ext uri="{BB962C8B-B14F-4D97-AF65-F5344CB8AC3E}">
        <p14:creationId xmlns:p14="http://schemas.microsoft.com/office/powerpoint/2010/main" val="2480025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Parallelograms</a:t>
            </a:r>
            <a:endParaRPr lang="en-US" dirty="0"/>
          </a:p>
        </p:txBody>
      </p:sp>
      <p:sp>
        <p:nvSpPr>
          <p:cNvPr id="3" name="Content Placeholder 2"/>
          <p:cNvSpPr>
            <a:spLocks noGrp="1"/>
          </p:cNvSpPr>
          <p:nvPr>
            <p:ph idx="1"/>
          </p:nvPr>
        </p:nvSpPr>
        <p:spPr>
          <a:xfrm>
            <a:off x="457200" y="1295400"/>
            <a:ext cx="4876800" cy="4830763"/>
          </a:xfrm>
        </p:spPr>
        <p:txBody>
          <a:bodyPr/>
          <a:lstStyle/>
          <a:p>
            <a:pPr marL="0" indent="0">
              <a:buNone/>
            </a:pPr>
            <a:r>
              <a:rPr lang="en-US" dirty="0">
                <a:latin typeface="Arial" charset="0"/>
              </a:rPr>
              <a:t>A </a:t>
            </a:r>
            <a:r>
              <a:rPr lang="en-US" i="1" dirty="0">
                <a:solidFill>
                  <a:schemeClr val="accent2"/>
                </a:solidFill>
                <a:latin typeface="Arial" charset="0"/>
              </a:rPr>
              <a:t>parallelogram</a:t>
            </a:r>
            <a:r>
              <a:rPr lang="en-US" dirty="0">
                <a:solidFill>
                  <a:schemeClr val="accent2"/>
                </a:solidFill>
                <a:latin typeface="Arial" charset="0"/>
              </a:rPr>
              <a:t> </a:t>
            </a:r>
            <a:r>
              <a:rPr lang="en-US" dirty="0">
                <a:latin typeface="Arial" charset="0"/>
              </a:rPr>
              <a:t>is a four-sided polygon with both pairs of opposite sides parallel. </a:t>
            </a:r>
            <a:r>
              <a:rPr lang="en-US" dirty="0" smtClean="0">
                <a:latin typeface="Arial" charset="0"/>
              </a:rPr>
              <a:t>Examples </a:t>
            </a:r>
            <a:r>
              <a:rPr lang="en-US" dirty="0">
                <a:latin typeface="Arial" charset="0"/>
              </a:rPr>
              <a:t>include the square, rectangle, </a:t>
            </a:r>
            <a:r>
              <a:rPr lang="en-US" dirty="0" smtClean="0">
                <a:latin typeface="Arial" charset="0"/>
              </a:rPr>
              <a:t>rhombus, </a:t>
            </a:r>
            <a:r>
              <a:rPr lang="en-US" dirty="0">
                <a:latin typeface="Arial" charset="0"/>
              </a:rPr>
              <a:t>and rhomboid.</a:t>
            </a:r>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298932"/>
            <a:ext cx="3894138" cy="4263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63105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Parallelograms</a:t>
            </a:r>
            <a:endParaRPr lang="en-US" dirty="0"/>
          </a:p>
        </p:txBody>
      </p:sp>
      <p:sp>
        <p:nvSpPr>
          <p:cNvPr id="3" name="Content Placeholder 2"/>
          <p:cNvSpPr>
            <a:spLocks noGrp="1"/>
          </p:cNvSpPr>
          <p:nvPr>
            <p:ph idx="1"/>
          </p:nvPr>
        </p:nvSpPr>
        <p:spPr>
          <a:xfrm>
            <a:off x="457200" y="1295401"/>
            <a:ext cx="4876800" cy="1744014"/>
          </a:xfrm>
        </p:spPr>
        <p:txBody>
          <a:bodyPr/>
          <a:lstStyle/>
          <a:p>
            <a:pPr marL="0" indent="0">
              <a:buNone/>
            </a:pPr>
            <a:r>
              <a:rPr lang="en-US" dirty="0">
                <a:latin typeface="Arial" charset="0"/>
              </a:rPr>
              <a:t>The area of a </a:t>
            </a:r>
            <a:r>
              <a:rPr lang="en-US" i="1" dirty="0">
                <a:solidFill>
                  <a:schemeClr val="accent2"/>
                </a:solidFill>
                <a:latin typeface="Arial" charset="0"/>
              </a:rPr>
              <a:t>parallelogram </a:t>
            </a:r>
            <a:r>
              <a:rPr lang="en-US" dirty="0">
                <a:latin typeface="Arial" charset="0"/>
              </a:rPr>
              <a:t>can be calculated by</a:t>
            </a:r>
            <a:endParaRPr lang="en-US" dirty="0"/>
          </a:p>
        </p:txBody>
      </p:sp>
      <p:sp>
        <p:nvSpPr>
          <p:cNvPr id="5" name="TextBox 4"/>
          <p:cNvSpPr txBox="1"/>
          <p:nvPr/>
        </p:nvSpPr>
        <p:spPr>
          <a:xfrm>
            <a:off x="1272862" y="3258115"/>
            <a:ext cx="3200400" cy="769441"/>
          </a:xfrm>
          <a:prstGeom prst="rect">
            <a:avLst/>
          </a:prstGeom>
          <a:noFill/>
        </p:spPr>
        <p:txBody>
          <a:bodyPr wrap="square" rtlCol="0">
            <a:spAutoFit/>
          </a:bodyPr>
          <a:lstStyle/>
          <a:p>
            <a:pPr>
              <a:spcBef>
                <a:spcPct val="50000"/>
              </a:spcBef>
            </a:pPr>
            <a:r>
              <a:rPr lang="en-US" sz="4400" dirty="0">
                <a:solidFill>
                  <a:srgbClr val="CC00CC"/>
                </a:solidFill>
              </a:rPr>
              <a:t>A </a:t>
            </a:r>
            <a:r>
              <a:rPr lang="en-US" sz="4400" dirty="0"/>
              <a:t>= </a:t>
            </a:r>
            <a:r>
              <a:rPr lang="en-US" sz="4400" dirty="0" err="1">
                <a:solidFill>
                  <a:srgbClr val="92D050"/>
                </a:solidFill>
              </a:rPr>
              <a:t>bh</a:t>
            </a:r>
            <a:endParaRPr lang="en-US" sz="4400" dirty="0">
              <a:solidFill>
                <a:srgbClr val="92D050"/>
              </a:solidFill>
            </a:endParaRPr>
          </a:p>
        </p:txBody>
      </p:sp>
      <p:grpSp>
        <p:nvGrpSpPr>
          <p:cNvPr id="8" name="Group 7"/>
          <p:cNvGrpSpPr/>
          <p:nvPr/>
        </p:nvGrpSpPr>
        <p:grpSpPr>
          <a:xfrm>
            <a:off x="4800600" y="2210368"/>
            <a:ext cx="3667125" cy="3178175"/>
            <a:chOff x="4800600" y="2210368"/>
            <a:chExt cx="3667125" cy="3178175"/>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2210368"/>
              <a:ext cx="3667125" cy="317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8131801" y="3657600"/>
              <a:ext cx="304800" cy="381000"/>
            </a:xfrm>
            <a:prstGeom prst="rect">
              <a:avLst/>
            </a:prstGeom>
            <a:solidFill>
              <a:schemeClr val="bg1"/>
            </a:solidFill>
          </p:spPr>
          <p:txBody>
            <a:bodyPr wrap="square" rtlCol="0">
              <a:spAutoFit/>
            </a:bodyPr>
            <a:lstStyle/>
            <a:p>
              <a:r>
                <a:rPr lang="en-US" dirty="0" smtClean="0"/>
                <a:t>h</a:t>
              </a:r>
              <a:endParaRPr lang="en-US" dirty="0"/>
            </a:p>
          </p:txBody>
        </p:sp>
      </p:grpSp>
      <p:sp>
        <p:nvSpPr>
          <p:cNvPr id="9" name="Rectangle 8"/>
          <p:cNvSpPr/>
          <p:nvPr/>
        </p:nvSpPr>
        <p:spPr>
          <a:xfrm>
            <a:off x="1779431" y="4332150"/>
            <a:ext cx="2693831" cy="2062103"/>
          </a:xfrm>
          <a:prstGeom prst="rect">
            <a:avLst/>
          </a:prstGeom>
        </p:spPr>
        <p:txBody>
          <a:bodyPr wrap="square">
            <a:spAutoFit/>
          </a:bodyPr>
          <a:lstStyle/>
          <a:p>
            <a:pPr>
              <a:spcBef>
                <a:spcPct val="50000"/>
              </a:spcBef>
            </a:pPr>
            <a:r>
              <a:rPr lang="en-US" sz="3200" i="1" dirty="0">
                <a:solidFill>
                  <a:srgbClr val="92D050"/>
                </a:solidFill>
              </a:rPr>
              <a:t>b </a:t>
            </a:r>
            <a:r>
              <a:rPr lang="en-US" sz="3200" i="1" dirty="0"/>
              <a:t>= </a:t>
            </a:r>
            <a:r>
              <a:rPr lang="en-US" sz="3200" i="1" dirty="0">
                <a:solidFill>
                  <a:srgbClr val="92D050"/>
                </a:solidFill>
              </a:rPr>
              <a:t>base</a:t>
            </a:r>
          </a:p>
          <a:p>
            <a:pPr>
              <a:spcBef>
                <a:spcPct val="50000"/>
              </a:spcBef>
            </a:pPr>
            <a:r>
              <a:rPr lang="en-US" sz="3200" i="1" dirty="0" smtClean="0">
                <a:solidFill>
                  <a:srgbClr val="92D050"/>
                </a:solidFill>
              </a:rPr>
              <a:t>h </a:t>
            </a:r>
            <a:r>
              <a:rPr lang="en-US" sz="3200" i="1" dirty="0"/>
              <a:t>= </a:t>
            </a:r>
            <a:r>
              <a:rPr lang="en-US" sz="3200" i="1" dirty="0">
                <a:solidFill>
                  <a:srgbClr val="92D050"/>
                </a:solidFill>
              </a:rPr>
              <a:t>height</a:t>
            </a:r>
          </a:p>
          <a:p>
            <a:pPr>
              <a:spcBef>
                <a:spcPct val="50000"/>
              </a:spcBef>
            </a:pPr>
            <a:r>
              <a:rPr lang="en-US" sz="3200" i="1" dirty="0" smtClean="0">
                <a:solidFill>
                  <a:srgbClr val="CC00CC"/>
                </a:solidFill>
              </a:rPr>
              <a:t>A</a:t>
            </a:r>
            <a:r>
              <a:rPr lang="en-US" sz="3200" i="1" dirty="0" smtClean="0"/>
              <a:t> </a:t>
            </a:r>
            <a:r>
              <a:rPr lang="en-US" sz="3200" i="1" dirty="0"/>
              <a:t>= </a:t>
            </a:r>
            <a:r>
              <a:rPr lang="en-US" sz="3200" i="1" dirty="0">
                <a:solidFill>
                  <a:srgbClr val="CC00CC"/>
                </a:solidFill>
              </a:rPr>
              <a:t>area</a:t>
            </a:r>
          </a:p>
        </p:txBody>
      </p:sp>
    </p:spTree>
    <p:extLst>
      <p:ext uri="{BB962C8B-B14F-4D97-AF65-F5344CB8AC3E}">
        <p14:creationId xmlns:p14="http://schemas.microsoft.com/office/powerpoint/2010/main" val="12852436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Multisided Regular Polygons</a:t>
            </a:r>
            <a:endParaRPr lang="en-US" dirty="0"/>
          </a:p>
        </p:txBody>
      </p:sp>
      <p:sp>
        <p:nvSpPr>
          <p:cNvPr id="3" name="Content Placeholder 2"/>
          <p:cNvSpPr>
            <a:spLocks noGrp="1"/>
          </p:cNvSpPr>
          <p:nvPr>
            <p:ph idx="1"/>
          </p:nvPr>
        </p:nvSpPr>
        <p:spPr>
          <a:xfrm>
            <a:off x="457200" y="1295400"/>
            <a:ext cx="4648200" cy="4830763"/>
          </a:xfrm>
        </p:spPr>
        <p:txBody>
          <a:bodyPr/>
          <a:lstStyle/>
          <a:p>
            <a:pPr marL="0" indent="0">
              <a:buNone/>
            </a:pPr>
            <a:r>
              <a:rPr lang="en-US" dirty="0" smtClean="0">
                <a:latin typeface="Arial" charset="0"/>
              </a:rPr>
              <a:t>A</a:t>
            </a:r>
            <a:r>
              <a:rPr lang="en-US" dirty="0" smtClean="0"/>
              <a:t> </a:t>
            </a:r>
            <a:r>
              <a:rPr lang="en-US" i="1" dirty="0" smtClean="0">
                <a:solidFill>
                  <a:srgbClr val="A50021"/>
                </a:solidFill>
                <a:latin typeface="Arial" charset="0"/>
              </a:rPr>
              <a:t>regular polygon</a:t>
            </a:r>
            <a:r>
              <a:rPr lang="en-US" dirty="0">
                <a:solidFill>
                  <a:srgbClr val="A50021"/>
                </a:solidFill>
                <a:latin typeface="Arial" charset="0"/>
              </a:rPr>
              <a:t> </a:t>
            </a:r>
            <a:r>
              <a:rPr lang="en-US" dirty="0" smtClean="0">
                <a:latin typeface="Arial" charset="0"/>
              </a:rPr>
              <a:t>is a polygon with all sides equal and all interior angles equal.</a:t>
            </a:r>
            <a:endParaRPr lang="en-US" dirty="0">
              <a:latin typeface="Arial" charset="0"/>
            </a:endParaRPr>
          </a:p>
          <a:p>
            <a:endParaRPr lang="en-US" dirty="0"/>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4079"/>
          <a:stretch/>
        </p:blipFill>
        <p:spPr bwMode="auto">
          <a:xfrm>
            <a:off x="4489751" y="1981200"/>
            <a:ext cx="3985591" cy="356235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7756" r="11283"/>
          <a:stretch/>
        </p:blipFill>
        <p:spPr bwMode="auto">
          <a:xfrm rot="18125297">
            <a:off x="4030620" y="2916267"/>
            <a:ext cx="1708966"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899" r="10035"/>
          <a:stretch/>
        </p:blipFill>
        <p:spPr bwMode="auto">
          <a:xfrm rot="14290563">
            <a:off x="3989736" y="4586703"/>
            <a:ext cx="1727664"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497" r="12399"/>
          <a:stretch/>
        </p:blipFill>
        <p:spPr bwMode="auto">
          <a:xfrm rot="10800000">
            <a:off x="5589678" y="5428773"/>
            <a:ext cx="1801721"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497" r="12399"/>
          <a:stretch/>
        </p:blipFill>
        <p:spPr bwMode="auto">
          <a:xfrm rot="7327243">
            <a:off x="7187594" y="4614761"/>
            <a:ext cx="1669775"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497" r="12399"/>
          <a:stretch/>
        </p:blipFill>
        <p:spPr bwMode="auto">
          <a:xfrm rot="3491132">
            <a:off x="7162585" y="2900424"/>
            <a:ext cx="1669775"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Arc 11"/>
          <p:cNvSpPr/>
          <p:nvPr/>
        </p:nvSpPr>
        <p:spPr>
          <a:xfrm rot="5085274">
            <a:off x="5423853" y="2538945"/>
            <a:ext cx="570474" cy="571658"/>
          </a:xfrm>
          <a:prstGeom prst="arc">
            <a:avLst>
              <a:gd name="adj1" fmla="val 16200000"/>
              <a:gd name="adj2" fmla="val 3171448"/>
            </a:avLst>
          </a:prstGeom>
          <a:ln w="38100">
            <a:solidFill>
              <a:srgbClr val="00386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p:cNvSpPr/>
          <p:nvPr/>
        </p:nvSpPr>
        <p:spPr>
          <a:xfrm rot="19317800">
            <a:off x="5337101" y="4998683"/>
            <a:ext cx="570474" cy="571658"/>
          </a:xfrm>
          <a:prstGeom prst="arc">
            <a:avLst>
              <a:gd name="adj1" fmla="val 16200000"/>
              <a:gd name="adj2" fmla="val 3171448"/>
            </a:avLst>
          </a:prstGeom>
          <a:ln w="38100">
            <a:solidFill>
              <a:srgbClr val="00386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rot="1473280">
            <a:off x="4654035" y="3777958"/>
            <a:ext cx="570474" cy="571658"/>
          </a:xfrm>
          <a:prstGeom prst="arc">
            <a:avLst>
              <a:gd name="adj1" fmla="val 16200000"/>
              <a:gd name="adj2" fmla="val 3171448"/>
            </a:avLst>
          </a:prstGeom>
          <a:ln w="38100">
            <a:solidFill>
              <a:srgbClr val="00386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p:cNvSpPr/>
          <p:nvPr/>
        </p:nvSpPr>
        <p:spPr>
          <a:xfrm rot="14848030">
            <a:off x="7010986" y="5023231"/>
            <a:ext cx="570474" cy="571658"/>
          </a:xfrm>
          <a:prstGeom prst="arc">
            <a:avLst>
              <a:gd name="adj1" fmla="val 16200000"/>
              <a:gd name="adj2" fmla="val 3171448"/>
            </a:avLst>
          </a:prstGeom>
          <a:ln w="38100">
            <a:solidFill>
              <a:srgbClr val="00386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2301491">
            <a:off x="7712235" y="3864855"/>
            <a:ext cx="570474" cy="571658"/>
          </a:xfrm>
          <a:prstGeom prst="arc">
            <a:avLst>
              <a:gd name="adj1" fmla="val 16200000"/>
              <a:gd name="adj2" fmla="val 3171448"/>
            </a:avLst>
          </a:prstGeom>
          <a:ln w="38100">
            <a:solidFill>
              <a:srgbClr val="00386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Arc 17"/>
          <p:cNvSpPr/>
          <p:nvPr/>
        </p:nvSpPr>
        <p:spPr>
          <a:xfrm rot="7978030">
            <a:off x="6929299" y="2544434"/>
            <a:ext cx="570474" cy="571658"/>
          </a:xfrm>
          <a:prstGeom prst="arc">
            <a:avLst>
              <a:gd name="adj1" fmla="val 16200000"/>
              <a:gd name="adj2" fmla="val 3171448"/>
            </a:avLst>
          </a:prstGeom>
          <a:ln w="38100">
            <a:solidFill>
              <a:srgbClr val="00386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8512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up)">
                                      <p:cBhvr>
                                        <p:cTn id="27" dur="500"/>
                                        <p:tgtEl>
                                          <p:spTgt spid="15"/>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down)">
                                      <p:cBhvr>
                                        <p:cTn id="39" dur="500"/>
                                        <p:tgtEl>
                                          <p:spTgt spid="17"/>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down)">
                                      <p:cBhvr>
                                        <p:cTn id="4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Multisided Regular Polygons</a:t>
            </a:r>
            <a:endParaRPr lang="en-US" dirty="0"/>
          </a:p>
        </p:txBody>
      </p:sp>
      <p:sp>
        <p:nvSpPr>
          <p:cNvPr id="3" name="Content Placeholder 2"/>
          <p:cNvSpPr>
            <a:spLocks noGrp="1"/>
          </p:cNvSpPr>
          <p:nvPr>
            <p:ph idx="1"/>
          </p:nvPr>
        </p:nvSpPr>
        <p:spPr>
          <a:xfrm>
            <a:off x="457200" y="1295400"/>
            <a:ext cx="4648200" cy="4830763"/>
          </a:xfrm>
        </p:spPr>
        <p:txBody>
          <a:bodyPr/>
          <a:lstStyle/>
          <a:p>
            <a:pPr marL="0" indent="0">
              <a:buNone/>
            </a:pPr>
            <a:r>
              <a:rPr lang="en-US" dirty="0" smtClean="0">
                <a:latin typeface="Arial" charset="0"/>
              </a:rPr>
              <a:t>A</a:t>
            </a:r>
            <a:r>
              <a:rPr lang="en-US" dirty="0" smtClean="0"/>
              <a:t> </a:t>
            </a:r>
            <a:r>
              <a:rPr lang="en-US" i="1" dirty="0" smtClean="0">
                <a:solidFill>
                  <a:schemeClr val="tx1">
                    <a:lumMod val="50000"/>
                    <a:lumOff val="50000"/>
                  </a:schemeClr>
                </a:solidFill>
                <a:latin typeface="Arial" charset="0"/>
              </a:rPr>
              <a:t>regular polygon</a:t>
            </a:r>
            <a:r>
              <a:rPr lang="en-US" dirty="0">
                <a:solidFill>
                  <a:schemeClr val="tx1">
                    <a:lumMod val="50000"/>
                    <a:lumOff val="50000"/>
                  </a:schemeClr>
                </a:solidFill>
                <a:latin typeface="Arial" charset="0"/>
              </a:rPr>
              <a:t> </a:t>
            </a:r>
            <a:r>
              <a:rPr lang="en-US" dirty="0" smtClean="0">
                <a:latin typeface="Arial" charset="0"/>
              </a:rPr>
              <a:t>can be inscribed in a circle</a:t>
            </a:r>
          </a:p>
          <a:p>
            <a:pPr marL="0" indent="0">
              <a:buNone/>
            </a:pPr>
            <a:endParaRPr lang="en-US" dirty="0">
              <a:latin typeface="Arial" charset="0"/>
            </a:endParaRPr>
          </a:p>
          <a:p>
            <a:r>
              <a:rPr lang="en-US" sz="2400" dirty="0" smtClean="0"/>
              <a:t>An </a:t>
            </a:r>
            <a:r>
              <a:rPr lang="en-US" sz="2400" dirty="0" smtClean="0">
                <a:solidFill>
                  <a:srgbClr val="A50021"/>
                </a:solidFill>
              </a:rPr>
              <a:t>inscribed polygon </a:t>
            </a:r>
            <a:r>
              <a:rPr lang="en-US" sz="2400" dirty="0" smtClean="0"/>
              <a:t>is a </a:t>
            </a:r>
            <a:r>
              <a:rPr lang="en-US" sz="2400" dirty="0"/>
              <a:t>polygon placed inside a </a:t>
            </a:r>
            <a:r>
              <a:rPr lang="en-US" sz="2400" dirty="0" smtClean="0"/>
              <a:t>circle </a:t>
            </a:r>
            <a:r>
              <a:rPr lang="en-US" sz="2400" dirty="0"/>
              <a:t>so that all the vertices of the polygon lie on </a:t>
            </a:r>
            <a:r>
              <a:rPr lang="en-US" sz="2400" dirty="0" smtClean="0"/>
              <a:t>the circumference of the circle</a:t>
            </a:r>
            <a:endParaRPr lang="en-US" sz="2400" dirty="0"/>
          </a:p>
        </p:txBody>
      </p:sp>
      <p:grpSp>
        <p:nvGrpSpPr>
          <p:cNvPr id="4" name="Group 3"/>
          <p:cNvGrpSpPr/>
          <p:nvPr/>
        </p:nvGrpSpPr>
        <p:grpSpPr>
          <a:xfrm>
            <a:off x="4876800" y="2576381"/>
            <a:ext cx="3985591" cy="3062419"/>
            <a:chOff x="4724400" y="2576381"/>
            <a:chExt cx="3985591" cy="3062419"/>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9437" r="14079"/>
            <a:stretch/>
          </p:blipFill>
          <p:spPr bwMode="auto">
            <a:xfrm>
              <a:off x="4724400" y="2673626"/>
              <a:ext cx="3985591" cy="286992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Oval 12"/>
            <p:cNvSpPr/>
            <p:nvPr/>
          </p:nvSpPr>
          <p:spPr>
            <a:xfrm>
              <a:off x="5105400" y="2576381"/>
              <a:ext cx="3200400" cy="30624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269766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Multisided Regular Polygons</a:t>
            </a:r>
            <a:endParaRPr lang="en-US" dirty="0"/>
          </a:p>
        </p:txBody>
      </p:sp>
      <p:sp>
        <p:nvSpPr>
          <p:cNvPr id="3" name="Content Placeholder 2"/>
          <p:cNvSpPr>
            <a:spLocks noGrp="1"/>
          </p:cNvSpPr>
          <p:nvPr>
            <p:ph idx="1"/>
          </p:nvPr>
        </p:nvSpPr>
        <p:spPr>
          <a:xfrm>
            <a:off x="457200" y="1295401"/>
            <a:ext cx="4472609" cy="3733800"/>
          </a:xfrm>
        </p:spPr>
        <p:txBody>
          <a:bodyPr/>
          <a:lstStyle/>
          <a:p>
            <a:pPr marL="0" indent="0">
              <a:buNone/>
            </a:pPr>
            <a:r>
              <a:rPr lang="en-US" dirty="0" smtClean="0">
                <a:latin typeface="Arial" charset="0"/>
              </a:rPr>
              <a:t>A</a:t>
            </a:r>
            <a:r>
              <a:rPr lang="en-US" dirty="0" smtClean="0"/>
              <a:t> </a:t>
            </a:r>
            <a:r>
              <a:rPr lang="en-US" i="1" dirty="0" smtClean="0">
                <a:solidFill>
                  <a:schemeClr val="tx1">
                    <a:lumMod val="50000"/>
                    <a:lumOff val="50000"/>
                  </a:schemeClr>
                </a:solidFill>
                <a:latin typeface="Arial" charset="0"/>
              </a:rPr>
              <a:t>regular polygon</a:t>
            </a:r>
            <a:r>
              <a:rPr lang="en-US" dirty="0">
                <a:solidFill>
                  <a:schemeClr val="tx1">
                    <a:lumMod val="50000"/>
                    <a:lumOff val="50000"/>
                  </a:schemeClr>
                </a:solidFill>
                <a:latin typeface="Arial" charset="0"/>
              </a:rPr>
              <a:t> </a:t>
            </a:r>
            <a:r>
              <a:rPr lang="en-US" dirty="0" smtClean="0">
                <a:latin typeface="Arial" charset="0"/>
              </a:rPr>
              <a:t>can also circumscribe around a circle.</a:t>
            </a:r>
          </a:p>
          <a:p>
            <a:endParaRPr lang="en-US" sz="2400" dirty="0" smtClean="0"/>
          </a:p>
          <a:p>
            <a:r>
              <a:rPr lang="en-US" sz="2400" dirty="0" smtClean="0"/>
              <a:t>A </a:t>
            </a:r>
            <a:r>
              <a:rPr lang="en-US" sz="2400" dirty="0" smtClean="0">
                <a:solidFill>
                  <a:srgbClr val="A50021"/>
                </a:solidFill>
              </a:rPr>
              <a:t>circumscribed </a:t>
            </a:r>
            <a:r>
              <a:rPr lang="en-US" sz="2400" dirty="0">
                <a:solidFill>
                  <a:srgbClr val="A50021"/>
                </a:solidFill>
              </a:rPr>
              <a:t>polygon </a:t>
            </a:r>
            <a:r>
              <a:rPr lang="en-US" sz="2400" dirty="0"/>
              <a:t>is a polygon placed </a:t>
            </a:r>
            <a:r>
              <a:rPr lang="en-US" sz="2400" dirty="0" smtClean="0"/>
              <a:t>outside </a:t>
            </a:r>
            <a:r>
              <a:rPr lang="en-US" sz="2400" dirty="0"/>
              <a:t>a circle so that all </a:t>
            </a:r>
            <a:r>
              <a:rPr lang="en-US" sz="2400" dirty="0" smtClean="0"/>
              <a:t>of sides </a:t>
            </a:r>
            <a:r>
              <a:rPr lang="en-US" sz="2400" dirty="0"/>
              <a:t>of the polygon </a:t>
            </a:r>
            <a:r>
              <a:rPr lang="en-US" sz="2400" dirty="0" smtClean="0"/>
              <a:t>are tangent to the circle</a:t>
            </a:r>
            <a:endParaRPr lang="en-US" sz="2400" dirty="0"/>
          </a:p>
          <a:p>
            <a:endParaRPr lang="en-US" dirty="0">
              <a:latin typeface="Arial" charset="0"/>
            </a:endParaRPr>
          </a:p>
          <a:p>
            <a:endParaRPr lang="en-US" dirty="0"/>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9158" r="14079"/>
          <a:stretch/>
        </p:blipFill>
        <p:spPr bwMode="auto">
          <a:xfrm>
            <a:off x="4929809" y="2663686"/>
            <a:ext cx="3985591" cy="28798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Oval 12"/>
          <p:cNvSpPr/>
          <p:nvPr/>
        </p:nvSpPr>
        <p:spPr>
          <a:xfrm>
            <a:off x="5562600" y="2819400"/>
            <a:ext cx="2743200" cy="2590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51792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Multisided Polygon</a:t>
            </a:r>
            <a:endParaRPr lang="en-US" dirty="0"/>
          </a:p>
        </p:txBody>
      </p:sp>
      <p:sp>
        <p:nvSpPr>
          <p:cNvPr id="3" name="Content Placeholder 2"/>
          <p:cNvSpPr>
            <a:spLocks noGrp="1"/>
          </p:cNvSpPr>
          <p:nvPr>
            <p:ph idx="1"/>
          </p:nvPr>
        </p:nvSpPr>
        <p:spPr/>
        <p:txBody>
          <a:bodyPr/>
          <a:lstStyle/>
          <a:p>
            <a:pPr marL="0" indent="0">
              <a:buNone/>
            </a:pPr>
            <a:r>
              <a:rPr lang="en-US" dirty="0" smtClean="0">
                <a:latin typeface="Arial" charset="0"/>
              </a:rPr>
              <a:t>Examples </a:t>
            </a:r>
            <a:r>
              <a:rPr lang="en-US" dirty="0">
                <a:latin typeface="Arial" charset="0"/>
              </a:rPr>
              <a:t>of </a:t>
            </a:r>
            <a:r>
              <a:rPr lang="en-US" i="1" dirty="0">
                <a:solidFill>
                  <a:srgbClr val="A50021"/>
                </a:solidFill>
                <a:latin typeface="Arial" charset="0"/>
              </a:rPr>
              <a:t>regular multisided polygons</a:t>
            </a:r>
            <a:r>
              <a:rPr lang="en-US" dirty="0">
                <a:latin typeface="Arial" charset="0"/>
              </a:rPr>
              <a:t> include the pentagon, hexagon, heptagon, and octagon.</a:t>
            </a:r>
          </a:p>
          <a:p>
            <a:endParaRPr lang="en-US" dirty="0"/>
          </a:p>
        </p:txBody>
      </p:sp>
      <p:pic>
        <p:nvPicPr>
          <p:cNvPr id="4"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4230687"/>
            <a:ext cx="7551321"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72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Multisided Polygons</a:t>
            </a:r>
            <a:endParaRPr lang="en-US" dirty="0"/>
          </a:p>
        </p:txBody>
      </p:sp>
      <p:sp>
        <p:nvSpPr>
          <p:cNvPr id="3" name="Content Placeholder 2"/>
          <p:cNvSpPr>
            <a:spLocks noGrp="1"/>
          </p:cNvSpPr>
          <p:nvPr>
            <p:ph idx="1"/>
          </p:nvPr>
        </p:nvSpPr>
        <p:spPr>
          <a:xfrm>
            <a:off x="457200" y="1295401"/>
            <a:ext cx="4648200" cy="2590800"/>
          </a:xfrm>
        </p:spPr>
        <p:txBody>
          <a:bodyPr/>
          <a:lstStyle/>
          <a:p>
            <a:pPr marL="0" indent="0">
              <a:buNone/>
            </a:pPr>
            <a:r>
              <a:rPr lang="en-US" dirty="0" smtClean="0">
                <a:latin typeface="Arial" charset="0"/>
              </a:rPr>
              <a:t>The </a:t>
            </a:r>
            <a:r>
              <a:rPr lang="en-US" dirty="0">
                <a:latin typeface="Arial" charset="0"/>
              </a:rPr>
              <a:t>area of a</a:t>
            </a:r>
            <a:r>
              <a:rPr lang="en-US" dirty="0"/>
              <a:t> </a:t>
            </a:r>
            <a:r>
              <a:rPr lang="en-US" i="1" dirty="0">
                <a:solidFill>
                  <a:srgbClr val="A50021"/>
                </a:solidFill>
                <a:latin typeface="Arial" charset="0"/>
              </a:rPr>
              <a:t>multisided </a:t>
            </a:r>
            <a:r>
              <a:rPr lang="en-US" i="1" dirty="0" smtClean="0">
                <a:solidFill>
                  <a:srgbClr val="A50021"/>
                </a:solidFill>
                <a:latin typeface="Arial" charset="0"/>
              </a:rPr>
              <a:t>regular polygon</a:t>
            </a:r>
            <a:r>
              <a:rPr lang="en-US" dirty="0">
                <a:latin typeface="Arial" charset="0"/>
              </a:rPr>
              <a:t> </a:t>
            </a:r>
            <a:r>
              <a:rPr lang="en-US" dirty="0" smtClean="0">
                <a:latin typeface="Arial" charset="0"/>
              </a:rPr>
              <a:t>can be calculated if a </a:t>
            </a:r>
            <a:r>
              <a:rPr lang="en-US" dirty="0">
                <a:latin typeface="Arial" charset="0"/>
              </a:rPr>
              <a:t>side </a:t>
            </a:r>
            <a:r>
              <a:rPr lang="en-US" dirty="0" smtClean="0">
                <a:latin typeface="Arial" charset="0"/>
              </a:rPr>
              <a:t>length and the number </a:t>
            </a:r>
            <a:r>
              <a:rPr lang="en-US" dirty="0">
                <a:latin typeface="Arial" charset="0"/>
              </a:rPr>
              <a:t>of sides </a:t>
            </a:r>
            <a:r>
              <a:rPr lang="en-US" dirty="0" smtClean="0">
                <a:latin typeface="Arial" charset="0"/>
              </a:rPr>
              <a:t>is known</a:t>
            </a:r>
            <a:r>
              <a:rPr lang="en-US" dirty="0">
                <a:latin typeface="Arial" charset="0"/>
              </a:rPr>
              <a:t>.</a:t>
            </a:r>
          </a:p>
          <a:p>
            <a:endParaRPr lang="en-US" dirty="0"/>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4079"/>
          <a:stretch/>
        </p:blipFill>
        <p:spPr bwMode="auto">
          <a:xfrm>
            <a:off x="4800600" y="2971800"/>
            <a:ext cx="3985591" cy="356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2713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Multisided Polygons</a:t>
            </a:r>
            <a:endParaRPr lang="en-US" dirty="0"/>
          </a:p>
        </p:txBody>
      </p:sp>
      <p:sp>
        <p:nvSpPr>
          <p:cNvPr id="3" name="Content Placeholder 2"/>
          <p:cNvSpPr>
            <a:spLocks noGrp="1"/>
          </p:cNvSpPr>
          <p:nvPr>
            <p:ph idx="1"/>
          </p:nvPr>
        </p:nvSpPr>
        <p:spPr>
          <a:xfrm>
            <a:off x="457200" y="1295400"/>
            <a:ext cx="4876800" cy="4830763"/>
          </a:xfrm>
        </p:spPr>
        <p:txBody>
          <a:bodyPr/>
          <a:lstStyle/>
          <a:p>
            <a:pPr marL="0" indent="0">
              <a:buNone/>
            </a:pPr>
            <a:r>
              <a:rPr lang="en-US" dirty="0">
                <a:latin typeface="Arial" charset="0"/>
              </a:rPr>
              <a:t>Area calculation of a</a:t>
            </a:r>
            <a:r>
              <a:rPr lang="en-US" dirty="0"/>
              <a:t> </a:t>
            </a:r>
            <a:r>
              <a:rPr lang="en-US" i="1" dirty="0">
                <a:solidFill>
                  <a:srgbClr val="A50021"/>
                </a:solidFill>
                <a:latin typeface="Arial" charset="0"/>
              </a:rPr>
              <a:t>multisided </a:t>
            </a:r>
            <a:r>
              <a:rPr lang="en-US" i="1" dirty="0" smtClean="0">
                <a:solidFill>
                  <a:srgbClr val="A50021"/>
                </a:solidFill>
                <a:latin typeface="Arial" charset="0"/>
              </a:rPr>
              <a:t>regular polygon</a:t>
            </a:r>
            <a:r>
              <a:rPr lang="en-US" dirty="0">
                <a:latin typeface="Arial" charset="0"/>
              </a:rPr>
              <a:t>:</a:t>
            </a:r>
          </a:p>
          <a:p>
            <a:endParaRPr lang="en-US" dirty="0"/>
          </a:p>
        </p:txBody>
      </p:sp>
      <p:sp>
        <p:nvSpPr>
          <p:cNvPr id="9" name="Text Box 6"/>
          <p:cNvSpPr txBox="1">
            <a:spLocks noChangeArrowheads="1"/>
          </p:cNvSpPr>
          <p:nvPr/>
        </p:nvSpPr>
        <p:spPr bwMode="auto">
          <a:xfrm>
            <a:off x="344488" y="3308350"/>
            <a:ext cx="469423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09588" indent="-509588">
              <a:defRPr sz="2400" b="1">
                <a:solidFill>
                  <a:srgbClr val="003399"/>
                </a:solidFill>
                <a:latin typeface="Tahoma" pitchFamily="34" charset="0"/>
                <a:cs typeface="Arial" charset="0"/>
              </a:defRPr>
            </a:lvl1pPr>
            <a:lvl2pPr marL="742950" indent="-285750">
              <a:defRPr sz="2400" b="1">
                <a:solidFill>
                  <a:srgbClr val="003399"/>
                </a:solidFill>
                <a:latin typeface="Tahoma" pitchFamily="34" charset="0"/>
                <a:cs typeface="Arial" charset="0"/>
              </a:defRPr>
            </a:lvl2pPr>
            <a:lvl3pPr marL="1143000" indent="-228600">
              <a:defRPr sz="2400" b="1">
                <a:solidFill>
                  <a:srgbClr val="003399"/>
                </a:solidFill>
                <a:latin typeface="Tahoma" pitchFamily="34" charset="0"/>
                <a:cs typeface="Arial" charset="0"/>
              </a:defRPr>
            </a:lvl3pPr>
            <a:lvl4pPr marL="1600200" indent="-228600">
              <a:defRPr sz="2400" b="1">
                <a:solidFill>
                  <a:srgbClr val="003399"/>
                </a:solidFill>
                <a:latin typeface="Tahoma" pitchFamily="34" charset="0"/>
                <a:cs typeface="Arial" charset="0"/>
              </a:defRPr>
            </a:lvl4pPr>
            <a:lvl5pPr marL="2057400" indent="-228600">
              <a:defRPr sz="2400" b="1">
                <a:solidFill>
                  <a:srgbClr val="003399"/>
                </a:solidFill>
                <a:latin typeface="Tahoma" pitchFamily="34" charset="0"/>
                <a:cs typeface="Arial" charset="0"/>
              </a:defRPr>
            </a:lvl5pPr>
            <a:lvl6pPr marL="2514600" indent="-228600" eaLnBrk="0" fontAlgn="base" hangingPunct="0">
              <a:spcBef>
                <a:spcPct val="0"/>
              </a:spcBef>
              <a:spcAft>
                <a:spcPct val="0"/>
              </a:spcAft>
              <a:defRPr sz="2400" b="1">
                <a:solidFill>
                  <a:srgbClr val="003399"/>
                </a:solidFill>
                <a:latin typeface="Tahoma" pitchFamily="34" charset="0"/>
                <a:cs typeface="Arial" charset="0"/>
              </a:defRPr>
            </a:lvl6pPr>
            <a:lvl7pPr marL="2971800" indent="-228600" eaLnBrk="0" fontAlgn="base" hangingPunct="0">
              <a:spcBef>
                <a:spcPct val="0"/>
              </a:spcBef>
              <a:spcAft>
                <a:spcPct val="0"/>
              </a:spcAft>
              <a:defRPr sz="2400" b="1">
                <a:solidFill>
                  <a:srgbClr val="003399"/>
                </a:solidFill>
                <a:latin typeface="Tahoma" pitchFamily="34" charset="0"/>
                <a:cs typeface="Arial" charset="0"/>
              </a:defRPr>
            </a:lvl7pPr>
            <a:lvl8pPr marL="3429000" indent="-228600" eaLnBrk="0" fontAlgn="base" hangingPunct="0">
              <a:spcBef>
                <a:spcPct val="0"/>
              </a:spcBef>
              <a:spcAft>
                <a:spcPct val="0"/>
              </a:spcAft>
              <a:defRPr sz="2400" b="1">
                <a:solidFill>
                  <a:srgbClr val="003399"/>
                </a:solidFill>
                <a:latin typeface="Tahoma" pitchFamily="34" charset="0"/>
                <a:cs typeface="Arial" charset="0"/>
              </a:defRPr>
            </a:lvl8pPr>
            <a:lvl9pPr marL="3886200" indent="-228600" eaLnBrk="0" fontAlgn="base" hangingPunct="0">
              <a:spcBef>
                <a:spcPct val="0"/>
              </a:spcBef>
              <a:spcAft>
                <a:spcPct val="0"/>
              </a:spcAft>
              <a:defRPr sz="2400" b="1">
                <a:solidFill>
                  <a:srgbClr val="003399"/>
                </a:solidFill>
                <a:latin typeface="Tahoma" pitchFamily="34" charset="0"/>
                <a:cs typeface="Arial" charset="0"/>
              </a:defRPr>
            </a:lvl9pPr>
          </a:lstStyle>
          <a:p>
            <a:pPr>
              <a:spcBef>
                <a:spcPct val="10000"/>
              </a:spcBef>
            </a:pPr>
            <a:r>
              <a:rPr lang="en-US" sz="3000" b="0" i="1" dirty="0">
                <a:solidFill>
                  <a:srgbClr val="CC0099"/>
                </a:solidFill>
                <a:latin typeface="Arial" charset="0"/>
              </a:rPr>
              <a:t>A = area</a:t>
            </a:r>
          </a:p>
          <a:p>
            <a:pPr>
              <a:spcBef>
                <a:spcPct val="10000"/>
              </a:spcBef>
            </a:pPr>
            <a:r>
              <a:rPr lang="en-US" sz="3000" b="0" i="1" dirty="0" smtClean="0">
                <a:solidFill>
                  <a:schemeClr val="folHlink"/>
                </a:solidFill>
                <a:latin typeface="Arial" charset="0"/>
              </a:rPr>
              <a:t>s </a:t>
            </a:r>
            <a:r>
              <a:rPr lang="en-US" sz="3000" b="0" i="1" dirty="0">
                <a:solidFill>
                  <a:schemeClr val="tx1"/>
                </a:solidFill>
                <a:latin typeface="Arial" charset="0"/>
              </a:rPr>
              <a:t>=</a:t>
            </a:r>
            <a:r>
              <a:rPr lang="en-US" sz="3000" b="0" i="1" dirty="0">
                <a:solidFill>
                  <a:schemeClr val="folHlink"/>
                </a:solidFill>
                <a:latin typeface="Arial" charset="0"/>
              </a:rPr>
              <a:t> side length</a:t>
            </a:r>
          </a:p>
          <a:p>
            <a:pPr>
              <a:spcBef>
                <a:spcPct val="10000"/>
              </a:spcBef>
            </a:pPr>
            <a:r>
              <a:rPr lang="en-US" sz="3000" b="0" i="1" dirty="0" smtClean="0">
                <a:solidFill>
                  <a:schemeClr val="folHlink"/>
                </a:solidFill>
                <a:latin typeface="Arial" charset="0"/>
              </a:rPr>
              <a:t>n </a:t>
            </a:r>
            <a:r>
              <a:rPr lang="en-US" sz="3000" b="0" i="1" dirty="0">
                <a:solidFill>
                  <a:schemeClr val="tx1"/>
                </a:solidFill>
                <a:latin typeface="Arial" charset="0"/>
              </a:rPr>
              <a:t>=</a:t>
            </a:r>
            <a:r>
              <a:rPr lang="en-US" sz="3000" b="0" i="1" dirty="0">
                <a:solidFill>
                  <a:schemeClr val="folHlink"/>
                </a:solidFill>
                <a:latin typeface="Arial" charset="0"/>
              </a:rPr>
              <a:t> number of </a:t>
            </a:r>
            <a:r>
              <a:rPr lang="en-US" sz="3000" b="0" i="1" dirty="0" smtClean="0">
                <a:solidFill>
                  <a:schemeClr val="folHlink"/>
                </a:solidFill>
                <a:latin typeface="Arial" charset="0"/>
              </a:rPr>
              <a:t>sides</a:t>
            </a:r>
            <a:endParaRPr lang="en-US" sz="3000" b="0" i="1" dirty="0">
              <a:solidFill>
                <a:schemeClr val="folHlink"/>
              </a:solidFill>
              <a:latin typeface="Arial"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4079"/>
          <a:stretch/>
        </p:blipFill>
        <p:spPr bwMode="auto">
          <a:xfrm>
            <a:off x="4800600" y="2971800"/>
            <a:ext cx="3985591" cy="356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8725" y="1066800"/>
            <a:ext cx="3748088" cy="1855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847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Complete Activity 5.1Calculating Properties of Shapes Worksheet.</a:t>
            </a:r>
          </a:p>
          <a:p>
            <a:r>
              <a:rPr lang="en-US" dirty="0" smtClean="0"/>
              <a:t>Show your work on the worksheet.</a:t>
            </a:r>
            <a:endParaRPr lang="en-US" dirty="0"/>
          </a:p>
        </p:txBody>
      </p:sp>
    </p:spTree>
    <p:extLst>
      <p:ext uri="{BB962C8B-B14F-4D97-AF65-F5344CB8AC3E}">
        <p14:creationId xmlns:p14="http://schemas.microsoft.com/office/powerpoint/2010/main" val="97376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Shape</a:t>
            </a:r>
            <a:endParaRPr lang="en-US" dirty="0"/>
          </a:p>
        </p:txBody>
      </p:sp>
      <p:sp>
        <p:nvSpPr>
          <p:cNvPr id="12" name="Content Placeholder 11"/>
          <p:cNvSpPr>
            <a:spLocks noGrp="1"/>
          </p:cNvSpPr>
          <p:nvPr>
            <p:ph idx="1"/>
          </p:nvPr>
        </p:nvSpPr>
        <p:spPr/>
        <p:txBody>
          <a:bodyPr/>
          <a:lstStyle/>
          <a:p>
            <a:pPr marL="0" indent="0">
              <a:buNone/>
            </a:pPr>
            <a:r>
              <a:rPr lang="en-US" i="1" dirty="0">
                <a:solidFill>
                  <a:srgbClr val="A50021"/>
                </a:solidFill>
                <a:latin typeface="Arial" charset="0"/>
              </a:rPr>
              <a:t>Shape</a:t>
            </a:r>
            <a:r>
              <a:rPr lang="en-US" dirty="0">
                <a:latin typeface="Arial" charset="0"/>
              </a:rPr>
              <a:t> describes the two-dimensional contour that characterizes an object or area, in contrast to a three-dimensional solid. Examples include:</a:t>
            </a:r>
            <a:endParaRPr lang="en-US" dirty="0"/>
          </a:p>
        </p:txBody>
      </p:sp>
      <p:pic>
        <p:nvPicPr>
          <p:cNvPr id="4" name="Picture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925" y="4471988"/>
            <a:ext cx="66389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421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a:t>
            </a:r>
            <a:endParaRPr lang="en-US" dirty="0"/>
          </a:p>
        </p:txBody>
      </p:sp>
      <p:sp>
        <p:nvSpPr>
          <p:cNvPr id="3" name="Content Placeholder 2"/>
          <p:cNvSpPr>
            <a:spLocks noGrp="1"/>
          </p:cNvSpPr>
          <p:nvPr>
            <p:ph idx="1"/>
          </p:nvPr>
        </p:nvSpPr>
        <p:spPr/>
        <p:txBody>
          <a:bodyPr/>
          <a:lstStyle/>
          <a:p>
            <a:pPr marL="0" indent="0">
              <a:buNone/>
            </a:pPr>
            <a:r>
              <a:rPr lang="en-US" i="1" dirty="0">
                <a:solidFill>
                  <a:srgbClr val="A50021"/>
                </a:solidFill>
                <a:latin typeface="Arial" charset="0"/>
              </a:rPr>
              <a:t>Area</a:t>
            </a:r>
            <a:r>
              <a:rPr lang="en-US" dirty="0">
                <a:latin typeface="Arial" charset="0"/>
              </a:rPr>
              <a:t> is the extent or measurement of a surface. All shapes represent enclosed two-dimensional </a:t>
            </a:r>
            <a:r>
              <a:rPr lang="en-US" dirty="0" smtClean="0">
                <a:latin typeface="Arial" charset="0"/>
              </a:rPr>
              <a:t>spaces </a:t>
            </a:r>
            <a:r>
              <a:rPr lang="en-US" dirty="0">
                <a:latin typeface="Arial" charset="0"/>
              </a:rPr>
              <a:t>and thus have </a:t>
            </a:r>
            <a:r>
              <a:rPr lang="en-US" i="1" dirty="0">
                <a:solidFill>
                  <a:srgbClr val="A50021"/>
                </a:solidFill>
                <a:latin typeface="Arial" charset="0"/>
              </a:rPr>
              <a:t>area</a:t>
            </a:r>
            <a:r>
              <a:rPr lang="en-US" dirty="0">
                <a:latin typeface="Arial" charset="0"/>
              </a:rPr>
              <a:t>.</a:t>
            </a:r>
          </a:p>
          <a:p>
            <a:endParaRPr lang="en-US" dirty="0"/>
          </a:p>
        </p:txBody>
      </p:sp>
      <p:pic>
        <p:nvPicPr>
          <p:cNvPr id="4" name="Picture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0013" y="4368800"/>
            <a:ext cx="65913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2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Circles</a:t>
            </a:r>
            <a:endParaRPr lang="en-US" dirty="0"/>
          </a:p>
        </p:txBody>
      </p:sp>
      <p:sp>
        <p:nvSpPr>
          <p:cNvPr id="3" name="Content Placeholder 2"/>
          <p:cNvSpPr>
            <a:spLocks noGrp="1"/>
          </p:cNvSpPr>
          <p:nvPr>
            <p:ph idx="1"/>
          </p:nvPr>
        </p:nvSpPr>
        <p:spPr>
          <a:xfrm>
            <a:off x="457200" y="1295400"/>
            <a:ext cx="4217988" cy="4830763"/>
          </a:xfrm>
        </p:spPr>
        <p:txBody>
          <a:bodyPr/>
          <a:lstStyle/>
          <a:p>
            <a:pPr marL="0" indent="0">
              <a:buNone/>
            </a:pPr>
            <a:r>
              <a:rPr lang="en-US" dirty="0">
                <a:latin typeface="Arial" charset="0"/>
              </a:rPr>
              <a:t>A </a:t>
            </a:r>
            <a:r>
              <a:rPr lang="en-US" i="1" dirty="0">
                <a:solidFill>
                  <a:srgbClr val="A50021"/>
                </a:solidFill>
                <a:latin typeface="Arial" charset="0"/>
              </a:rPr>
              <a:t>circle</a:t>
            </a:r>
            <a:r>
              <a:rPr lang="en-US" dirty="0">
                <a:latin typeface="Arial" charset="0"/>
              </a:rPr>
              <a:t> is a round plane figure whose boundary consists of points equidistant from the center.</a:t>
            </a:r>
          </a:p>
          <a:p>
            <a:endParaRPr lang="en-US" dirty="0"/>
          </a:p>
        </p:txBody>
      </p:sp>
      <p:pic>
        <p:nvPicPr>
          <p:cNvPr id="4"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69822" y="1219200"/>
            <a:ext cx="421005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500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Circles</a:t>
            </a:r>
            <a:endParaRPr lang="en-US" dirty="0"/>
          </a:p>
        </p:txBody>
      </p:sp>
      <p:sp>
        <p:nvSpPr>
          <p:cNvPr id="3" name="Content Placeholder 2"/>
          <p:cNvSpPr>
            <a:spLocks noGrp="1"/>
          </p:cNvSpPr>
          <p:nvPr>
            <p:ph idx="1"/>
          </p:nvPr>
        </p:nvSpPr>
        <p:spPr/>
        <p:txBody>
          <a:bodyPr/>
          <a:lstStyle/>
          <a:p>
            <a:pPr marL="0" indent="0">
              <a:buNone/>
            </a:pPr>
            <a:r>
              <a:rPr lang="en-US" dirty="0">
                <a:latin typeface="Arial" charset="0"/>
              </a:rPr>
              <a:t>The </a:t>
            </a:r>
            <a:r>
              <a:rPr lang="en-US" i="1" dirty="0">
                <a:solidFill>
                  <a:srgbClr val="A50021"/>
                </a:solidFill>
                <a:latin typeface="Arial" charset="0"/>
              </a:rPr>
              <a:t>circle</a:t>
            </a:r>
            <a:r>
              <a:rPr lang="en-US" dirty="0">
                <a:latin typeface="Arial" charset="0"/>
              </a:rPr>
              <a:t> is the simplest and strongest of all the shapes. </a:t>
            </a:r>
            <a:r>
              <a:rPr lang="en-US" i="1" dirty="0">
                <a:solidFill>
                  <a:srgbClr val="A50021"/>
                </a:solidFill>
                <a:latin typeface="Arial" charset="0"/>
              </a:rPr>
              <a:t>Circles</a:t>
            </a:r>
            <a:r>
              <a:rPr lang="en-US" dirty="0">
                <a:latin typeface="Arial" charset="0"/>
              </a:rPr>
              <a:t> are found within the geometry of countless engineered products, such as buttons, tubes, wires, cups, and pins. A drilled hole is also based on the simple </a:t>
            </a:r>
            <a:r>
              <a:rPr lang="en-US" i="1" dirty="0">
                <a:solidFill>
                  <a:srgbClr val="A50021"/>
                </a:solidFill>
                <a:latin typeface="Arial" charset="0"/>
              </a:rPr>
              <a:t>circle</a:t>
            </a:r>
            <a:r>
              <a:rPr lang="en-US" dirty="0">
                <a:latin typeface="Arial" charset="0"/>
              </a:rPr>
              <a:t>.</a:t>
            </a:r>
            <a:endParaRPr lang="en-US" dirty="0"/>
          </a:p>
          <a:p>
            <a:endParaRPr lang="en-US" dirty="0"/>
          </a:p>
        </p:txBody>
      </p:sp>
    </p:spTree>
    <p:extLst>
      <p:ext uri="{BB962C8B-B14F-4D97-AF65-F5344CB8AC3E}">
        <p14:creationId xmlns:p14="http://schemas.microsoft.com/office/powerpoint/2010/main" val="3591219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of a Circle</a:t>
            </a:r>
            <a:endParaRPr lang="en-US" dirty="0"/>
          </a:p>
        </p:txBody>
      </p:sp>
      <p:sp>
        <p:nvSpPr>
          <p:cNvPr id="3" name="Content Placeholder 2"/>
          <p:cNvSpPr>
            <a:spLocks noGrp="1"/>
          </p:cNvSpPr>
          <p:nvPr>
            <p:ph idx="1"/>
          </p:nvPr>
        </p:nvSpPr>
        <p:spPr/>
        <p:txBody>
          <a:bodyPr/>
          <a:lstStyle/>
          <a:p>
            <a:pPr>
              <a:spcBef>
                <a:spcPct val="50000"/>
              </a:spcBef>
            </a:pPr>
            <a:r>
              <a:rPr lang="en-US" dirty="0">
                <a:latin typeface="Arial" charset="0"/>
              </a:rPr>
              <a:t>In order to calculate the area of a </a:t>
            </a:r>
            <a:r>
              <a:rPr lang="en-US" i="1" dirty="0">
                <a:solidFill>
                  <a:srgbClr val="A50021"/>
                </a:solidFill>
                <a:latin typeface="Arial" charset="0"/>
              </a:rPr>
              <a:t>circle</a:t>
            </a:r>
            <a:r>
              <a:rPr lang="en-US" dirty="0">
                <a:latin typeface="Arial" charset="0"/>
              </a:rPr>
              <a:t>, the concept of</a:t>
            </a:r>
            <a:r>
              <a:rPr lang="en-US" dirty="0">
                <a:latin typeface="Arial" charset="0"/>
                <a:sym typeface="Symbol" pitchFamily="18" charset="2"/>
              </a:rPr>
              <a:t> </a:t>
            </a:r>
            <a:r>
              <a:rPr lang="en-US" dirty="0">
                <a:latin typeface="Arial" charset="0"/>
              </a:rPr>
              <a:t> (pi) must be understood. </a:t>
            </a:r>
            <a:r>
              <a:rPr lang="en-US" dirty="0">
                <a:latin typeface="Arial" charset="0"/>
                <a:sym typeface="Symbol" pitchFamily="18" charset="2"/>
              </a:rPr>
              <a:t></a:t>
            </a:r>
            <a:r>
              <a:rPr lang="en-US" dirty="0">
                <a:latin typeface="Arial" charset="0"/>
              </a:rPr>
              <a:t> is a constant ratio that exists between the circumference of a </a:t>
            </a:r>
            <a:r>
              <a:rPr lang="en-US" i="1" dirty="0">
                <a:solidFill>
                  <a:srgbClr val="A50021"/>
                </a:solidFill>
                <a:latin typeface="Arial" charset="0"/>
              </a:rPr>
              <a:t>circle</a:t>
            </a:r>
            <a:r>
              <a:rPr lang="en-US" dirty="0">
                <a:latin typeface="Arial" charset="0"/>
              </a:rPr>
              <a:t> and its diameter.</a:t>
            </a:r>
          </a:p>
          <a:p>
            <a:pPr>
              <a:spcBef>
                <a:spcPct val="50000"/>
              </a:spcBef>
            </a:pPr>
            <a:r>
              <a:rPr lang="en-US" dirty="0">
                <a:latin typeface="Arial" charset="0"/>
              </a:rPr>
              <a:t>The ratio states that for every unit of diameter distance, the circumference (distance around the </a:t>
            </a:r>
            <a:r>
              <a:rPr lang="en-US" i="1" dirty="0">
                <a:solidFill>
                  <a:srgbClr val="A50021"/>
                </a:solidFill>
                <a:latin typeface="Arial" charset="0"/>
              </a:rPr>
              <a:t>circle</a:t>
            </a:r>
            <a:r>
              <a:rPr lang="en-US" dirty="0">
                <a:latin typeface="Arial" charset="0"/>
              </a:rPr>
              <a:t>) will be approximately 3.14 units. </a:t>
            </a:r>
          </a:p>
          <a:p>
            <a:endParaRPr lang="en-US" dirty="0"/>
          </a:p>
        </p:txBody>
      </p:sp>
    </p:spTree>
    <p:extLst>
      <p:ext uri="{BB962C8B-B14F-4D97-AF65-F5344CB8AC3E}">
        <p14:creationId xmlns:p14="http://schemas.microsoft.com/office/powerpoint/2010/main" val="1001729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of a Circle</a:t>
            </a:r>
            <a:endParaRPr lang="en-US" dirty="0"/>
          </a:p>
        </p:txBody>
      </p:sp>
      <p:sp>
        <p:nvSpPr>
          <p:cNvPr id="3" name="Content Placeholder 2"/>
          <p:cNvSpPr>
            <a:spLocks noGrp="1"/>
          </p:cNvSpPr>
          <p:nvPr>
            <p:ph idx="1"/>
          </p:nvPr>
        </p:nvSpPr>
        <p:spPr>
          <a:xfrm>
            <a:off x="457200" y="1295401"/>
            <a:ext cx="8229600" cy="1331890"/>
          </a:xfrm>
        </p:spPr>
        <p:txBody>
          <a:bodyPr/>
          <a:lstStyle/>
          <a:p>
            <a:pPr marL="0" indent="0">
              <a:spcBef>
                <a:spcPct val="50000"/>
              </a:spcBef>
              <a:buNone/>
            </a:pPr>
            <a:r>
              <a:rPr lang="en-US" dirty="0">
                <a:latin typeface="Arial" charset="0"/>
              </a:rPr>
              <a:t>To calculate the area of a </a:t>
            </a:r>
            <a:r>
              <a:rPr lang="en-US" i="1" dirty="0">
                <a:solidFill>
                  <a:srgbClr val="A50021"/>
                </a:solidFill>
                <a:latin typeface="Arial" charset="0"/>
              </a:rPr>
              <a:t>circle</a:t>
            </a:r>
            <a:r>
              <a:rPr lang="en-US" dirty="0">
                <a:latin typeface="Arial" charset="0"/>
              </a:rPr>
              <a:t>, the </a:t>
            </a:r>
            <a:r>
              <a:rPr lang="en-US" i="1" dirty="0">
                <a:solidFill>
                  <a:schemeClr val="folHlink"/>
                </a:solidFill>
                <a:latin typeface="Arial" charset="0"/>
              </a:rPr>
              <a:t>radius</a:t>
            </a:r>
            <a:r>
              <a:rPr lang="en-US" dirty="0">
                <a:latin typeface="Arial" charset="0"/>
              </a:rPr>
              <a:t> must be known.</a:t>
            </a:r>
          </a:p>
          <a:p>
            <a:pPr marL="0" indent="0">
              <a:buNone/>
            </a:pPr>
            <a:endParaRPr lang="en-US" dirty="0"/>
          </a:p>
        </p:txBody>
      </p:sp>
      <p:sp>
        <p:nvSpPr>
          <p:cNvPr id="4" name="Text Box 9"/>
          <p:cNvSpPr txBox="1">
            <a:spLocks noChangeArrowheads="1"/>
          </p:cNvSpPr>
          <p:nvPr/>
        </p:nvSpPr>
        <p:spPr bwMode="auto">
          <a:xfrm>
            <a:off x="5334000" y="2632501"/>
            <a:ext cx="2971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rgbClr val="003399"/>
                </a:solidFill>
                <a:latin typeface="Tahoma" pitchFamily="34" charset="0"/>
                <a:cs typeface="Arial" charset="0"/>
              </a:defRPr>
            </a:lvl1pPr>
            <a:lvl2pPr marL="742950" indent="-285750">
              <a:defRPr sz="2400" b="1">
                <a:solidFill>
                  <a:srgbClr val="003399"/>
                </a:solidFill>
                <a:latin typeface="Tahoma" pitchFamily="34" charset="0"/>
                <a:cs typeface="Arial" charset="0"/>
              </a:defRPr>
            </a:lvl2pPr>
            <a:lvl3pPr marL="1143000" indent="-228600">
              <a:defRPr sz="2400" b="1">
                <a:solidFill>
                  <a:srgbClr val="003399"/>
                </a:solidFill>
                <a:latin typeface="Tahoma" pitchFamily="34" charset="0"/>
                <a:cs typeface="Arial" charset="0"/>
              </a:defRPr>
            </a:lvl3pPr>
            <a:lvl4pPr marL="1600200" indent="-228600">
              <a:defRPr sz="2400" b="1">
                <a:solidFill>
                  <a:srgbClr val="003399"/>
                </a:solidFill>
                <a:latin typeface="Tahoma" pitchFamily="34" charset="0"/>
                <a:cs typeface="Arial" charset="0"/>
              </a:defRPr>
            </a:lvl4pPr>
            <a:lvl5pPr marL="2057400" indent="-228600">
              <a:defRPr sz="2400" b="1">
                <a:solidFill>
                  <a:srgbClr val="003399"/>
                </a:solidFill>
                <a:latin typeface="Tahoma" pitchFamily="34" charset="0"/>
                <a:cs typeface="Arial" charset="0"/>
              </a:defRPr>
            </a:lvl5pPr>
            <a:lvl6pPr marL="2514600" indent="-228600" eaLnBrk="0" fontAlgn="base" hangingPunct="0">
              <a:spcBef>
                <a:spcPct val="0"/>
              </a:spcBef>
              <a:spcAft>
                <a:spcPct val="0"/>
              </a:spcAft>
              <a:defRPr sz="2400" b="1">
                <a:solidFill>
                  <a:srgbClr val="003399"/>
                </a:solidFill>
                <a:latin typeface="Tahoma" pitchFamily="34" charset="0"/>
                <a:cs typeface="Arial" charset="0"/>
              </a:defRPr>
            </a:lvl6pPr>
            <a:lvl7pPr marL="2971800" indent="-228600" eaLnBrk="0" fontAlgn="base" hangingPunct="0">
              <a:spcBef>
                <a:spcPct val="0"/>
              </a:spcBef>
              <a:spcAft>
                <a:spcPct val="0"/>
              </a:spcAft>
              <a:defRPr sz="2400" b="1">
                <a:solidFill>
                  <a:srgbClr val="003399"/>
                </a:solidFill>
                <a:latin typeface="Tahoma" pitchFamily="34" charset="0"/>
                <a:cs typeface="Arial" charset="0"/>
              </a:defRPr>
            </a:lvl7pPr>
            <a:lvl8pPr marL="3429000" indent="-228600" eaLnBrk="0" fontAlgn="base" hangingPunct="0">
              <a:spcBef>
                <a:spcPct val="0"/>
              </a:spcBef>
              <a:spcAft>
                <a:spcPct val="0"/>
              </a:spcAft>
              <a:defRPr sz="2400" b="1">
                <a:solidFill>
                  <a:srgbClr val="003399"/>
                </a:solidFill>
                <a:latin typeface="Tahoma" pitchFamily="34" charset="0"/>
                <a:cs typeface="Arial" charset="0"/>
              </a:defRPr>
            </a:lvl8pPr>
            <a:lvl9pPr marL="3886200" indent="-228600" eaLnBrk="0" fontAlgn="base" hangingPunct="0">
              <a:spcBef>
                <a:spcPct val="0"/>
              </a:spcBef>
              <a:spcAft>
                <a:spcPct val="0"/>
              </a:spcAft>
              <a:defRPr sz="2400" b="1">
                <a:solidFill>
                  <a:srgbClr val="003399"/>
                </a:solidFill>
                <a:latin typeface="Tahoma" pitchFamily="34" charset="0"/>
                <a:cs typeface="Arial" charset="0"/>
              </a:defRPr>
            </a:lvl9pPr>
          </a:lstStyle>
          <a:p>
            <a:pPr>
              <a:spcBef>
                <a:spcPct val="30000"/>
              </a:spcBef>
            </a:pPr>
            <a:r>
              <a:rPr lang="en-US" sz="4800" i="1" dirty="0">
                <a:solidFill>
                  <a:srgbClr val="CC0099"/>
                </a:solidFill>
                <a:latin typeface="Arial" charset="0"/>
              </a:rPr>
              <a:t>A</a:t>
            </a:r>
            <a:r>
              <a:rPr lang="en-US" sz="4800" i="1" dirty="0">
                <a:solidFill>
                  <a:schemeClr val="folHlink"/>
                </a:solidFill>
                <a:latin typeface="Arial" charset="0"/>
              </a:rPr>
              <a:t> </a:t>
            </a:r>
            <a:r>
              <a:rPr lang="en-US" sz="4800" i="1" dirty="0">
                <a:solidFill>
                  <a:schemeClr val="tx1"/>
                </a:solidFill>
                <a:latin typeface="Arial" charset="0"/>
              </a:rPr>
              <a:t>=</a:t>
            </a:r>
            <a:r>
              <a:rPr lang="en-US" sz="4800" i="1" dirty="0">
                <a:solidFill>
                  <a:schemeClr val="folHlink"/>
                </a:solidFill>
                <a:latin typeface="Arial" charset="0"/>
              </a:rPr>
              <a:t> </a:t>
            </a:r>
            <a:r>
              <a:rPr lang="en-US" sz="4800" i="1" dirty="0">
                <a:solidFill>
                  <a:schemeClr val="folHlink"/>
                </a:solidFill>
                <a:latin typeface="Arial" charset="0"/>
                <a:sym typeface="Symbol" pitchFamily="18" charset="2"/>
              </a:rPr>
              <a:t></a:t>
            </a:r>
            <a:r>
              <a:rPr lang="en-US" sz="4800" i="1" dirty="0">
                <a:solidFill>
                  <a:schemeClr val="folHlink"/>
                </a:solidFill>
                <a:sym typeface="Symbol" pitchFamily="18" charset="2"/>
              </a:rPr>
              <a:t> </a:t>
            </a:r>
            <a:r>
              <a:rPr lang="en-US" sz="4800" i="1" dirty="0">
                <a:solidFill>
                  <a:schemeClr val="folHlink"/>
                </a:solidFill>
                <a:latin typeface="Arial" charset="0"/>
              </a:rPr>
              <a:t>r </a:t>
            </a:r>
            <a:r>
              <a:rPr lang="en-US" sz="4800" baseline="30000" dirty="0">
                <a:latin typeface="Arial" charset="0"/>
              </a:rPr>
              <a:t>2</a:t>
            </a:r>
          </a:p>
        </p:txBody>
      </p:sp>
      <p:sp>
        <p:nvSpPr>
          <p:cNvPr id="5" name="Text Box 8"/>
          <p:cNvSpPr txBox="1">
            <a:spLocks noChangeArrowheads="1"/>
          </p:cNvSpPr>
          <p:nvPr/>
        </p:nvSpPr>
        <p:spPr bwMode="auto">
          <a:xfrm>
            <a:off x="5712697" y="4114800"/>
            <a:ext cx="2617788" cy="166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rgbClr val="003399"/>
                </a:solidFill>
                <a:latin typeface="Tahoma" pitchFamily="34" charset="0"/>
                <a:cs typeface="Arial" charset="0"/>
              </a:defRPr>
            </a:lvl1pPr>
            <a:lvl2pPr marL="742950" indent="-285750">
              <a:defRPr sz="2400" b="1">
                <a:solidFill>
                  <a:srgbClr val="003399"/>
                </a:solidFill>
                <a:latin typeface="Tahoma" pitchFamily="34" charset="0"/>
                <a:cs typeface="Arial" charset="0"/>
              </a:defRPr>
            </a:lvl2pPr>
            <a:lvl3pPr marL="1143000" indent="-228600">
              <a:defRPr sz="2400" b="1">
                <a:solidFill>
                  <a:srgbClr val="003399"/>
                </a:solidFill>
                <a:latin typeface="Tahoma" pitchFamily="34" charset="0"/>
                <a:cs typeface="Arial" charset="0"/>
              </a:defRPr>
            </a:lvl3pPr>
            <a:lvl4pPr marL="1600200" indent="-228600">
              <a:defRPr sz="2400" b="1">
                <a:solidFill>
                  <a:srgbClr val="003399"/>
                </a:solidFill>
                <a:latin typeface="Tahoma" pitchFamily="34" charset="0"/>
                <a:cs typeface="Arial" charset="0"/>
              </a:defRPr>
            </a:lvl4pPr>
            <a:lvl5pPr marL="2057400" indent="-228600">
              <a:defRPr sz="2400" b="1">
                <a:solidFill>
                  <a:srgbClr val="003399"/>
                </a:solidFill>
                <a:latin typeface="Tahoma" pitchFamily="34" charset="0"/>
                <a:cs typeface="Arial" charset="0"/>
              </a:defRPr>
            </a:lvl5pPr>
            <a:lvl6pPr marL="2514600" indent="-228600" eaLnBrk="0" fontAlgn="base" hangingPunct="0">
              <a:spcBef>
                <a:spcPct val="0"/>
              </a:spcBef>
              <a:spcAft>
                <a:spcPct val="0"/>
              </a:spcAft>
              <a:defRPr sz="2400" b="1">
                <a:solidFill>
                  <a:srgbClr val="003399"/>
                </a:solidFill>
                <a:latin typeface="Tahoma" pitchFamily="34" charset="0"/>
                <a:cs typeface="Arial" charset="0"/>
              </a:defRPr>
            </a:lvl6pPr>
            <a:lvl7pPr marL="2971800" indent="-228600" eaLnBrk="0" fontAlgn="base" hangingPunct="0">
              <a:spcBef>
                <a:spcPct val="0"/>
              </a:spcBef>
              <a:spcAft>
                <a:spcPct val="0"/>
              </a:spcAft>
              <a:defRPr sz="2400" b="1">
                <a:solidFill>
                  <a:srgbClr val="003399"/>
                </a:solidFill>
                <a:latin typeface="Tahoma" pitchFamily="34" charset="0"/>
                <a:cs typeface="Arial" charset="0"/>
              </a:defRPr>
            </a:lvl7pPr>
            <a:lvl8pPr marL="3429000" indent="-228600" eaLnBrk="0" fontAlgn="base" hangingPunct="0">
              <a:spcBef>
                <a:spcPct val="0"/>
              </a:spcBef>
              <a:spcAft>
                <a:spcPct val="0"/>
              </a:spcAft>
              <a:defRPr sz="2400" b="1">
                <a:solidFill>
                  <a:srgbClr val="003399"/>
                </a:solidFill>
                <a:latin typeface="Tahoma" pitchFamily="34" charset="0"/>
                <a:cs typeface="Arial" charset="0"/>
              </a:defRPr>
            </a:lvl8pPr>
            <a:lvl9pPr marL="3886200" indent="-228600" eaLnBrk="0" fontAlgn="base" hangingPunct="0">
              <a:spcBef>
                <a:spcPct val="0"/>
              </a:spcBef>
              <a:spcAft>
                <a:spcPct val="0"/>
              </a:spcAft>
              <a:defRPr sz="2400" b="1">
                <a:solidFill>
                  <a:srgbClr val="003399"/>
                </a:solidFill>
                <a:latin typeface="Tahoma" pitchFamily="34" charset="0"/>
                <a:cs typeface="Arial" charset="0"/>
              </a:defRPr>
            </a:lvl9pPr>
          </a:lstStyle>
          <a:p>
            <a:pPr>
              <a:spcBef>
                <a:spcPct val="10000"/>
              </a:spcBef>
            </a:pPr>
            <a:r>
              <a:rPr lang="en-US" sz="3200" i="1" dirty="0">
                <a:solidFill>
                  <a:schemeClr val="folHlink"/>
                </a:solidFill>
                <a:latin typeface="Arial" charset="0"/>
                <a:sym typeface="Symbol" pitchFamily="18" charset="2"/>
              </a:rPr>
              <a:t></a:t>
            </a:r>
            <a:r>
              <a:rPr lang="en-US" sz="3200" b="0" i="1" dirty="0">
                <a:solidFill>
                  <a:schemeClr val="folHlink"/>
                </a:solidFill>
                <a:latin typeface="Arial" charset="0"/>
              </a:rPr>
              <a:t> </a:t>
            </a:r>
            <a:r>
              <a:rPr lang="en-US" sz="3200" b="0" i="1" dirty="0">
                <a:solidFill>
                  <a:schemeClr val="tx1"/>
                </a:solidFill>
                <a:latin typeface="Arial" charset="0"/>
              </a:rPr>
              <a:t>≈</a:t>
            </a:r>
            <a:r>
              <a:rPr lang="en-US" sz="3200" b="0" i="1" dirty="0">
                <a:solidFill>
                  <a:schemeClr val="folHlink"/>
                </a:solidFill>
                <a:latin typeface="Arial" charset="0"/>
              </a:rPr>
              <a:t> 3.14</a:t>
            </a:r>
          </a:p>
          <a:p>
            <a:pPr>
              <a:spcBef>
                <a:spcPct val="10000"/>
              </a:spcBef>
            </a:pPr>
            <a:r>
              <a:rPr lang="en-US" sz="3200" b="0" i="1" dirty="0">
                <a:solidFill>
                  <a:schemeClr val="folHlink"/>
                </a:solidFill>
                <a:latin typeface="Arial" charset="0"/>
              </a:rPr>
              <a:t>r </a:t>
            </a:r>
            <a:r>
              <a:rPr lang="en-US" sz="3200" b="0" i="1" dirty="0">
                <a:solidFill>
                  <a:schemeClr val="tx1"/>
                </a:solidFill>
                <a:latin typeface="Arial" charset="0"/>
              </a:rPr>
              <a:t>=</a:t>
            </a:r>
            <a:r>
              <a:rPr lang="en-US" sz="3200" b="0" i="1" dirty="0">
                <a:solidFill>
                  <a:schemeClr val="folHlink"/>
                </a:solidFill>
                <a:latin typeface="Arial" charset="0"/>
              </a:rPr>
              <a:t> radius</a:t>
            </a:r>
          </a:p>
          <a:p>
            <a:pPr>
              <a:spcBef>
                <a:spcPct val="10000"/>
              </a:spcBef>
            </a:pPr>
            <a:r>
              <a:rPr lang="en-US" sz="3200" b="0" i="1" dirty="0">
                <a:solidFill>
                  <a:srgbClr val="CC0099"/>
                </a:solidFill>
                <a:latin typeface="Arial" charset="0"/>
              </a:rPr>
              <a:t>A</a:t>
            </a:r>
            <a:r>
              <a:rPr lang="en-US" sz="3200" b="0" i="1" dirty="0">
                <a:solidFill>
                  <a:schemeClr val="folHlink"/>
                </a:solidFill>
                <a:latin typeface="Arial" charset="0"/>
              </a:rPr>
              <a:t> </a:t>
            </a:r>
            <a:r>
              <a:rPr lang="en-US" sz="3200" b="0" i="1" dirty="0">
                <a:solidFill>
                  <a:schemeClr val="tx1"/>
                </a:solidFill>
                <a:latin typeface="Arial" charset="0"/>
              </a:rPr>
              <a:t>=</a:t>
            </a:r>
            <a:r>
              <a:rPr lang="en-US" sz="3200" b="0" i="1" dirty="0">
                <a:solidFill>
                  <a:schemeClr val="folHlink"/>
                </a:solidFill>
                <a:latin typeface="Arial" charset="0"/>
              </a:rPr>
              <a:t> </a:t>
            </a:r>
            <a:r>
              <a:rPr lang="en-US" sz="3200" b="0" i="1" dirty="0">
                <a:solidFill>
                  <a:srgbClr val="CC0099"/>
                </a:solidFill>
                <a:latin typeface="Arial" charset="0"/>
              </a:rPr>
              <a:t>area</a:t>
            </a:r>
          </a:p>
        </p:txBody>
      </p:sp>
      <p:pic>
        <p:nvPicPr>
          <p:cNvPr id="6" name="Picture 10" descr="circle4b"/>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3400" y="2590800"/>
            <a:ext cx="3957637" cy="3689350"/>
          </a:xfrm>
          <a:prstGeom prst="rect">
            <a:avLst/>
          </a:prstGeom>
          <a:noFill/>
          <a:ln w="9525">
            <a:noFill/>
            <a:miter lim="800000"/>
            <a:headEnd/>
            <a:tailEnd/>
          </a:ln>
          <a:effectLst/>
        </p:spPr>
      </p:pic>
    </p:spTree>
    <p:extLst>
      <p:ext uri="{BB962C8B-B14F-4D97-AF65-F5344CB8AC3E}">
        <p14:creationId xmlns:p14="http://schemas.microsoft.com/office/powerpoint/2010/main" val="127756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Ellipses</a:t>
            </a:r>
            <a:endParaRPr lang="en-US" dirty="0"/>
          </a:p>
        </p:txBody>
      </p:sp>
      <p:sp>
        <p:nvSpPr>
          <p:cNvPr id="3" name="Content Placeholder 2"/>
          <p:cNvSpPr>
            <a:spLocks noGrp="1"/>
          </p:cNvSpPr>
          <p:nvPr>
            <p:ph idx="1"/>
          </p:nvPr>
        </p:nvSpPr>
        <p:spPr>
          <a:xfrm>
            <a:off x="457200" y="1295400"/>
            <a:ext cx="4419600" cy="4830763"/>
          </a:xfrm>
        </p:spPr>
        <p:txBody>
          <a:bodyPr/>
          <a:lstStyle/>
          <a:p>
            <a:pPr marL="0" indent="0">
              <a:buNone/>
            </a:pPr>
            <a:r>
              <a:rPr lang="en-US" dirty="0">
                <a:latin typeface="Arial" charset="0"/>
              </a:rPr>
              <a:t>An </a:t>
            </a:r>
            <a:r>
              <a:rPr lang="en-US" i="1" dirty="0">
                <a:solidFill>
                  <a:srgbClr val="A50021"/>
                </a:solidFill>
                <a:latin typeface="Arial" charset="0"/>
              </a:rPr>
              <a:t>ellipse</a:t>
            </a:r>
            <a:r>
              <a:rPr lang="en-US" dirty="0">
                <a:latin typeface="Arial" charset="0"/>
              </a:rPr>
              <a:t> is generated by a point moving in a plane so that the sum of its distances from two other points (the foci) is constant and equal to the major axis.</a:t>
            </a:r>
          </a:p>
          <a:p>
            <a:endParaRPr lang="en-US" dirty="0"/>
          </a:p>
        </p:txBody>
      </p:sp>
      <p:pic>
        <p:nvPicPr>
          <p:cNvPr id="4" name="Picture 11" descr="ellips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05400" y="1951038"/>
            <a:ext cx="3902075" cy="4348162"/>
          </a:xfrm>
          <a:prstGeom prst="rect">
            <a:avLst/>
          </a:prstGeom>
          <a:noFill/>
          <a:ln w="9525">
            <a:noFill/>
            <a:miter lim="800000"/>
            <a:headEnd/>
            <a:tailEnd/>
          </a:ln>
          <a:effectLst/>
        </p:spPr>
      </p:pic>
    </p:spTree>
    <p:extLst>
      <p:ext uri="{BB962C8B-B14F-4D97-AF65-F5344CB8AC3E}">
        <p14:creationId xmlns:p14="http://schemas.microsoft.com/office/powerpoint/2010/main" val="288197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044&quot;&gt;&lt;/object&gt;&lt;object type=&quot;2&quot; unique_id=&quot;10045&quot;&gt;&lt;object type=&quot;3&quot; unique_id=&quot;10046&quot;&gt;&lt;property id=&quot;20148&quot; value=&quot;5&quot;/&gt;&lt;property id=&quot;20300&quot; value=&quot;Slide 1&quot;/&gt;&lt;property id=&quot;20307&quot; value=&quot;256&quot;/&gt;&lt;/object&gt;&lt;object type=&quot;3&quot; unique_id=&quot;10047&quot;&gt;&lt;property id=&quot;20148&quot; value=&quot;5&quot;/&gt;&lt;property id=&quot;20300&quot; value=&quot;Slide 2&quot;/&gt;&lt;property id=&quot;20307&quot; value=&quot;258&quot;/&gt;&lt;/object&gt;&lt;object type=&quot;3&quot; unique_id=&quot;10048&quot;&gt;&lt;property id=&quot;20148&quot; value=&quot;5&quot;/&gt;&lt;property id=&quot;20300&quot; value=&quot;Slide 3 - &amp;quot;References&amp;quot;&quot;/&gt;&lt;property id=&quot;20307&quot; value=&quot;259&quot;/&gt;&lt;/object&gt;&lt;/object&gt;&lt;/object&gt;&lt;/database&gt;"/>
  <p:tag name="SECTOMILLISECCONVERTED" val="1"/>
</p:tagLst>
</file>

<file path=ppt/theme/theme1.xml><?xml version="1.0" encoding="utf-8"?>
<a:theme xmlns:a="http://schemas.openxmlformats.org/drawingml/2006/main" name="PowerPointTemplateAE_2009_1217_NEW NEW 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PowerPointTemplateAE_2009_1217_NEW NEW Template</Template>
  <TotalTime>2600</TotalTime>
  <Words>891</Words>
  <Application>Microsoft Office PowerPoint</Application>
  <PresentationFormat>On-screen Show (4:3)</PresentationFormat>
  <Paragraphs>117</Paragraphs>
  <Slides>28</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Arial</vt:lpstr>
      <vt:lpstr>Cambria Math</vt:lpstr>
      <vt:lpstr>Symbol</vt:lpstr>
      <vt:lpstr>Tahoma</vt:lpstr>
      <vt:lpstr>Times New Roman</vt:lpstr>
      <vt:lpstr>PowerPointTemplateAE_2009_1217_NEW NEW Template</vt:lpstr>
      <vt:lpstr>1_Custom Design</vt:lpstr>
      <vt:lpstr>Geometric Shapes and Area</vt:lpstr>
      <vt:lpstr>Learning Objectives</vt:lpstr>
      <vt:lpstr>Shape</vt:lpstr>
      <vt:lpstr>Area</vt:lpstr>
      <vt:lpstr>Circles</vt:lpstr>
      <vt:lpstr>Circles</vt:lpstr>
      <vt:lpstr>Area of a Circle</vt:lpstr>
      <vt:lpstr>Area of a Circle</vt:lpstr>
      <vt:lpstr>Ellipses</vt:lpstr>
      <vt:lpstr>Ellipses</vt:lpstr>
      <vt:lpstr>Polygons</vt:lpstr>
      <vt:lpstr>Angles</vt:lpstr>
      <vt:lpstr>Triangles</vt:lpstr>
      <vt:lpstr>Triangles</vt:lpstr>
      <vt:lpstr>Triangles</vt:lpstr>
      <vt:lpstr>Triangles</vt:lpstr>
      <vt:lpstr>Triangles</vt:lpstr>
      <vt:lpstr>Area of Triangle</vt:lpstr>
      <vt:lpstr>Quadrilaterals</vt:lpstr>
      <vt:lpstr>Parallelograms</vt:lpstr>
      <vt:lpstr>Parallelograms</vt:lpstr>
      <vt:lpstr>Multisided Regular Polygons</vt:lpstr>
      <vt:lpstr>Multisided Regular Polygons</vt:lpstr>
      <vt:lpstr>Multisided Regular Polygons</vt:lpstr>
      <vt:lpstr>Regular Multisided Polygon</vt:lpstr>
      <vt:lpstr>Multisided Polygons</vt:lpstr>
      <vt:lpstr>Multisided Polygons</vt:lpstr>
      <vt:lpstr>Assignment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Ux PowerPoint Name</dc:title>
  <dc:subject>IED - Lesson x.y - Lesson title</dc:subject>
  <dc:creator>IED Curriculum Team</dc:creator>
  <cp:lastModifiedBy>Greg Smith</cp:lastModifiedBy>
  <cp:revision>54</cp:revision>
  <dcterms:created xsi:type="dcterms:W3CDTF">2010-01-04T14:07:12Z</dcterms:created>
  <dcterms:modified xsi:type="dcterms:W3CDTF">2016-03-02T15:43:49Z</dcterms:modified>
</cp:coreProperties>
</file>