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4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5A7B-9409-4524-8477-F0789CCC3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4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D22A-6D90-47D0-A839-A766F63D3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858-EAF1-4B9E-9A99-64740F8D7F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3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587D-15CA-4CBF-8E50-DF967776F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9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A41F-3356-46E9-95E6-B98F8C3E9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7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EBC5-6336-4D0E-B70A-A1AE8054A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8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063C-0F86-4078-8484-FC95024BB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7438-3E5C-4C8F-9B1B-2EDFB4965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25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3EF48-95F6-43F4-B947-2D6E2C3FBB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7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1D32-9D47-44CB-873D-4D6921D8F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41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1DE0-225E-40F0-89A0-DE8BF23CE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AD58-28C9-4A1B-856C-59BE54C536E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2EEB-3A96-48E3-95C1-BFF69707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EBB8-3434-49D6-B4AA-0C81A54075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Tank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3 of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2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Jump</a:t>
            </a:r>
          </a:p>
        </p:txBody>
      </p:sp>
      <p:pic>
        <p:nvPicPr>
          <p:cNvPr id="11776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6735" r="17175" b="22554"/>
          <a:stretch>
            <a:fillRect/>
          </a:stretch>
        </p:blipFill>
        <p:spPr>
          <a:xfrm>
            <a:off x="1981200" y="784226"/>
            <a:ext cx="8458200" cy="5921375"/>
          </a:xfrm>
          <a:noFill/>
        </p:spPr>
      </p:pic>
      <p:sp>
        <p:nvSpPr>
          <p:cNvPr id="117764" name="AutoShape 6"/>
          <p:cNvSpPr>
            <a:spLocks noChangeArrowheads="1"/>
          </p:cNvSpPr>
          <p:nvPr/>
        </p:nvSpPr>
        <p:spPr bwMode="auto">
          <a:xfrm>
            <a:off x="7467600" y="533400"/>
            <a:ext cx="2057400" cy="1295400"/>
          </a:xfrm>
          <a:prstGeom prst="wedgeRoundRectCallout">
            <a:avLst>
              <a:gd name="adj1" fmla="val 69907"/>
              <a:gd name="adj2" fmla="val 135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Jump to Random </a:t>
            </a:r>
          </a:p>
        </p:txBody>
      </p:sp>
      <p:sp>
        <p:nvSpPr>
          <p:cNvPr id="117765" name="AutoShape 7"/>
          <p:cNvSpPr>
            <a:spLocks noChangeArrowheads="1"/>
          </p:cNvSpPr>
          <p:nvPr/>
        </p:nvSpPr>
        <p:spPr bwMode="auto">
          <a:xfrm>
            <a:off x="4267200" y="4572000"/>
            <a:ext cx="1219200" cy="762000"/>
          </a:xfrm>
          <a:prstGeom prst="wedgeRoundRectCallout">
            <a:avLst>
              <a:gd name="adj1" fmla="val -34505"/>
              <a:gd name="adj2" fmla="val 101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1177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2BD45F-2169-40EB-89A6-0DCFFC4209E0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2500" r="3125" b="16667"/>
          <a:stretch>
            <a:fillRect/>
          </a:stretch>
        </p:blipFill>
        <p:spPr bwMode="auto">
          <a:xfrm>
            <a:off x="1524000" y="29845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Jump When Hit By Tank</a:t>
            </a:r>
          </a:p>
        </p:txBody>
      </p:sp>
      <p:sp>
        <p:nvSpPr>
          <p:cNvPr id="118788" name="AutoShape 5"/>
          <p:cNvSpPr>
            <a:spLocks noChangeArrowheads="1"/>
          </p:cNvSpPr>
          <p:nvPr/>
        </p:nvSpPr>
        <p:spPr bwMode="auto">
          <a:xfrm>
            <a:off x="2209800" y="1828800"/>
            <a:ext cx="2667000" cy="990600"/>
          </a:xfrm>
          <a:prstGeom prst="wedgeRoundRectCallout">
            <a:avLst>
              <a:gd name="adj1" fmla="val 59106"/>
              <a:gd name="adj2" fmla="val 233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Obj_tank_parent</a:t>
            </a:r>
          </a:p>
        </p:txBody>
      </p:sp>
      <p:sp>
        <p:nvSpPr>
          <p:cNvPr id="118789" name="AutoShape 6"/>
          <p:cNvSpPr>
            <a:spLocks noChangeArrowheads="1"/>
          </p:cNvSpPr>
          <p:nvPr/>
        </p:nvSpPr>
        <p:spPr bwMode="auto">
          <a:xfrm>
            <a:off x="7772400" y="1066800"/>
            <a:ext cx="2133600" cy="990600"/>
          </a:xfrm>
          <a:prstGeom prst="wedgeRoundRectCallout">
            <a:avLst>
              <a:gd name="adj1" fmla="val 62648"/>
              <a:gd name="adj2" fmla="val 142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Jump to Random</a:t>
            </a:r>
          </a:p>
        </p:txBody>
      </p:sp>
      <p:sp>
        <p:nvSpPr>
          <p:cNvPr id="118790" name="AutoShape 8"/>
          <p:cNvSpPr>
            <a:spLocks noChangeArrowheads="1"/>
          </p:cNvSpPr>
          <p:nvPr/>
        </p:nvSpPr>
        <p:spPr bwMode="auto">
          <a:xfrm>
            <a:off x="5943600" y="4953000"/>
            <a:ext cx="685800" cy="609600"/>
          </a:xfrm>
          <a:prstGeom prst="wedgeRoundRectCallout">
            <a:avLst>
              <a:gd name="adj1" fmla="val -45833"/>
              <a:gd name="adj2" fmla="val 13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187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C109-7BA6-4460-8AF9-5EAC62F0EE3E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the Pick Up Sprite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7605"/>
          <a:stretch>
            <a:fillRect/>
          </a:stretch>
        </p:blipFill>
        <p:spPr>
          <a:xfrm>
            <a:off x="1676400" y="661988"/>
            <a:ext cx="8839200" cy="6272212"/>
          </a:xfrm>
          <a:noFill/>
        </p:spPr>
      </p:pic>
      <p:sp>
        <p:nvSpPr>
          <p:cNvPr id="119812" name="AutoShape 6"/>
          <p:cNvSpPr>
            <a:spLocks noChangeArrowheads="1"/>
          </p:cNvSpPr>
          <p:nvPr/>
        </p:nvSpPr>
        <p:spPr bwMode="auto">
          <a:xfrm>
            <a:off x="2209800" y="3352800"/>
            <a:ext cx="2133600" cy="1524000"/>
          </a:xfrm>
          <a:prstGeom prst="wedgeRoundRectCallout">
            <a:avLst>
              <a:gd name="adj1" fmla="val 107218"/>
              <a:gd name="adj2" fmla="val -832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Draw</a:t>
            </a:r>
          </a:p>
        </p:txBody>
      </p:sp>
      <p:sp>
        <p:nvSpPr>
          <p:cNvPr id="119813" name="AutoShape 7"/>
          <p:cNvSpPr>
            <a:spLocks noChangeArrowheads="1"/>
          </p:cNvSpPr>
          <p:nvPr/>
        </p:nvSpPr>
        <p:spPr bwMode="auto">
          <a:xfrm>
            <a:off x="8458200" y="5638800"/>
            <a:ext cx="1752600" cy="609600"/>
          </a:xfrm>
          <a:prstGeom prst="wedgeRoundRectCallout">
            <a:avLst>
              <a:gd name="adj1" fmla="val 49366"/>
              <a:gd name="adj2" fmla="val -146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Draw Tab</a:t>
            </a:r>
          </a:p>
        </p:txBody>
      </p:sp>
      <p:sp>
        <p:nvSpPr>
          <p:cNvPr id="119814" name="AutoShape 8"/>
          <p:cNvSpPr>
            <a:spLocks noChangeArrowheads="1"/>
          </p:cNvSpPr>
          <p:nvPr/>
        </p:nvSpPr>
        <p:spPr bwMode="auto">
          <a:xfrm>
            <a:off x="6248400" y="990600"/>
            <a:ext cx="1981200" cy="533400"/>
          </a:xfrm>
          <a:prstGeom prst="wedgeRoundRectCallout">
            <a:avLst>
              <a:gd name="adj1" fmla="val 90463"/>
              <a:gd name="adj2" fmla="val 170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Draw Sprite</a:t>
            </a:r>
          </a:p>
        </p:txBody>
      </p:sp>
      <p:sp>
        <p:nvSpPr>
          <p:cNvPr id="119815" name="AutoShape 9"/>
          <p:cNvSpPr>
            <a:spLocks noChangeArrowheads="1"/>
          </p:cNvSpPr>
          <p:nvPr/>
        </p:nvSpPr>
        <p:spPr bwMode="auto">
          <a:xfrm>
            <a:off x="6858000" y="2743200"/>
            <a:ext cx="2133600" cy="1524000"/>
          </a:xfrm>
          <a:prstGeom prst="wedgeRoundRectCallout">
            <a:avLst>
              <a:gd name="adj1" fmla="val 41444"/>
              <a:gd name="adj2" fmla="val 6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4)Sprite: spr_pickup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0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kind</a:t>
            </a:r>
          </a:p>
        </p:txBody>
      </p:sp>
      <p:sp>
        <p:nvSpPr>
          <p:cNvPr id="119816" name="AutoShape 10"/>
          <p:cNvSpPr>
            <a:spLocks noChangeArrowheads="1"/>
          </p:cNvSpPr>
          <p:nvPr/>
        </p:nvSpPr>
        <p:spPr bwMode="auto">
          <a:xfrm>
            <a:off x="3581400" y="5029200"/>
            <a:ext cx="2286000" cy="609600"/>
          </a:xfrm>
          <a:prstGeom prst="wedgeRoundRectCallout">
            <a:avLst>
              <a:gd name="adj1" fmla="val 92292"/>
              <a:gd name="adj2" fmla="val 144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Check the relative box</a:t>
            </a:r>
          </a:p>
        </p:txBody>
      </p:sp>
      <p:sp>
        <p:nvSpPr>
          <p:cNvPr id="119817" name="AutoShape 11"/>
          <p:cNvSpPr>
            <a:spLocks noChangeArrowheads="1"/>
          </p:cNvSpPr>
          <p:nvPr/>
        </p:nvSpPr>
        <p:spPr bwMode="auto">
          <a:xfrm>
            <a:off x="2971800" y="6172200"/>
            <a:ext cx="2057400" cy="457200"/>
          </a:xfrm>
          <a:prstGeom prst="wedgeRoundRectCallout">
            <a:avLst>
              <a:gd name="adj1" fmla="val 73227"/>
              <a:gd name="adj2" fmla="val 45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19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36FEA0-1D53-46F2-BD48-117AE79F36E6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it</a:t>
            </a:r>
          </a:p>
        </p:txBody>
      </p:sp>
      <p:sp>
        <p:nvSpPr>
          <p:cNvPr id="120835" name="Text Box 6"/>
          <p:cNvSpPr txBox="1">
            <a:spLocks noChangeArrowheads="1"/>
          </p:cNvSpPr>
          <p:nvPr/>
        </p:nvSpPr>
        <p:spPr bwMode="auto">
          <a:xfrm>
            <a:off x="7239000" y="1066800"/>
            <a:ext cx="29718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Open the room and add some instances pickup objects.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Do they have different images?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Do they change their type and position from time to time?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What happens when you drive over a pick?</a:t>
            </a:r>
          </a:p>
        </p:txBody>
      </p:sp>
      <p:pic>
        <p:nvPicPr>
          <p:cNvPr id="120836" name="Picture 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8"/>
          <a:stretch>
            <a:fillRect/>
          </a:stretch>
        </p:blipFill>
        <p:spPr>
          <a:xfrm>
            <a:off x="1752600" y="1295401"/>
            <a:ext cx="5181600" cy="4525963"/>
          </a:xfrm>
          <a:noFill/>
        </p:spPr>
      </p:pic>
      <p:sp>
        <p:nvSpPr>
          <p:cNvPr id="1208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355F0C-E5A0-4344-83EE-09B35DFA752F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time to Record the Pickups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Need to record the pickup and the kind of item picked up so it can change the secondary weapon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use the variable </a:t>
            </a:r>
            <a:r>
              <a:rPr lang="en-US" altLang="en-US" sz="2400" b="1" u="sng"/>
              <a:t>weapon </a:t>
            </a:r>
            <a:r>
              <a:rPr lang="en-US" altLang="en-US" sz="2400"/>
              <a:t> for this where -1 means no weapon.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variable </a:t>
            </a:r>
            <a:r>
              <a:rPr lang="en-US" altLang="en-US" sz="2400" b="1" u="sng"/>
              <a:t>ammunition</a:t>
            </a:r>
            <a:r>
              <a:rPr lang="en-US" altLang="en-US" sz="2400"/>
              <a:t> will indicate how many shots the tank has left of this weapon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</a:t>
            </a:r>
            <a:r>
              <a:rPr lang="en-US" altLang="en-US" sz="2400" b="1" u="sng"/>
              <a:t> ammunition = 0</a:t>
            </a:r>
            <a:r>
              <a:rPr lang="en-US" altLang="en-US" sz="2400"/>
              <a:t> then </a:t>
            </a:r>
            <a:r>
              <a:rPr lang="en-US" altLang="en-US" sz="2400" b="1" u="sng"/>
              <a:t>weapon</a:t>
            </a:r>
            <a:r>
              <a:rPr lang="en-US" altLang="en-US" sz="2400"/>
              <a:t> will be set to -1.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We’ll check the value of eth pickup object’s </a:t>
            </a:r>
            <a:r>
              <a:rPr lang="en-US" altLang="en-US" sz="2400" b="1" u="sng"/>
              <a:t>kind</a:t>
            </a:r>
            <a:r>
              <a:rPr lang="en-US" altLang="en-US" sz="2400"/>
              <a:t> variable in the collision event and use it to set the tank’s </a:t>
            </a:r>
            <a:r>
              <a:rPr lang="en-US" altLang="en-US" sz="2400" b="1" u="sng"/>
              <a:t>weapon</a:t>
            </a:r>
            <a:r>
              <a:rPr lang="en-US" altLang="en-US" sz="2400"/>
              <a:t> accordingly.</a:t>
            </a:r>
            <a:endParaRPr lang="en-US" altLang="en-US" sz="2400" b="1" u="sng"/>
          </a:p>
        </p:txBody>
      </p:sp>
      <p:sp>
        <p:nvSpPr>
          <p:cNvPr id="1218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EAB28A-04B8-41E4-824A-BAA805153B9A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a weapon variable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20869"/>
          <a:stretch>
            <a:fillRect/>
          </a:stretch>
        </p:blipFill>
        <p:spPr>
          <a:xfrm>
            <a:off x="2590800" y="1371600"/>
            <a:ext cx="7543800" cy="5441950"/>
          </a:xfrm>
          <a:noFill/>
        </p:spPr>
      </p:pic>
      <p:sp>
        <p:nvSpPr>
          <p:cNvPr id="122884" name="AutoShape 6"/>
          <p:cNvSpPr>
            <a:spLocks noChangeArrowheads="1"/>
          </p:cNvSpPr>
          <p:nvPr/>
        </p:nvSpPr>
        <p:spPr bwMode="auto">
          <a:xfrm>
            <a:off x="1752600" y="1752600"/>
            <a:ext cx="2438400" cy="1066800"/>
          </a:xfrm>
          <a:prstGeom prst="wedgeRoundRectCallout">
            <a:avLst>
              <a:gd name="adj1" fmla="val 14907"/>
              <a:gd name="adj2" fmla="val 14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obj_tank_parent object</a:t>
            </a:r>
          </a:p>
        </p:txBody>
      </p:sp>
      <p:sp>
        <p:nvSpPr>
          <p:cNvPr id="122885" name="AutoShape 7"/>
          <p:cNvSpPr>
            <a:spLocks noChangeArrowheads="1"/>
          </p:cNvSpPr>
          <p:nvPr/>
        </p:nvSpPr>
        <p:spPr bwMode="auto">
          <a:xfrm>
            <a:off x="4953000" y="1219200"/>
            <a:ext cx="2209800" cy="1066800"/>
          </a:xfrm>
          <a:prstGeom prst="wedgeRoundRectCallout">
            <a:avLst>
              <a:gd name="adj1" fmla="val 144"/>
              <a:gd name="adj2" fmla="val 84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Create event.</a:t>
            </a:r>
          </a:p>
        </p:txBody>
      </p:sp>
      <p:sp>
        <p:nvSpPr>
          <p:cNvPr id="122886" name="AutoShape 8"/>
          <p:cNvSpPr>
            <a:spLocks noChangeArrowheads="1"/>
          </p:cNvSpPr>
          <p:nvPr/>
        </p:nvSpPr>
        <p:spPr bwMode="auto">
          <a:xfrm>
            <a:off x="7696200" y="1295400"/>
            <a:ext cx="1905000" cy="1143000"/>
          </a:xfrm>
          <a:prstGeom prst="wedgeRoundRectCallout">
            <a:avLst>
              <a:gd name="adj1" fmla="val 20500"/>
              <a:gd name="adj2" fmla="val 250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</a:t>
            </a:r>
          </a:p>
        </p:txBody>
      </p:sp>
      <p:sp>
        <p:nvSpPr>
          <p:cNvPr id="122887" name="AutoShape 9"/>
          <p:cNvSpPr>
            <a:spLocks noChangeArrowheads="1"/>
          </p:cNvSpPr>
          <p:nvPr/>
        </p:nvSpPr>
        <p:spPr bwMode="auto">
          <a:xfrm>
            <a:off x="6934200" y="5105400"/>
            <a:ext cx="2590800" cy="990600"/>
          </a:xfrm>
          <a:prstGeom prst="wedgeRoundRectCallout">
            <a:avLst>
              <a:gd name="adj1" fmla="val -81926"/>
              <a:gd name="adj2" fmla="val -103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 (For no secondary weapon)</a:t>
            </a:r>
          </a:p>
        </p:txBody>
      </p:sp>
      <p:sp>
        <p:nvSpPr>
          <p:cNvPr id="122888" name="AutoShape 10"/>
          <p:cNvSpPr>
            <a:spLocks noChangeArrowheads="1"/>
          </p:cNvSpPr>
          <p:nvPr/>
        </p:nvSpPr>
        <p:spPr bwMode="auto">
          <a:xfrm>
            <a:off x="2514600" y="4572000"/>
            <a:ext cx="1524000" cy="914400"/>
          </a:xfrm>
          <a:prstGeom prst="wedgeRoundRectCallout">
            <a:avLst>
              <a:gd name="adj1" fmla="val 88333"/>
              <a:gd name="adj2" fmla="val 100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228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83F8D-DBFB-4884-A2CA-4E06CD90C2CC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 an ammunition variable</a:t>
            </a:r>
          </a:p>
        </p:txBody>
      </p:sp>
      <p:pic>
        <p:nvPicPr>
          <p:cNvPr id="12390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22554"/>
          <a:stretch>
            <a:fillRect/>
          </a:stretch>
        </p:blipFill>
        <p:spPr>
          <a:xfrm>
            <a:off x="2286000" y="1295400"/>
            <a:ext cx="7467600" cy="5264150"/>
          </a:xfrm>
          <a:noFill/>
        </p:spPr>
      </p:pic>
      <p:sp>
        <p:nvSpPr>
          <p:cNvPr id="123908" name="AutoShape 6"/>
          <p:cNvSpPr>
            <a:spLocks noChangeArrowheads="1"/>
          </p:cNvSpPr>
          <p:nvPr/>
        </p:nvSpPr>
        <p:spPr bwMode="auto">
          <a:xfrm>
            <a:off x="7391400" y="1524000"/>
            <a:ext cx="2133600" cy="990600"/>
          </a:xfrm>
          <a:prstGeom prst="wedgeRoundRectCallout">
            <a:avLst>
              <a:gd name="adj1" fmla="val 16296"/>
              <a:gd name="adj2" fmla="val 26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23909" name="AutoShape 7"/>
          <p:cNvSpPr>
            <a:spLocks noChangeArrowheads="1"/>
          </p:cNvSpPr>
          <p:nvPr/>
        </p:nvSpPr>
        <p:spPr bwMode="auto">
          <a:xfrm>
            <a:off x="3886200" y="2209800"/>
            <a:ext cx="2057400" cy="1371600"/>
          </a:xfrm>
          <a:prstGeom prst="wedgeRoundRectCallout">
            <a:avLst>
              <a:gd name="adj1" fmla="val -14352"/>
              <a:gd name="adj2" fmla="val 86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Value:0</a:t>
            </a:r>
          </a:p>
        </p:txBody>
      </p:sp>
      <p:sp>
        <p:nvSpPr>
          <p:cNvPr id="123910" name="AutoShape 8"/>
          <p:cNvSpPr>
            <a:spLocks noChangeArrowheads="1"/>
          </p:cNvSpPr>
          <p:nvPr/>
        </p:nvSpPr>
        <p:spPr bwMode="auto">
          <a:xfrm>
            <a:off x="2743200" y="4724400"/>
            <a:ext cx="1828800" cy="762000"/>
          </a:xfrm>
          <a:prstGeom prst="wedgeRoundRectCallout">
            <a:avLst>
              <a:gd name="adj1" fmla="val 26218"/>
              <a:gd name="adj2" fmla="val 9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239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61C241-1EA1-4EAC-A94F-39E2F776F6C8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Tank Collides with Pickup</a:t>
            </a:r>
          </a:p>
        </p:txBody>
      </p:sp>
      <p:pic>
        <p:nvPicPr>
          <p:cNvPr id="12493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8437" b="19186"/>
          <a:stretch>
            <a:fillRect/>
          </a:stretch>
        </p:blipFill>
        <p:spPr>
          <a:xfrm>
            <a:off x="2514600" y="1219200"/>
            <a:ext cx="7239000" cy="5429250"/>
          </a:xfrm>
          <a:noFill/>
        </p:spPr>
      </p:pic>
      <p:sp>
        <p:nvSpPr>
          <p:cNvPr id="124932" name="AutoShape 6"/>
          <p:cNvSpPr>
            <a:spLocks noChangeArrowheads="1"/>
          </p:cNvSpPr>
          <p:nvPr/>
        </p:nvSpPr>
        <p:spPr bwMode="auto">
          <a:xfrm>
            <a:off x="1905000" y="1524000"/>
            <a:ext cx="2133600" cy="1371600"/>
          </a:xfrm>
          <a:prstGeom prst="wedgeRoundRectCallout">
            <a:avLst>
              <a:gd name="adj1" fmla="val 51861"/>
              <a:gd name="adj2" fmla="val 116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Obj_pickup</a:t>
            </a:r>
          </a:p>
        </p:txBody>
      </p:sp>
      <p:sp>
        <p:nvSpPr>
          <p:cNvPr id="124933" name="AutoShape 7"/>
          <p:cNvSpPr>
            <a:spLocks noChangeArrowheads="1"/>
          </p:cNvSpPr>
          <p:nvPr/>
        </p:nvSpPr>
        <p:spPr bwMode="auto">
          <a:xfrm>
            <a:off x="8077200" y="1371600"/>
            <a:ext cx="2057400" cy="762000"/>
          </a:xfrm>
          <a:prstGeom prst="wedgeRoundRectCallout">
            <a:avLst>
              <a:gd name="adj1" fmla="val 2778"/>
              <a:gd name="adj2" fmla="val 35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Test Variable</a:t>
            </a:r>
          </a:p>
        </p:txBody>
      </p:sp>
      <p:sp>
        <p:nvSpPr>
          <p:cNvPr id="124934" name="AutoShape 8"/>
          <p:cNvSpPr>
            <a:spLocks noChangeArrowheads="1"/>
          </p:cNvSpPr>
          <p:nvPr/>
        </p:nvSpPr>
        <p:spPr bwMode="auto">
          <a:xfrm>
            <a:off x="1524000" y="4038600"/>
            <a:ext cx="3048000" cy="1143000"/>
          </a:xfrm>
          <a:prstGeom prst="wedgeRoundRectCallout">
            <a:avLst>
              <a:gd name="adj1" fmla="val 56565"/>
              <a:gd name="adj2" fmla="val 24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Variable: other.kind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3 (for the toolbox)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124935" name="AutoShape 9"/>
          <p:cNvSpPr>
            <a:spLocks noChangeArrowheads="1"/>
          </p:cNvSpPr>
          <p:nvPr/>
        </p:nvSpPr>
        <p:spPr bwMode="auto">
          <a:xfrm>
            <a:off x="4038600" y="5410200"/>
            <a:ext cx="1447800" cy="609600"/>
          </a:xfrm>
          <a:prstGeom prst="wedgeRoundRectCallout">
            <a:avLst>
              <a:gd name="adj1" fmla="val -9759"/>
              <a:gd name="adj2" fmla="val 100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24936" name="AutoShape 10"/>
          <p:cNvSpPr>
            <a:spLocks noChangeArrowheads="1"/>
          </p:cNvSpPr>
          <p:nvPr/>
        </p:nvSpPr>
        <p:spPr bwMode="auto">
          <a:xfrm>
            <a:off x="6858000" y="2971800"/>
            <a:ext cx="1524000" cy="1905000"/>
          </a:xfrm>
          <a:prstGeom prst="wedgeRoundRectCallout">
            <a:avLst>
              <a:gd name="adj1" fmla="val -43750"/>
              <a:gd name="adj2" fmla="val 55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collision with the toolbox will repair some of the tank’s damage.</a:t>
            </a:r>
          </a:p>
        </p:txBody>
      </p:sp>
      <p:sp>
        <p:nvSpPr>
          <p:cNvPr id="1249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2BCA74-DEFB-4E9B-8D66-58B9C3FE0797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Collision with Tool Box block of Code</a:t>
            </a:r>
          </a:p>
        </p:txBody>
      </p:sp>
      <p:pic>
        <p:nvPicPr>
          <p:cNvPr id="12595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17503"/>
          <a:stretch>
            <a:fillRect/>
          </a:stretch>
        </p:blipFill>
        <p:spPr>
          <a:xfrm>
            <a:off x="1905000" y="652464"/>
            <a:ext cx="8229600" cy="6205537"/>
          </a:xfrm>
          <a:noFill/>
        </p:spPr>
      </p:pic>
      <p:sp>
        <p:nvSpPr>
          <p:cNvPr id="125956" name="AutoShape 6"/>
          <p:cNvSpPr>
            <a:spLocks noChangeArrowheads="1"/>
          </p:cNvSpPr>
          <p:nvPr/>
        </p:nvSpPr>
        <p:spPr bwMode="auto">
          <a:xfrm>
            <a:off x="4648200" y="762000"/>
            <a:ext cx="2819400" cy="838200"/>
          </a:xfrm>
          <a:prstGeom prst="wedgeRoundRectCallout">
            <a:avLst>
              <a:gd name="adj1" fmla="val 44370"/>
              <a:gd name="adj2" fmla="val 148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a ‘Start of a Block’ action</a:t>
            </a:r>
          </a:p>
        </p:txBody>
      </p:sp>
      <p:sp>
        <p:nvSpPr>
          <p:cNvPr id="125957" name="AutoShape 7"/>
          <p:cNvSpPr>
            <a:spLocks noChangeArrowheads="1"/>
          </p:cNvSpPr>
          <p:nvPr/>
        </p:nvSpPr>
        <p:spPr bwMode="auto">
          <a:xfrm>
            <a:off x="8305800" y="1219200"/>
            <a:ext cx="1371600" cy="762000"/>
          </a:xfrm>
          <a:prstGeom prst="wedgeRoundRectCallout">
            <a:avLst>
              <a:gd name="adj1" fmla="val 3472"/>
              <a:gd name="adj2" fmla="val 359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Variable</a:t>
            </a:r>
          </a:p>
        </p:txBody>
      </p:sp>
      <p:sp>
        <p:nvSpPr>
          <p:cNvPr id="125958" name="AutoShape 8"/>
          <p:cNvSpPr>
            <a:spLocks noChangeArrowheads="1"/>
          </p:cNvSpPr>
          <p:nvPr/>
        </p:nvSpPr>
        <p:spPr bwMode="auto">
          <a:xfrm>
            <a:off x="5257800" y="3429000"/>
            <a:ext cx="2971800" cy="838200"/>
          </a:xfrm>
          <a:prstGeom prst="wedgeRoundRectCallout">
            <a:avLst>
              <a:gd name="adj1" fmla="val -38944"/>
              <a:gd name="adj2" fmla="val 70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Value:-1</a:t>
            </a:r>
          </a:p>
        </p:txBody>
      </p:sp>
      <p:sp>
        <p:nvSpPr>
          <p:cNvPr id="125959" name="AutoShape 9"/>
          <p:cNvSpPr>
            <a:spLocks noChangeArrowheads="1"/>
          </p:cNvSpPr>
          <p:nvPr/>
        </p:nvSpPr>
        <p:spPr bwMode="auto">
          <a:xfrm>
            <a:off x="7162800" y="4724400"/>
            <a:ext cx="2362200" cy="1295400"/>
          </a:xfrm>
          <a:prstGeom prst="wedgeRoundRectCallout">
            <a:avLst>
              <a:gd name="adj1" fmla="val -61222"/>
              <a:gd name="adj2" fmla="val -40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erase any secondary weapons the tank had.</a:t>
            </a:r>
          </a:p>
        </p:txBody>
      </p:sp>
      <p:sp>
        <p:nvSpPr>
          <p:cNvPr id="125960" name="AutoShape 10"/>
          <p:cNvSpPr>
            <a:spLocks noChangeArrowheads="1"/>
          </p:cNvSpPr>
          <p:nvPr/>
        </p:nvSpPr>
        <p:spPr bwMode="auto">
          <a:xfrm>
            <a:off x="2438400" y="4343400"/>
            <a:ext cx="1676400" cy="1066800"/>
          </a:xfrm>
          <a:prstGeom prst="wedgeRoundRectCallout">
            <a:avLst>
              <a:gd name="adj1" fmla="val 65343"/>
              <a:gd name="adj2" fmla="val 1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259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2393B-4458-4ABC-8E1C-6BF22B8839F4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 the damage by 50</a:t>
            </a:r>
          </a:p>
        </p:txBody>
      </p:sp>
      <p:pic>
        <p:nvPicPr>
          <p:cNvPr id="12697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17503"/>
          <a:stretch>
            <a:fillRect/>
          </a:stretch>
        </p:blipFill>
        <p:spPr>
          <a:xfrm>
            <a:off x="2286000" y="1341438"/>
            <a:ext cx="7315200" cy="5516562"/>
          </a:xfrm>
          <a:noFill/>
        </p:spPr>
      </p:pic>
      <p:sp>
        <p:nvSpPr>
          <p:cNvPr id="126980" name="AutoShape 6"/>
          <p:cNvSpPr>
            <a:spLocks noChangeArrowheads="1"/>
          </p:cNvSpPr>
          <p:nvPr/>
        </p:nvSpPr>
        <p:spPr bwMode="auto">
          <a:xfrm>
            <a:off x="6477000" y="1524000"/>
            <a:ext cx="1828800" cy="914400"/>
          </a:xfrm>
          <a:prstGeom prst="wedgeRoundRectCallout">
            <a:avLst>
              <a:gd name="adj1" fmla="val 68579"/>
              <a:gd name="adj2" fmla="val 27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26981" name="AutoShape 7"/>
          <p:cNvSpPr>
            <a:spLocks noChangeArrowheads="1"/>
          </p:cNvSpPr>
          <p:nvPr/>
        </p:nvSpPr>
        <p:spPr bwMode="auto">
          <a:xfrm>
            <a:off x="6172200" y="5334000"/>
            <a:ext cx="3733800" cy="838200"/>
          </a:xfrm>
          <a:prstGeom prst="wedgeRoundRectCallout">
            <a:avLst>
              <a:gd name="adj1" fmla="val -50083"/>
              <a:gd name="adj2" fmla="val -74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Vallue: max(0, damage – 50)</a:t>
            </a:r>
          </a:p>
        </p:txBody>
      </p:sp>
      <p:sp>
        <p:nvSpPr>
          <p:cNvPr id="126982" name="AutoShape 8"/>
          <p:cNvSpPr>
            <a:spLocks noChangeArrowheads="1"/>
          </p:cNvSpPr>
          <p:nvPr/>
        </p:nvSpPr>
        <p:spPr bwMode="auto">
          <a:xfrm>
            <a:off x="1828800" y="2438400"/>
            <a:ext cx="2362200" cy="2819400"/>
          </a:xfrm>
          <a:prstGeom prst="wedgeRoundRectCallout">
            <a:avLst>
              <a:gd name="adj1" fmla="val 77153"/>
              <a:gd name="adj2" fmla="val 44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max will return the higher value, either 0 or damage -50.  This will take 50 points from the tank’s damage, but not let the damage go below 0.</a:t>
            </a:r>
          </a:p>
        </p:txBody>
      </p:sp>
      <p:sp>
        <p:nvSpPr>
          <p:cNvPr id="126983" name="AutoShape 9"/>
          <p:cNvSpPr>
            <a:spLocks noChangeArrowheads="1"/>
          </p:cNvSpPr>
          <p:nvPr/>
        </p:nvSpPr>
        <p:spPr bwMode="auto">
          <a:xfrm>
            <a:off x="4419600" y="5562600"/>
            <a:ext cx="1066800" cy="533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269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89831-22BF-4CF3-8C0E-29BE698DB0B8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Secondary Weapons and Pick ups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Pick ups will appear randomly in the battle area and can be collected by driving into them.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Each tank can only have one secondary weapon at a time, so picking up a new weapon will remove the current one.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Toolboxes can be created to repair some of the tank’s damage, but these will remove any secondary weapons also.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 secondary weapons will have limited ammunition, so the players must take care to make the most of them.</a:t>
            </a:r>
          </a:p>
        </p:txBody>
      </p:sp>
      <p:sp>
        <p:nvSpPr>
          <p:cNvPr id="1095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D54E17-B95B-480A-A2DF-1C72B11DB095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Else (not a toolbox) set the weapon 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6735" r="17175" b="17502"/>
          <a:stretch>
            <a:fillRect/>
          </a:stretch>
        </p:blipFill>
        <p:spPr>
          <a:xfrm>
            <a:off x="914400" y="685800"/>
            <a:ext cx="8153400" cy="6115050"/>
          </a:xfrm>
          <a:noFill/>
        </p:spPr>
      </p:pic>
      <p:sp>
        <p:nvSpPr>
          <p:cNvPr id="128004" name="AutoShape 6"/>
          <p:cNvSpPr>
            <a:spLocks noChangeArrowheads="1"/>
          </p:cNvSpPr>
          <p:nvPr/>
        </p:nvSpPr>
        <p:spPr bwMode="auto">
          <a:xfrm>
            <a:off x="8382000" y="3733800"/>
            <a:ext cx="1981200" cy="457200"/>
          </a:xfrm>
          <a:prstGeom prst="wedgeRoundRectCallout">
            <a:avLst>
              <a:gd name="adj1" fmla="val -65866"/>
              <a:gd name="adj2" fmla="val -81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End block </a:t>
            </a:r>
          </a:p>
        </p:txBody>
      </p:sp>
      <p:sp>
        <p:nvSpPr>
          <p:cNvPr id="128005" name="AutoShape 7"/>
          <p:cNvSpPr>
            <a:spLocks noChangeArrowheads="1"/>
          </p:cNvSpPr>
          <p:nvPr/>
        </p:nvSpPr>
        <p:spPr bwMode="auto">
          <a:xfrm>
            <a:off x="7924800" y="762000"/>
            <a:ext cx="2286000" cy="609600"/>
          </a:xfrm>
          <a:prstGeom prst="wedgeRoundRectCallout">
            <a:avLst>
              <a:gd name="adj1" fmla="val -29444"/>
              <a:gd name="adj2" fmla="val 332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Else (Not a toolbox)</a:t>
            </a:r>
          </a:p>
        </p:txBody>
      </p:sp>
      <p:sp>
        <p:nvSpPr>
          <p:cNvPr id="128006" name="AutoShape 8"/>
          <p:cNvSpPr>
            <a:spLocks noChangeArrowheads="1"/>
          </p:cNvSpPr>
          <p:nvPr/>
        </p:nvSpPr>
        <p:spPr bwMode="auto">
          <a:xfrm>
            <a:off x="5943600" y="838200"/>
            <a:ext cx="1295400" cy="762000"/>
          </a:xfrm>
          <a:prstGeom prst="wedgeRoundRectCallout">
            <a:avLst>
              <a:gd name="adj1" fmla="val 102819"/>
              <a:gd name="adj2" fmla="val 25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Start block</a:t>
            </a:r>
          </a:p>
        </p:txBody>
      </p:sp>
      <p:sp>
        <p:nvSpPr>
          <p:cNvPr id="128007" name="AutoShape 9"/>
          <p:cNvSpPr>
            <a:spLocks noChangeArrowheads="1"/>
          </p:cNvSpPr>
          <p:nvPr/>
        </p:nvSpPr>
        <p:spPr bwMode="auto">
          <a:xfrm>
            <a:off x="6934200" y="5029200"/>
            <a:ext cx="2514600" cy="914400"/>
          </a:xfrm>
          <a:prstGeom prst="wedgeRoundRectCallout">
            <a:avLst>
              <a:gd name="adj1" fmla="val -9597"/>
              <a:gd name="adj2" fmla="val -88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Set Variable</a:t>
            </a:r>
          </a:p>
        </p:txBody>
      </p:sp>
      <p:sp>
        <p:nvSpPr>
          <p:cNvPr id="128008" name="AutoShape 10"/>
          <p:cNvSpPr>
            <a:spLocks noChangeArrowheads="1"/>
          </p:cNvSpPr>
          <p:nvPr/>
        </p:nvSpPr>
        <p:spPr bwMode="auto">
          <a:xfrm>
            <a:off x="1828800" y="3276600"/>
            <a:ext cx="2971800" cy="914400"/>
          </a:xfrm>
          <a:prstGeom prst="wedgeRoundRectCallout">
            <a:avLst>
              <a:gd name="adj1" fmla="val 5931"/>
              <a:gd name="adj2" fmla="val 94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other.kind</a:t>
            </a:r>
          </a:p>
        </p:txBody>
      </p:sp>
      <p:sp>
        <p:nvSpPr>
          <p:cNvPr id="128009" name="AutoShape 11"/>
          <p:cNvSpPr>
            <a:spLocks noChangeArrowheads="1"/>
          </p:cNvSpPr>
          <p:nvPr/>
        </p:nvSpPr>
        <p:spPr bwMode="auto">
          <a:xfrm>
            <a:off x="2895600" y="5257800"/>
            <a:ext cx="2133600" cy="685800"/>
          </a:xfrm>
          <a:prstGeom prst="wedgeRoundRectCallout">
            <a:avLst>
              <a:gd name="adj1" fmla="val -31250"/>
              <a:gd name="adj2" fmla="val 1252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28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18CDD7-BA39-4513-B7C7-D9E65B33E9B3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 Some Ammo</a:t>
            </a:r>
          </a:p>
        </p:txBody>
      </p:sp>
      <p:pic>
        <p:nvPicPr>
          <p:cNvPr id="12902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6735" r="17175" b="17502"/>
          <a:stretch>
            <a:fillRect/>
          </a:stretch>
        </p:blipFill>
        <p:spPr>
          <a:xfrm>
            <a:off x="2209800" y="838200"/>
            <a:ext cx="7924800" cy="5943600"/>
          </a:xfrm>
          <a:noFill/>
        </p:spPr>
      </p:pic>
      <p:sp>
        <p:nvSpPr>
          <p:cNvPr id="129028" name="AutoShape 6"/>
          <p:cNvSpPr>
            <a:spLocks noChangeArrowheads="1"/>
          </p:cNvSpPr>
          <p:nvPr/>
        </p:nvSpPr>
        <p:spPr bwMode="auto">
          <a:xfrm>
            <a:off x="6934200" y="1447800"/>
            <a:ext cx="2743200" cy="914400"/>
          </a:xfrm>
          <a:prstGeom prst="wedgeRoundRectCallout">
            <a:avLst>
              <a:gd name="adj1" fmla="val 26042"/>
              <a:gd name="adj2" fmla="val 259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29029" name="AutoShape 7"/>
          <p:cNvSpPr>
            <a:spLocks noChangeArrowheads="1"/>
          </p:cNvSpPr>
          <p:nvPr/>
        </p:nvSpPr>
        <p:spPr bwMode="auto">
          <a:xfrm>
            <a:off x="2286000" y="3124200"/>
            <a:ext cx="2667000" cy="914400"/>
          </a:xfrm>
          <a:prstGeom prst="wedgeRoundRectCallout">
            <a:avLst>
              <a:gd name="adj1" fmla="val 34287"/>
              <a:gd name="adj2" fmla="val 123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10 </a:t>
            </a:r>
          </a:p>
        </p:txBody>
      </p:sp>
      <p:sp>
        <p:nvSpPr>
          <p:cNvPr id="129030" name="AutoShape 8"/>
          <p:cNvSpPr>
            <a:spLocks noChangeArrowheads="1"/>
          </p:cNvSpPr>
          <p:nvPr/>
        </p:nvSpPr>
        <p:spPr bwMode="auto">
          <a:xfrm>
            <a:off x="2895600" y="4953000"/>
            <a:ext cx="1524000" cy="685800"/>
          </a:xfrm>
          <a:prstGeom prst="wedgeRoundRectCallout">
            <a:avLst>
              <a:gd name="adj1" fmla="val 27292"/>
              <a:gd name="adj2" fmla="val 13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290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E52746-2E14-44B7-B324-00861CA86F44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Block</a:t>
            </a:r>
          </a:p>
        </p:txBody>
      </p:sp>
      <p:pic>
        <p:nvPicPr>
          <p:cNvPr id="13005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051" r="17175" b="20869"/>
          <a:stretch>
            <a:fillRect/>
          </a:stretch>
        </p:blipFill>
        <p:spPr>
          <a:xfrm>
            <a:off x="2133600" y="1219200"/>
            <a:ext cx="7543800" cy="5532438"/>
          </a:xfrm>
          <a:noFill/>
        </p:spPr>
      </p:pic>
      <p:sp>
        <p:nvSpPr>
          <p:cNvPr id="130052" name="AutoShape 6"/>
          <p:cNvSpPr>
            <a:spLocks noChangeArrowheads="1"/>
          </p:cNvSpPr>
          <p:nvPr/>
        </p:nvSpPr>
        <p:spPr bwMode="auto">
          <a:xfrm>
            <a:off x="6705600" y="1905000"/>
            <a:ext cx="1981200" cy="1066800"/>
          </a:xfrm>
          <a:prstGeom prst="wedgeRoundRectCallout">
            <a:avLst>
              <a:gd name="adj1" fmla="val 50000"/>
              <a:gd name="adj2" fmla="val 137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End Block</a:t>
            </a:r>
          </a:p>
        </p:txBody>
      </p:sp>
      <p:sp>
        <p:nvSpPr>
          <p:cNvPr id="130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609BC7-1CEE-4098-929F-DF4533FB649C}" type="slidenum">
              <a:rPr lang="en-US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How to tell which type of ammo the tank has.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We’ll display the type of ammo below each tank using a small image of the pickup.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images have been combined into one sprite again, so we’ll need to test the value of </a:t>
            </a:r>
            <a:r>
              <a:rPr lang="en-US" altLang="en-US" b="1" u="sng" smtClean="0"/>
              <a:t>weapon</a:t>
            </a:r>
            <a:r>
              <a:rPr lang="en-US" altLang="en-US" smtClean="0"/>
              <a:t> and draw the corresponding sub image if it is equal to 0, 1, or 3.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Then we can draw the value of the variable </a:t>
            </a:r>
            <a:r>
              <a:rPr lang="en-US" altLang="en-US" b="1" u="sng" smtClean="0"/>
              <a:t>ammunition</a:t>
            </a:r>
            <a:r>
              <a:rPr lang="en-US" altLang="en-US" smtClean="0"/>
              <a:t> next to it.</a:t>
            </a:r>
          </a:p>
        </p:txBody>
      </p:sp>
      <p:sp>
        <p:nvSpPr>
          <p:cNvPr id="131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7AC63F-634A-4AD9-BE41-D42476EAB302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Displaying the secondary weapon in the parent tank</a:t>
            </a:r>
          </a:p>
        </p:txBody>
      </p:sp>
      <p:pic>
        <p:nvPicPr>
          <p:cNvPr id="13209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6735" r="10863" b="12451"/>
          <a:stretch>
            <a:fillRect/>
          </a:stretch>
        </p:blipFill>
        <p:spPr>
          <a:xfrm>
            <a:off x="2362200" y="1758950"/>
            <a:ext cx="7010400" cy="5099050"/>
          </a:xfrm>
          <a:noFill/>
        </p:spPr>
      </p:pic>
      <p:sp>
        <p:nvSpPr>
          <p:cNvPr id="132100" name="AutoShape 6"/>
          <p:cNvSpPr>
            <a:spLocks noChangeArrowheads="1"/>
          </p:cNvSpPr>
          <p:nvPr/>
        </p:nvSpPr>
        <p:spPr bwMode="auto">
          <a:xfrm>
            <a:off x="5105400" y="1828800"/>
            <a:ext cx="2209800" cy="685800"/>
          </a:xfrm>
          <a:prstGeom prst="wedgeRoundRectCallout">
            <a:avLst>
              <a:gd name="adj1" fmla="val -86208"/>
              <a:gd name="adj2" fmla="val 15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sprite</a:t>
            </a:r>
          </a:p>
        </p:txBody>
      </p:sp>
      <p:sp>
        <p:nvSpPr>
          <p:cNvPr id="132101" name="AutoShape 7"/>
          <p:cNvSpPr>
            <a:spLocks noChangeArrowheads="1"/>
          </p:cNvSpPr>
          <p:nvPr/>
        </p:nvSpPr>
        <p:spPr bwMode="auto">
          <a:xfrm>
            <a:off x="5257800" y="2667000"/>
            <a:ext cx="2057400" cy="609600"/>
          </a:xfrm>
          <a:prstGeom prst="wedgeRoundRectCallout">
            <a:avLst>
              <a:gd name="adj1" fmla="val -59491"/>
              <a:gd name="adj2" fmla="val -15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spr_weapon</a:t>
            </a:r>
          </a:p>
        </p:txBody>
      </p:sp>
      <p:sp>
        <p:nvSpPr>
          <p:cNvPr id="132102" name="AutoShape 8"/>
          <p:cNvSpPr>
            <a:spLocks noChangeArrowheads="1"/>
          </p:cNvSpPr>
          <p:nvPr/>
        </p:nvSpPr>
        <p:spPr bwMode="auto">
          <a:xfrm>
            <a:off x="2133600" y="3124200"/>
            <a:ext cx="1524000" cy="838200"/>
          </a:xfrm>
          <a:prstGeom prst="wedgeRoundRectCallout">
            <a:avLst>
              <a:gd name="adj1" fmla="val 71667"/>
              <a:gd name="adj2" fmla="val -47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32103" name="AutoShape 9"/>
          <p:cNvSpPr>
            <a:spLocks noChangeArrowheads="1"/>
          </p:cNvSpPr>
          <p:nvPr/>
        </p:nvSpPr>
        <p:spPr bwMode="auto">
          <a:xfrm>
            <a:off x="6248400" y="3505200"/>
            <a:ext cx="4038600" cy="609600"/>
          </a:xfrm>
          <a:prstGeom prst="wedgeRoundRectCallout">
            <a:avLst>
              <a:gd name="adj1" fmla="val -57037"/>
              <a:gd name="adj2" fmla="val 3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resources/chapter10/weapon</a:t>
            </a:r>
          </a:p>
        </p:txBody>
      </p:sp>
      <p:sp>
        <p:nvSpPr>
          <p:cNvPr id="1321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6299AC-8F80-465E-92A5-FF841BE288B4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an Ammunition Font</a:t>
            </a:r>
          </a:p>
        </p:txBody>
      </p:sp>
      <p:pic>
        <p:nvPicPr>
          <p:cNvPr id="13312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6" b="24237"/>
          <a:stretch>
            <a:fillRect/>
          </a:stretch>
        </p:blipFill>
        <p:spPr>
          <a:xfrm>
            <a:off x="2514600" y="685801"/>
            <a:ext cx="6324600" cy="6240463"/>
          </a:xfrm>
          <a:noFill/>
        </p:spPr>
      </p:pic>
      <p:sp>
        <p:nvSpPr>
          <p:cNvPr id="133124" name="AutoShape 6"/>
          <p:cNvSpPr>
            <a:spLocks noChangeArrowheads="1"/>
          </p:cNvSpPr>
          <p:nvPr/>
        </p:nvSpPr>
        <p:spPr bwMode="auto">
          <a:xfrm>
            <a:off x="7162800" y="914400"/>
            <a:ext cx="2438400" cy="533400"/>
          </a:xfrm>
          <a:prstGeom prst="wedgeRoundRectCallout">
            <a:avLst>
              <a:gd name="adj1" fmla="val -66343"/>
              <a:gd name="adj2" fmla="val 127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font</a:t>
            </a:r>
          </a:p>
        </p:txBody>
      </p:sp>
      <p:sp>
        <p:nvSpPr>
          <p:cNvPr id="133125" name="AutoShape 7"/>
          <p:cNvSpPr>
            <a:spLocks noChangeArrowheads="1"/>
          </p:cNvSpPr>
          <p:nvPr/>
        </p:nvSpPr>
        <p:spPr bwMode="auto">
          <a:xfrm>
            <a:off x="7848600" y="2286000"/>
            <a:ext cx="2286000" cy="990600"/>
          </a:xfrm>
          <a:prstGeom prst="wedgeRoundRectCallout">
            <a:avLst>
              <a:gd name="adj1" fmla="val -88958"/>
              <a:gd name="adj2" fmla="val -137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fnt_ammunition</a:t>
            </a:r>
          </a:p>
        </p:txBody>
      </p:sp>
      <p:sp>
        <p:nvSpPr>
          <p:cNvPr id="133126" name="AutoShape 8"/>
          <p:cNvSpPr>
            <a:spLocks noChangeArrowheads="1"/>
          </p:cNvSpPr>
          <p:nvPr/>
        </p:nvSpPr>
        <p:spPr bwMode="auto">
          <a:xfrm>
            <a:off x="7162800" y="4800600"/>
            <a:ext cx="2133600" cy="914400"/>
          </a:xfrm>
          <a:prstGeom prst="wedgeRoundRectCallout">
            <a:avLst>
              <a:gd name="adj1" fmla="val -70088"/>
              <a:gd name="adj2" fmla="val 113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33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777290-4907-4433-BCC4-476EBC8C65D8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Checking the Weapon to Draw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051" r="17175" b="14136"/>
          <a:stretch>
            <a:fillRect/>
          </a:stretch>
        </p:blipFill>
        <p:spPr>
          <a:xfrm>
            <a:off x="2286000" y="822326"/>
            <a:ext cx="7543800" cy="6035675"/>
          </a:xfrm>
          <a:noFill/>
        </p:spPr>
      </p:pic>
      <p:sp>
        <p:nvSpPr>
          <p:cNvPr id="134148" name="AutoShape 6"/>
          <p:cNvSpPr>
            <a:spLocks noChangeArrowheads="1"/>
          </p:cNvSpPr>
          <p:nvPr/>
        </p:nvSpPr>
        <p:spPr bwMode="auto">
          <a:xfrm>
            <a:off x="1905000" y="1066800"/>
            <a:ext cx="2514600" cy="1066800"/>
          </a:xfrm>
          <a:prstGeom prst="wedgeRoundRectCallout">
            <a:avLst>
              <a:gd name="adj1" fmla="val -2903"/>
              <a:gd name="adj2" fmla="val 32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obj_tank_parent object</a:t>
            </a:r>
          </a:p>
        </p:txBody>
      </p:sp>
      <p:sp>
        <p:nvSpPr>
          <p:cNvPr id="134149" name="AutoShape 7"/>
          <p:cNvSpPr>
            <a:spLocks noChangeArrowheads="1"/>
          </p:cNvSpPr>
          <p:nvPr/>
        </p:nvSpPr>
        <p:spPr bwMode="auto">
          <a:xfrm>
            <a:off x="4953000" y="1295400"/>
            <a:ext cx="1981200" cy="762000"/>
          </a:xfrm>
          <a:prstGeom prst="wedgeRoundRectCallout">
            <a:avLst>
              <a:gd name="adj1" fmla="val -6088"/>
              <a:gd name="adj2" fmla="val 186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Draw event</a:t>
            </a:r>
          </a:p>
        </p:txBody>
      </p:sp>
      <p:sp>
        <p:nvSpPr>
          <p:cNvPr id="134150" name="AutoShape 8"/>
          <p:cNvSpPr>
            <a:spLocks noChangeArrowheads="1"/>
          </p:cNvSpPr>
          <p:nvPr/>
        </p:nvSpPr>
        <p:spPr bwMode="auto">
          <a:xfrm>
            <a:off x="8229600" y="1295400"/>
            <a:ext cx="1219200" cy="914400"/>
          </a:xfrm>
          <a:prstGeom prst="wedgeRoundRectCallout">
            <a:avLst>
              <a:gd name="adj1" fmla="val 23176"/>
              <a:gd name="adj2" fmla="val 276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Test Variable action.</a:t>
            </a:r>
          </a:p>
        </p:txBody>
      </p:sp>
      <p:sp>
        <p:nvSpPr>
          <p:cNvPr id="134151" name="AutoShape 9"/>
          <p:cNvSpPr>
            <a:spLocks noChangeArrowheads="1"/>
          </p:cNvSpPr>
          <p:nvPr/>
        </p:nvSpPr>
        <p:spPr bwMode="auto">
          <a:xfrm>
            <a:off x="5410200" y="3505200"/>
            <a:ext cx="3200400" cy="1143000"/>
          </a:xfrm>
          <a:prstGeom prst="wedgeRoundRectCallout">
            <a:avLst>
              <a:gd name="adj1" fmla="val -16569"/>
              <a:gd name="adj2" fmla="val 96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larger than</a:t>
            </a:r>
          </a:p>
        </p:txBody>
      </p:sp>
      <p:sp>
        <p:nvSpPr>
          <p:cNvPr id="134152" name="AutoShape 10"/>
          <p:cNvSpPr>
            <a:spLocks noChangeArrowheads="1"/>
          </p:cNvSpPr>
          <p:nvPr/>
        </p:nvSpPr>
        <p:spPr bwMode="auto">
          <a:xfrm>
            <a:off x="4038600" y="5410200"/>
            <a:ext cx="1447800" cy="762000"/>
          </a:xfrm>
          <a:prstGeom prst="wedgeRoundRectCallout">
            <a:avLst>
              <a:gd name="adj1" fmla="val -39801"/>
              <a:gd name="adj2" fmla="val 9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341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5C0F47-3321-4472-8259-DE4927468F4B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the Sprite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14136"/>
          <a:stretch>
            <a:fillRect/>
          </a:stretch>
        </p:blipFill>
        <p:spPr>
          <a:xfrm>
            <a:off x="2286000" y="609601"/>
            <a:ext cx="7848600" cy="6175375"/>
          </a:xfrm>
          <a:noFill/>
        </p:spPr>
      </p:pic>
      <p:sp>
        <p:nvSpPr>
          <p:cNvPr id="135172" name="AutoShape 6"/>
          <p:cNvSpPr>
            <a:spLocks noChangeArrowheads="1"/>
          </p:cNvSpPr>
          <p:nvPr/>
        </p:nvSpPr>
        <p:spPr bwMode="auto">
          <a:xfrm>
            <a:off x="3200400" y="838200"/>
            <a:ext cx="1905000" cy="533400"/>
          </a:xfrm>
          <a:prstGeom prst="wedgeRoundRectCallout">
            <a:avLst>
              <a:gd name="adj1" fmla="val 162333"/>
              <a:gd name="adj2" fmla="val 34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Start block</a:t>
            </a:r>
          </a:p>
        </p:txBody>
      </p:sp>
      <p:sp>
        <p:nvSpPr>
          <p:cNvPr id="135173" name="AutoShape 7"/>
          <p:cNvSpPr>
            <a:spLocks noChangeArrowheads="1"/>
          </p:cNvSpPr>
          <p:nvPr/>
        </p:nvSpPr>
        <p:spPr bwMode="auto">
          <a:xfrm>
            <a:off x="8153400" y="609600"/>
            <a:ext cx="2209800" cy="457200"/>
          </a:xfrm>
          <a:prstGeom prst="wedgeRoundRectCallout">
            <a:avLst>
              <a:gd name="adj1" fmla="val 36639"/>
              <a:gd name="adj2" fmla="val 72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Draw Tab</a:t>
            </a:r>
          </a:p>
        </p:txBody>
      </p:sp>
      <p:sp>
        <p:nvSpPr>
          <p:cNvPr id="135174" name="AutoShape 8"/>
          <p:cNvSpPr>
            <a:spLocks noChangeArrowheads="1"/>
          </p:cNvSpPr>
          <p:nvPr/>
        </p:nvSpPr>
        <p:spPr bwMode="auto">
          <a:xfrm>
            <a:off x="6019800" y="685800"/>
            <a:ext cx="1752600" cy="838200"/>
          </a:xfrm>
          <a:prstGeom prst="wedgeRoundRectCallout">
            <a:avLst>
              <a:gd name="adj1" fmla="val 109782"/>
              <a:gd name="adj2" fmla="val 107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Draw Sprite</a:t>
            </a:r>
          </a:p>
        </p:txBody>
      </p:sp>
      <p:sp>
        <p:nvSpPr>
          <p:cNvPr id="135175" name="AutoShape 9"/>
          <p:cNvSpPr>
            <a:spLocks noChangeArrowheads="1"/>
          </p:cNvSpPr>
          <p:nvPr/>
        </p:nvSpPr>
        <p:spPr bwMode="auto">
          <a:xfrm>
            <a:off x="1828800" y="2819400"/>
            <a:ext cx="2438400" cy="1752600"/>
          </a:xfrm>
          <a:prstGeom prst="wedgeRoundRectCallout">
            <a:avLst>
              <a:gd name="adj1" fmla="val 71421"/>
              <a:gd name="adj2" fmla="val 80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sprite: spr_weapon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-20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25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weapon</a:t>
            </a:r>
          </a:p>
        </p:txBody>
      </p:sp>
      <p:sp>
        <p:nvSpPr>
          <p:cNvPr id="135176" name="AutoShape 10"/>
          <p:cNvSpPr>
            <a:spLocks noChangeArrowheads="1"/>
          </p:cNvSpPr>
          <p:nvPr/>
        </p:nvSpPr>
        <p:spPr bwMode="auto">
          <a:xfrm>
            <a:off x="2362200" y="5029200"/>
            <a:ext cx="1905000" cy="762000"/>
          </a:xfrm>
          <a:prstGeom prst="wedgeRoundRectCallout">
            <a:avLst>
              <a:gd name="adj1" fmla="val 94333"/>
              <a:gd name="adj2" fmla="val 88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Check the relative box</a:t>
            </a:r>
          </a:p>
        </p:txBody>
      </p:sp>
      <p:sp>
        <p:nvSpPr>
          <p:cNvPr id="135177" name="AutoShape 11"/>
          <p:cNvSpPr>
            <a:spLocks noChangeArrowheads="1"/>
          </p:cNvSpPr>
          <p:nvPr/>
        </p:nvSpPr>
        <p:spPr bwMode="auto">
          <a:xfrm>
            <a:off x="2133600" y="6019800"/>
            <a:ext cx="1524000" cy="685800"/>
          </a:xfrm>
          <a:prstGeom prst="wedgeRoundRectCallout">
            <a:avLst>
              <a:gd name="adj1" fmla="val 93856"/>
              <a:gd name="adj2" fmla="val 49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35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AF9627-5713-41F1-B2A1-92661BB508EA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the color to Black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051" r="17175" b="14136"/>
          <a:stretch>
            <a:fillRect/>
          </a:stretch>
        </p:blipFill>
        <p:spPr>
          <a:xfrm>
            <a:off x="2209800" y="1143001"/>
            <a:ext cx="7162800" cy="5730875"/>
          </a:xfrm>
          <a:noFill/>
        </p:spPr>
      </p:pic>
      <p:sp>
        <p:nvSpPr>
          <p:cNvPr id="136196" name="AutoShape 6"/>
          <p:cNvSpPr>
            <a:spLocks noChangeArrowheads="1"/>
          </p:cNvSpPr>
          <p:nvPr/>
        </p:nvSpPr>
        <p:spPr bwMode="auto">
          <a:xfrm>
            <a:off x="8458200" y="2057400"/>
            <a:ext cx="1447800" cy="1143000"/>
          </a:xfrm>
          <a:prstGeom prst="wedgeRoundRectCallout">
            <a:avLst>
              <a:gd name="adj1" fmla="val -43750"/>
              <a:gd name="adj2" fmla="val 113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color</a:t>
            </a:r>
          </a:p>
        </p:txBody>
      </p:sp>
      <p:sp>
        <p:nvSpPr>
          <p:cNvPr id="136197" name="AutoShape 7"/>
          <p:cNvSpPr>
            <a:spLocks noChangeArrowheads="1"/>
          </p:cNvSpPr>
          <p:nvPr/>
        </p:nvSpPr>
        <p:spPr bwMode="auto">
          <a:xfrm>
            <a:off x="4648200" y="4038600"/>
            <a:ext cx="1600200" cy="609600"/>
          </a:xfrm>
          <a:prstGeom prst="wedgeRoundRectCallout">
            <a:avLst>
              <a:gd name="adj1" fmla="val 45042"/>
              <a:gd name="adj2" fmla="val 97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Select Black</a:t>
            </a:r>
          </a:p>
        </p:txBody>
      </p:sp>
      <p:sp>
        <p:nvSpPr>
          <p:cNvPr id="136198" name="AutoShape 8"/>
          <p:cNvSpPr>
            <a:spLocks noChangeArrowheads="1"/>
          </p:cNvSpPr>
          <p:nvPr/>
        </p:nvSpPr>
        <p:spPr bwMode="auto">
          <a:xfrm>
            <a:off x="3352800" y="5257800"/>
            <a:ext cx="1371600" cy="838200"/>
          </a:xfrm>
          <a:prstGeom prst="wedgeRoundRectCallout">
            <a:avLst>
              <a:gd name="adj1" fmla="val 12616"/>
              <a:gd name="adj2" fmla="val 103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36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EBC38-B267-48DE-A4EA-815296EBE7AA}" type="slidenum">
              <a:rPr lang="en-US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the Font</a:t>
            </a:r>
          </a:p>
        </p:txBody>
      </p:sp>
      <p:pic>
        <p:nvPicPr>
          <p:cNvPr id="13721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6735" r="17175" b="12451"/>
          <a:stretch>
            <a:fillRect/>
          </a:stretch>
        </p:blipFill>
        <p:spPr>
          <a:xfrm>
            <a:off x="1981200" y="533401"/>
            <a:ext cx="7848600" cy="6278563"/>
          </a:xfrm>
          <a:noFill/>
        </p:spPr>
      </p:pic>
      <p:sp>
        <p:nvSpPr>
          <p:cNvPr id="137220" name="AutoShape 6"/>
          <p:cNvSpPr>
            <a:spLocks noChangeArrowheads="1"/>
          </p:cNvSpPr>
          <p:nvPr/>
        </p:nvSpPr>
        <p:spPr bwMode="auto">
          <a:xfrm>
            <a:off x="7924800" y="1828800"/>
            <a:ext cx="1600200" cy="990600"/>
          </a:xfrm>
          <a:prstGeom prst="wedgeRoundRectCallout">
            <a:avLst>
              <a:gd name="adj1" fmla="val 16866"/>
              <a:gd name="adj2" fmla="val 119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Font</a:t>
            </a:r>
          </a:p>
        </p:txBody>
      </p:sp>
      <p:sp>
        <p:nvSpPr>
          <p:cNvPr id="137221" name="AutoShape 7"/>
          <p:cNvSpPr>
            <a:spLocks noChangeArrowheads="1"/>
          </p:cNvSpPr>
          <p:nvPr/>
        </p:nvSpPr>
        <p:spPr bwMode="auto">
          <a:xfrm>
            <a:off x="6400800" y="4038600"/>
            <a:ext cx="2895600" cy="1143000"/>
          </a:xfrm>
          <a:prstGeom prst="wedgeRoundRectCallout">
            <a:avLst>
              <a:gd name="adj1" fmla="val -58718"/>
              <a:gd name="adj2" fmla="val 21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Font: fnt_ammunition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Align: left</a:t>
            </a:r>
          </a:p>
        </p:txBody>
      </p:sp>
      <p:sp>
        <p:nvSpPr>
          <p:cNvPr id="137222" name="AutoShape 8"/>
          <p:cNvSpPr>
            <a:spLocks noChangeArrowheads="1"/>
          </p:cNvSpPr>
          <p:nvPr/>
        </p:nvSpPr>
        <p:spPr bwMode="auto">
          <a:xfrm>
            <a:off x="3352800" y="5181600"/>
            <a:ext cx="1371600" cy="685800"/>
          </a:xfrm>
          <a:prstGeom prst="wedgeRoundRectCallout">
            <a:avLst>
              <a:gd name="adj1" fmla="val -6829"/>
              <a:gd name="adj2" fmla="val 117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37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6C6D8A-CDCB-43A8-82B4-E2D132122DBE}" type="slidenum">
              <a:rPr lang="en-US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We’ll use one object for all these different kinds of pick-ups and change its appearance depending on the type of pickup.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We’ll use a variable </a:t>
            </a:r>
            <a:r>
              <a:rPr lang="en-US" altLang="en-US" sz="2400" b="1"/>
              <a:t>kind</a:t>
            </a:r>
            <a:r>
              <a:rPr lang="en-US" altLang="en-US" sz="2400"/>
              <a:t> to record what sort of pickup it is by setting its value to 0, 1, 2, or 3.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0 = Homing rocket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1 = Bouncing bomb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2 = Shield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3 = toolbox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Also, the pickup will change its </a:t>
            </a:r>
            <a:r>
              <a:rPr lang="en-US" altLang="en-US" sz="2400" b="1"/>
              <a:t>kind</a:t>
            </a:r>
            <a:r>
              <a:rPr lang="en-US" altLang="en-US" sz="2400"/>
              <a:t> from time to time and jump to a new position.  It will also jump to a new position when it is collected by a tank.</a:t>
            </a:r>
          </a:p>
        </p:txBody>
      </p:sp>
      <p:sp>
        <p:nvSpPr>
          <p:cNvPr id="1105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79C023-C64A-4959-88CC-35662D519610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the Ammunition Variable</a:t>
            </a:r>
          </a:p>
        </p:txBody>
      </p:sp>
      <p:pic>
        <p:nvPicPr>
          <p:cNvPr id="13824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051" r="17175" b="14136"/>
          <a:stretch>
            <a:fillRect/>
          </a:stretch>
        </p:blipFill>
        <p:spPr>
          <a:xfrm>
            <a:off x="2133600" y="715964"/>
            <a:ext cx="7772400" cy="6218237"/>
          </a:xfrm>
          <a:noFill/>
        </p:spPr>
      </p:pic>
      <p:sp>
        <p:nvSpPr>
          <p:cNvPr id="138244" name="AutoShape 6"/>
          <p:cNvSpPr>
            <a:spLocks noChangeArrowheads="1"/>
          </p:cNvSpPr>
          <p:nvPr/>
        </p:nvSpPr>
        <p:spPr bwMode="auto">
          <a:xfrm>
            <a:off x="8305800" y="1219200"/>
            <a:ext cx="1447800" cy="762000"/>
          </a:xfrm>
          <a:prstGeom prst="wedgeRoundRectCallout">
            <a:avLst>
              <a:gd name="adj1" fmla="val 33880"/>
              <a:gd name="adj2" fmla="val 36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Draw Variable</a:t>
            </a:r>
          </a:p>
        </p:txBody>
      </p:sp>
      <p:sp>
        <p:nvSpPr>
          <p:cNvPr id="138245" name="AutoShape 7"/>
          <p:cNvSpPr>
            <a:spLocks noChangeArrowheads="1"/>
          </p:cNvSpPr>
          <p:nvPr/>
        </p:nvSpPr>
        <p:spPr bwMode="auto">
          <a:xfrm>
            <a:off x="1981200" y="2286000"/>
            <a:ext cx="2514600" cy="1600200"/>
          </a:xfrm>
          <a:prstGeom prst="wedgeRoundRectCallout">
            <a:avLst>
              <a:gd name="adj1" fmla="val 40403"/>
              <a:gd name="adj2" fmla="val 124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ammunition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24</a:t>
            </a:r>
          </a:p>
        </p:txBody>
      </p:sp>
      <p:sp>
        <p:nvSpPr>
          <p:cNvPr id="138246" name="AutoShape 8"/>
          <p:cNvSpPr>
            <a:spLocks noChangeArrowheads="1"/>
          </p:cNvSpPr>
          <p:nvPr/>
        </p:nvSpPr>
        <p:spPr bwMode="auto">
          <a:xfrm>
            <a:off x="5638800" y="5562600"/>
            <a:ext cx="23622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138247" name="AutoShape 9"/>
          <p:cNvSpPr>
            <a:spLocks noChangeArrowheads="1"/>
          </p:cNvSpPr>
          <p:nvPr/>
        </p:nvSpPr>
        <p:spPr bwMode="auto">
          <a:xfrm>
            <a:off x="2438400" y="5257800"/>
            <a:ext cx="1600200" cy="838200"/>
          </a:xfrm>
          <a:prstGeom prst="wedgeRoundRectCallout">
            <a:avLst>
              <a:gd name="adj1" fmla="val 56449"/>
              <a:gd name="adj2" fmla="val 105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382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0855F0-4F61-4BAA-BB0F-DAFAFB84FFE0}" type="slidenum">
              <a:rPr lang="en-US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Block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5051" r="17175" b="19186"/>
          <a:stretch>
            <a:fillRect/>
          </a:stretch>
        </p:blipFill>
        <p:spPr>
          <a:xfrm>
            <a:off x="2133600" y="1219200"/>
            <a:ext cx="7086600" cy="5227638"/>
          </a:xfrm>
          <a:noFill/>
        </p:spPr>
      </p:pic>
      <p:sp>
        <p:nvSpPr>
          <p:cNvPr id="139268" name="AutoShape 6"/>
          <p:cNvSpPr>
            <a:spLocks noChangeArrowheads="1"/>
          </p:cNvSpPr>
          <p:nvPr/>
        </p:nvSpPr>
        <p:spPr bwMode="auto">
          <a:xfrm>
            <a:off x="7924800" y="1676400"/>
            <a:ext cx="1828800" cy="1295400"/>
          </a:xfrm>
          <a:prstGeom prst="wedgeRoundRectCallout">
            <a:avLst>
              <a:gd name="adj1" fmla="val -25954"/>
              <a:gd name="adj2" fmla="val 10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End Block</a:t>
            </a:r>
          </a:p>
        </p:txBody>
      </p:sp>
      <p:sp>
        <p:nvSpPr>
          <p:cNvPr id="139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8A0887-0E90-426E-9C90-F5FBF083E056}" type="slidenum">
              <a:rPr lang="en-US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 it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the pick up weapons show up under the tank?</a:t>
            </a:r>
          </a:p>
          <a:p>
            <a:pPr eaLnBrk="1" hangingPunct="1"/>
            <a:r>
              <a:rPr lang="en-US" altLang="en-US" smtClean="0"/>
              <a:t>The repair kit will not show up and currently it will do nothing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0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42F656-7C5B-4194-BF83-20EB30F48B10}" type="slidenum">
              <a:rPr lang="en-US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Creating a Pickup Object</a:t>
            </a: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1458" r="15625" b="14583"/>
          <a:stretch>
            <a:fillRect/>
          </a:stretch>
        </p:blipFill>
        <p:spPr bwMode="auto">
          <a:xfrm>
            <a:off x="2438400" y="609600"/>
            <a:ext cx="7086600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AutoShape 5"/>
          <p:cNvSpPr>
            <a:spLocks noChangeArrowheads="1"/>
          </p:cNvSpPr>
          <p:nvPr/>
        </p:nvSpPr>
        <p:spPr bwMode="auto">
          <a:xfrm>
            <a:off x="6248400" y="762000"/>
            <a:ext cx="3581400" cy="685800"/>
          </a:xfrm>
          <a:prstGeom prst="wedgeRoundRectCallout">
            <a:avLst>
              <a:gd name="adj1" fmla="val -89495"/>
              <a:gd name="adj2" fmla="val 25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11621" name="AutoShape 6"/>
          <p:cNvSpPr>
            <a:spLocks noChangeArrowheads="1"/>
          </p:cNvSpPr>
          <p:nvPr/>
        </p:nvSpPr>
        <p:spPr bwMode="auto">
          <a:xfrm>
            <a:off x="1905000" y="1295400"/>
            <a:ext cx="2362200" cy="1066800"/>
          </a:xfrm>
          <a:prstGeom prst="wedgeRoundRectCallout">
            <a:avLst>
              <a:gd name="adj1" fmla="val 66329"/>
              <a:gd name="adj2" fmla="val 9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spr_pickup</a:t>
            </a:r>
          </a:p>
        </p:txBody>
      </p:sp>
      <p:sp>
        <p:nvSpPr>
          <p:cNvPr id="111622" name="AutoShape 7"/>
          <p:cNvSpPr>
            <a:spLocks noChangeArrowheads="1"/>
          </p:cNvSpPr>
          <p:nvPr/>
        </p:nvSpPr>
        <p:spPr bwMode="auto">
          <a:xfrm>
            <a:off x="1981200" y="3200400"/>
            <a:ext cx="3276600" cy="685800"/>
          </a:xfrm>
          <a:prstGeom prst="wedgeRoundRectCallout">
            <a:avLst>
              <a:gd name="adj1" fmla="val 36579"/>
              <a:gd name="adj2" fmla="val -139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11623" name="AutoShape 8"/>
          <p:cNvSpPr>
            <a:spLocks noChangeArrowheads="1"/>
          </p:cNvSpPr>
          <p:nvPr/>
        </p:nvSpPr>
        <p:spPr bwMode="auto">
          <a:xfrm>
            <a:off x="5638800" y="5181600"/>
            <a:ext cx="4114800" cy="609600"/>
          </a:xfrm>
          <a:prstGeom prst="wedgeRoundRectCallout">
            <a:avLst>
              <a:gd name="adj1" fmla="val 2546"/>
              <a:gd name="adj2" fmla="val -24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resources/chapter10/pick.gif</a:t>
            </a:r>
          </a:p>
        </p:txBody>
      </p:sp>
      <p:sp>
        <p:nvSpPr>
          <p:cNvPr id="1116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2DBE92-0F9A-4D83-8763-1076F900779D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1458" r="3125" b="15625"/>
          <a:stretch>
            <a:fillRect/>
          </a:stretch>
        </p:blipFill>
        <p:spPr bwMode="auto">
          <a:xfrm>
            <a:off x="1524000" y="258764"/>
            <a:ext cx="9144000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AutoShape 6"/>
          <p:cNvSpPr>
            <a:spLocks noChangeArrowheads="1"/>
          </p:cNvSpPr>
          <p:nvPr/>
        </p:nvSpPr>
        <p:spPr bwMode="auto">
          <a:xfrm>
            <a:off x="6324600" y="304800"/>
            <a:ext cx="3124200" cy="1066800"/>
          </a:xfrm>
          <a:prstGeom prst="wedgeRoundRectCallout">
            <a:avLst>
              <a:gd name="adj1" fmla="val -58181"/>
              <a:gd name="adj2" fmla="val 12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112645" name="AutoShape 7"/>
          <p:cNvSpPr>
            <a:spLocks noChangeArrowheads="1"/>
          </p:cNvSpPr>
          <p:nvPr/>
        </p:nvSpPr>
        <p:spPr bwMode="auto">
          <a:xfrm>
            <a:off x="1905000" y="381000"/>
            <a:ext cx="2286000" cy="762000"/>
          </a:xfrm>
          <a:prstGeom prst="wedgeRoundRectCallout">
            <a:avLst>
              <a:gd name="adj1" fmla="val 42083"/>
              <a:gd name="adj2" fmla="val 104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obj_pickup</a:t>
            </a:r>
          </a:p>
        </p:txBody>
      </p:sp>
      <p:sp>
        <p:nvSpPr>
          <p:cNvPr id="112646" name="AutoShape 8"/>
          <p:cNvSpPr>
            <a:spLocks noChangeArrowheads="1"/>
          </p:cNvSpPr>
          <p:nvPr/>
        </p:nvSpPr>
        <p:spPr bwMode="auto">
          <a:xfrm>
            <a:off x="4343400" y="457200"/>
            <a:ext cx="1447800" cy="838200"/>
          </a:xfrm>
          <a:prstGeom prst="wedgeRoundRectCallout">
            <a:avLst>
              <a:gd name="adj1" fmla="val 8551"/>
              <a:gd name="adj2" fmla="val 163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spr_pickup</a:t>
            </a:r>
          </a:p>
        </p:txBody>
      </p:sp>
      <p:sp>
        <p:nvSpPr>
          <p:cNvPr id="112647" name="AutoShape 9"/>
          <p:cNvSpPr>
            <a:spLocks noChangeArrowheads="1"/>
          </p:cNvSpPr>
          <p:nvPr/>
        </p:nvSpPr>
        <p:spPr bwMode="auto">
          <a:xfrm>
            <a:off x="2209800" y="3048000"/>
            <a:ext cx="2438400" cy="914400"/>
          </a:xfrm>
          <a:prstGeom prst="wedgeRoundRectCallout">
            <a:avLst>
              <a:gd name="adj1" fmla="val 91731"/>
              <a:gd name="adj2" fmla="val -133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</a:t>
            </a:r>
          </a:p>
        </p:txBody>
      </p:sp>
      <p:sp>
        <p:nvSpPr>
          <p:cNvPr id="112648" name="AutoShape 10"/>
          <p:cNvSpPr>
            <a:spLocks noChangeArrowheads="1"/>
          </p:cNvSpPr>
          <p:nvPr/>
        </p:nvSpPr>
        <p:spPr bwMode="auto">
          <a:xfrm>
            <a:off x="7848600" y="2514600"/>
            <a:ext cx="2209800" cy="1066800"/>
          </a:xfrm>
          <a:prstGeom prst="wedgeRoundRectCallout">
            <a:avLst>
              <a:gd name="adj1" fmla="val 17745"/>
              <a:gd name="adj2" fmla="val 115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Set Variable</a:t>
            </a:r>
          </a:p>
        </p:txBody>
      </p:sp>
      <p:sp>
        <p:nvSpPr>
          <p:cNvPr id="112649" name="AutoShape 11"/>
          <p:cNvSpPr>
            <a:spLocks noChangeArrowheads="1"/>
          </p:cNvSpPr>
          <p:nvPr/>
        </p:nvSpPr>
        <p:spPr bwMode="auto">
          <a:xfrm>
            <a:off x="2209800" y="4191000"/>
            <a:ext cx="3276600" cy="914400"/>
          </a:xfrm>
          <a:prstGeom prst="wedgeRoundRectCallout">
            <a:avLst>
              <a:gd name="adj1" fmla="val 72384"/>
              <a:gd name="adj2" fmla="val -12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variable: kind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choose(0, 1, 2, 3)</a:t>
            </a:r>
          </a:p>
        </p:txBody>
      </p:sp>
      <p:sp>
        <p:nvSpPr>
          <p:cNvPr id="112650" name="AutoShape 12"/>
          <p:cNvSpPr>
            <a:spLocks noChangeArrowheads="1"/>
          </p:cNvSpPr>
          <p:nvPr/>
        </p:nvSpPr>
        <p:spPr bwMode="auto">
          <a:xfrm>
            <a:off x="5943600" y="5105400"/>
            <a:ext cx="2438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OK</a:t>
            </a:r>
          </a:p>
        </p:txBody>
      </p:sp>
      <p:sp>
        <p:nvSpPr>
          <p:cNvPr id="112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2FCC95-0BD6-4EE7-A45B-7752C346D4C0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Random Alarm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1458" r="3125" b="15625"/>
          <a:stretch>
            <a:fillRect/>
          </a:stretch>
        </p:blipFill>
        <p:spPr bwMode="auto">
          <a:xfrm>
            <a:off x="2362200" y="15240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8" name="AutoShape 5"/>
          <p:cNvSpPr>
            <a:spLocks noChangeArrowheads="1"/>
          </p:cNvSpPr>
          <p:nvPr/>
        </p:nvSpPr>
        <p:spPr bwMode="auto">
          <a:xfrm>
            <a:off x="7162800" y="1828800"/>
            <a:ext cx="2514600" cy="1066800"/>
          </a:xfrm>
          <a:prstGeom prst="wedgeRoundRectCallout">
            <a:avLst>
              <a:gd name="adj1" fmla="val 8903"/>
              <a:gd name="adj2" fmla="val 1049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Alarm</a:t>
            </a:r>
          </a:p>
        </p:txBody>
      </p:sp>
      <p:sp>
        <p:nvSpPr>
          <p:cNvPr id="113669" name="AutoShape 6"/>
          <p:cNvSpPr>
            <a:spLocks noChangeArrowheads="1"/>
          </p:cNvSpPr>
          <p:nvPr/>
        </p:nvSpPr>
        <p:spPr bwMode="auto">
          <a:xfrm>
            <a:off x="1752600" y="1371600"/>
            <a:ext cx="4876800" cy="1143000"/>
          </a:xfrm>
          <a:prstGeom prst="wedgeRoundRectCallout">
            <a:avLst>
              <a:gd name="adj1" fmla="val 28875"/>
              <a:gd name="adj2" fmla="val 25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Number of steps: 100 + random(500)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alarm no: Alarm 0</a:t>
            </a:r>
          </a:p>
        </p:txBody>
      </p:sp>
      <p:sp>
        <p:nvSpPr>
          <p:cNvPr id="113670" name="AutoShape 7"/>
          <p:cNvSpPr>
            <a:spLocks noChangeArrowheads="1"/>
          </p:cNvSpPr>
          <p:nvPr/>
        </p:nvSpPr>
        <p:spPr bwMode="auto">
          <a:xfrm>
            <a:off x="3124200" y="4572000"/>
            <a:ext cx="1143000" cy="990600"/>
          </a:xfrm>
          <a:prstGeom prst="wedgeRoundRectCallout">
            <a:avLst>
              <a:gd name="adj1" fmla="val 120278"/>
              <a:gd name="adj2" fmla="val 12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136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300269-6D43-4958-A051-C88C9CAB4253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Random Jump</a:t>
            </a:r>
          </a:p>
        </p:txBody>
      </p:sp>
      <p:pic>
        <p:nvPicPr>
          <p:cNvPr id="1146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1458" r="3125" b="14583"/>
          <a:stretch>
            <a:fillRect/>
          </a:stretch>
        </p:blipFill>
        <p:spPr bwMode="auto">
          <a:xfrm>
            <a:off x="2362200" y="1447800"/>
            <a:ext cx="739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Line 5"/>
          <p:cNvSpPr>
            <a:spLocks noChangeShapeType="1"/>
          </p:cNvSpPr>
          <p:nvPr/>
        </p:nvSpPr>
        <p:spPr bwMode="auto">
          <a:xfrm flipH="1" flipV="1">
            <a:off x="8382000" y="3352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3" name="AutoShape 6"/>
          <p:cNvSpPr>
            <a:spLocks noChangeArrowheads="1"/>
          </p:cNvSpPr>
          <p:nvPr/>
        </p:nvSpPr>
        <p:spPr bwMode="auto">
          <a:xfrm>
            <a:off x="3276600" y="4267200"/>
            <a:ext cx="1828800" cy="1143000"/>
          </a:xfrm>
          <a:prstGeom prst="wedgeRoundRectCallout">
            <a:avLst>
              <a:gd name="adj1" fmla="val 50435"/>
              <a:gd name="adj2" fmla="val 12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OK</a:t>
            </a:r>
          </a:p>
        </p:txBody>
      </p:sp>
      <p:sp>
        <p:nvSpPr>
          <p:cNvPr id="1146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FEBB17-BF28-46C7-A70C-25EB22234AA8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Alarm Event to have Pickups Move</a:t>
            </a:r>
          </a:p>
        </p:txBody>
      </p:sp>
      <p:pic>
        <p:nvPicPr>
          <p:cNvPr id="115715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8"/>
          <a:stretch>
            <a:fillRect/>
          </a:stretch>
        </p:blipFill>
        <p:spPr>
          <a:xfrm>
            <a:off x="1828800" y="2032000"/>
            <a:ext cx="8382000" cy="4445000"/>
          </a:xfrm>
          <a:noFill/>
        </p:spPr>
      </p:pic>
      <p:sp>
        <p:nvSpPr>
          <p:cNvPr id="115716" name="AutoShape 7"/>
          <p:cNvSpPr>
            <a:spLocks noChangeArrowheads="1"/>
          </p:cNvSpPr>
          <p:nvPr/>
        </p:nvSpPr>
        <p:spPr bwMode="auto">
          <a:xfrm>
            <a:off x="2209800" y="1524000"/>
            <a:ext cx="2286000" cy="1066800"/>
          </a:xfrm>
          <a:prstGeom prst="wedgeRoundRectCallout">
            <a:avLst>
              <a:gd name="adj1" fmla="val 42431"/>
              <a:gd name="adj2" fmla="val 273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Alarm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Alarm 0</a:t>
            </a:r>
          </a:p>
        </p:txBody>
      </p:sp>
      <p:sp>
        <p:nvSpPr>
          <p:cNvPr id="115717" name="AutoShape 8"/>
          <p:cNvSpPr>
            <a:spLocks noChangeArrowheads="1"/>
          </p:cNvSpPr>
          <p:nvPr/>
        </p:nvSpPr>
        <p:spPr bwMode="auto">
          <a:xfrm>
            <a:off x="8686800" y="1371600"/>
            <a:ext cx="1676400" cy="838200"/>
          </a:xfrm>
          <a:prstGeom prst="wedgeRoundRectCallout">
            <a:avLst>
              <a:gd name="adj1" fmla="val -13542"/>
              <a:gd name="adj2" fmla="val 345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Set Variable</a:t>
            </a:r>
          </a:p>
        </p:txBody>
      </p:sp>
      <p:sp>
        <p:nvSpPr>
          <p:cNvPr id="115718" name="AutoShape 9"/>
          <p:cNvSpPr>
            <a:spLocks noChangeArrowheads="1"/>
          </p:cNvSpPr>
          <p:nvPr/>
        </p:nvSpPr>
        <p:spPr bwMode="auto">
          <a:xfrm>
            <a:off x="6934200" y="5257800"/>
            <a:ext cx="2971800" cy="1066800"/>
          </a:xfrm>
          <a:prstGeom prst="wedgeRoundRectCallout">
            <a:avLst>
              <a:gd name="adj1" fmla="val -66454"/>
              <a:gd name="adj2" fmla="val -101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variable: kind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choose(0, 1, 2, 3)</a:t>
            </a:r>
          </a:p>
        </p:txBody>
      </p:sp>
      <p:sp>
        <p:nvSpPr>
          <p:cNvPr id="115719" name="AutoShape 10"/>
          <p:cNvSpPr>
            <a:spLocks noChangeArrowheads="1"/>
          </p:cNvSpPr>
          <p:nvPr/>
        </p:nvSpPr>
        <p:spPr bwMode="auto">
          <a:xfrm>
            <a:off x="2971800" y="4953000"/>
            <a:ext cx="1447800" cy="685800"/>
          </a:xfrm>
          <a:prstGeom prst="wedgeRoundRectCallout">
            <a:avLst>
              <a:gd name="adj1" fmla="val 79606"/>
              <a:gd name="adj2" fmla="val 69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115720" name="AutoShape 12"/>
          <p:cNvSpPr>
            <a:spLocks/>
          </p:cNvSpPr>
          <p:nvPr/>
        </p:nvSpPr>
        <p:spPr bwMode="auto">
          <a:xfrm>
            <a:off x="6019800" y="1371600"/>
            <a:ext cx="2590800" cy="1371600"/>
          </a:xfrm>
          <a:prstGeom prst="borderCallout1">
            <a:avLst>
              <a:gd name="adj1" fmla="val 8333"/>
              <a:gd name="adj2" fmla="val -2940"/>
              <a:gd name="adj3" fmla="val 214005"/>
              <a:gd name="adj4" fmla="val -10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have it randomly select a pickup object type when it jumps.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B024A7-B426-4BFF-BBA2-E5860C395D60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 an Alarm</a:t>
            </a:r>
          </a:p>
        </p:txBody>
      </p:sp>
      <p:pic>
        <p:nvPicPr>
          <p:cNvPr id="11673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5051" r="17175" b="20869"/>
          <a:stretch>
            <a:fillRect/>
          </a:stretch>
        </p:blipFill>
        <p:spPr>
          <a:xfrm>
            <a:off x="1905000" y="1447801"/>
            <a:ext cx="7315200" cy="5364163"/>
          </a:xfrm>
          <a:noFill/>
        </p:spPr>
      </p:pic>
      <p:sp>
        <p:nvSpPr>
          <p:cNvPr id="116740" name="AutoShape 7"/>
          <p:cNvSpPr>
            <a:spLocks noChangeArrowheads="1"/>
          </p:cNvSpPr>
          <p:nvPr/>
        </p:nvSpPr>
        <p:spPr bwMode="auto">
          <a:xfrm>
            <a:off x="7467600" y="1143000"/>
            <a:ext cx="2667000" cy="990600"/>
          </a:xfrm>
          <a:prstGeom prst="wedgeRoundRectCallout">
            <a:avLst>
              <a:gd name="adj1" fmla="val -26963"/>
              <a:gd name="adj2" fmla="val 70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Alarm action</a:t>
            </a:r>
          </a:p>
        </p:txBody>
      </p:sp>
      <p:sp>
        <p:nvSpPr>
          <p:cNvPr id="116741" name="AutoShape 8"/>
          <p:cNvSpPr>
            <a:spLocks noChangeArrowheads="1"/>
          </p:cNvSpPr>
          <p:nvPr/>
        </p:nvSpPr>
        <p:spPr bwMode="auto">
          <a:xfrm>
            <a:off x="6019800" y="3429000"/>
            <a:ext cx="3505200" cy="1066800"/>
          </a:xfrm>
          <a:prstGeom prst="wedgeRoundRectCallout">
            <a:avLst>
              <a:gd name="adj1" fmla="val -51949"/>
              <a:gd name="adj2" fmla="val 1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Number of steps: 100 + random(500)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alarm no: Alarm 0</a:t>
            </a:r>
          </a:p>
        </p:txBody>
      </p:sp>
      <p:sp>
        <p:nvSpPr>
          <p:cNvPr id="116742" name="AutoShape 9"/>
          <p:cNvSpPr>
            <a:spLocks noChangeArrowheads="1"/>
          </p:cNvSpPr>
          <p:nvPr/>
        </p:nvSpPr>
        <p:spPr bwMode="auto">
          <a:xfrm>
            <a:off x="4572000" y="4724400"/>
            <a:ext cx="1371600" cy="914400"/>
          </a:xfrm>
          <a:prstGeom prst="wedgeRoundRectCallout">
            <a:avLst>
              <a:gd name="adj1" fmla="val -72454"/>
              <a:gd name="adj2" fmla="val 69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167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7AF263-A09E-4874-857C-BFBADF8D1CBF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1132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Default Design</vt:lpstr>
      <vt:lpstr>Tank Game</vt:lpstr>
      <vt:lpstr>Secondary Weapons and Pick ups</vt:lpstr>
      <vt:lpstr>PowerPoint Presentation</vt:lpstr>
      <vt:lpstr>Creating a Pickup Object</vt:lpstr>
      <vt:lpstr>PowerPoint Presentation</vt:lpstr>
      <vt:lpstr>Random Alarm</vt:lpstr>
      <vt:lpstr>Random Jump</vt:lpstr>
      <vt:lpstr>Alarm Event to have Pickups Move</vt:lpstr>
      <vt:lpstr>Set an Alarm</vt:lpstr>
      <vt:lpstr>Jump</vt:lpstr>
      <vt:lpstr>Jump When Hit By Tank</vt:lpstr>
      <vt:lpstr>Draw the Pick Up Sprite</vt:lpstr>
      <vt:lpstr>Test it</vt:lpstr>
      <vt:lpstr>Now time to Record the Pickups</vt:lpstr>
      <vt:lpstr>Create a weapon variable</vt:lpstr>
      <vt:lpstr>Add an ammunition variable</vt:lpstr>
      <vt:lpstr>Tank Collides with Pickup</vt:lpstr>
      <vt:lpstr>Collision with Tool Box block of Code</vt:lpstr>
      <vt:lpstr>Reduce the damage by 50</vt:lpstr>
      <vt:lpstr>Else (not a toolbox) set the weapon </vt:lpstr>
      <vt:lpstr>Add Some Ammo</vt:lpstr>
      <vt:lpstr>End Block</vt:lpstr>
      <vt:lpstr>How to tell which type of ammo the tank has.</vt:lpstr>
      <vt:lpstr>Displaying the secondary weapon in the parent tank</vt:lpstr>
      <vt:lpstr>Create an Ammunition Font</vt:lpstr>
      <vt:lpstr>Checking the Weapon to Draw</vt:lpstr>
      <vt:lpstr>Draw the Sprite</vt:lpstr>
      <vt:lpstr>Set the color to Black</vt:lpstr>
      <vt:lpstr>Set the Font</vt:lpstr>
      <vt:lpstr>Draw the Ammunition Variable</vt:lpstr>
      <vt:lpstr>End Block</vt:lpstr>
      <vt:lpstr>Test it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 Game</dc:title>
  <dc:creator>Greg Smith</dc:creator>
  <cp:lastModifiedBy>Greg Smith</cp:lastModifiedBy>
  <cp:revision>2</cp:revision>
  <dcterms:created xsi:type="dcterms:W3CDTF">2015-11-05T15:17:07Z</dcterms:created>
  <dcterms:modified xsi:type="dcterms:W3CDTF">2015-11-05T15:25:05Z</dcterms:modified>
</cp:coreProperties>
</file>