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5A7B-9409-4524-8477-F0789CCC3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4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3EF48-95F6-43F4-B947-2D6E2C3FBB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1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1D32-9D47-44CB-873D-4D6921D8F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1DE0-225E-40F0-89A0-DE8BF23CE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D22A-6D90-47D0-A839-A766F63D3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858-EAF1-4B9E-9A99-64740F8D7F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587D-15CA-4CBF-8E50-DF967776F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A41F-3356-46E9-95E6-B98F8C3E9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1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EBC5-6336-4D0E-B70A-A1AE8054A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063C-0F86-4078-8484-FC95024BB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7438-3E5C-4C8F-9B1B-2EDFB4965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EBB8-3434-49D6-B4AA-0C81A54075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 To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7315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Competitive Multiplayer Game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u="sng" smtClean="0"/>
              <a:t>Tanks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project is taken from “The Game Maker’s Apprentice” by Jacob Habgood and Mark Overmars, Chapter 10</a:t>
            </a:r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3C3BE0-9BF4-4ECC-A74C-AC0061E59DD2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-30480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Wall1 Sprite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366" r="9100" b="20869"/>
          <a:stretch>
            <a:fillRect/>
          </a:stretch>
        </p:blipFill>
        <p:spPr>
          <a:xfrm>
            <a:off x="1524000" y="528638"/>
            <a:ext cx="9144000" cy="6329362"/>
          </a:xfrm>
          <a:noFill/>
        </p:spPr>
      </p:pic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2133600" y="228600"/>
            <a:ext cx="2590800" cy="685800"/>
          </a:xfrm>
          <a:prstGeom prst="wedgeRoundRectCallout">
            <a:avLst>
              <a:gd name="adj1" fmla="val 14032"/>
              <a:gd name="adj2" fmla="val 81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4724400" y="1219200"/>
            <a:ext cx="1447800" cy="914400"/>
          </a:xfrm>
          <a:prstGeom prst="wedgeRoundRectCallout">
            <a:avLst>
              <a:gd name="adj1" fmla="val -62171"/>
              <a:gd name="adj2" fmla="val 3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it spr_wall1</a:t>
            </a: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4191000" y="2667000"/>
            <a:ext cx="2057400" cy="685800"/>
          </a:xfrm>
          <a:prstGeom prst="wedgeRoundRectCallout">
            <a:avLst>
              <a:gd name="adj1" fmla="val -37037"/>
              <a:gd name="adj2" fmla="val -63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8534400" y="4648200"/>
            <a:ext cx="1752600" cy="609600"/>
          </a:xfrm>
          <a:prstGeom prst="wedgeRoundRectCallout">
            <a:avLst>
              <a:gd name="adj1" fmla="val -46194"/>
              <a:gd name="adj2" fmla="val 80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Wall1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2590800" y="4343400"/>
            <a:ext cx="2133600" cy="1219200"/>
          </a:xfrm>
          <a:prstGeom prst="wedgeRoundRectCallout">
            <a:avLst>
              <a:gd name="adj1" fmla="val 597"/>
              <a:gd name="adj2" fmla="val -82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Disable the Transparent property</a:t>
            </a:r>
          </a:p>
        </p:txBody>
      </p:sp>
      <p:sp>
        <p:nvSpPr>
          <p:cNvPr id="102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92325A-5FEF-46D7-9EF9-F0CA9A6333A7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Wall 2 Sprite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368" b="15819"/>
          <a:stretch>
            <a:fillRect/>
          </a:stretch>
        </p:blipFill>
        <p:spPr>
          <a:xfrm>
            <a:off x="1752600" y="1143000"/>
            <a:ext cx="8915400" cy="5976938"/>
          </a:xfrm>
          <a:noFill/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8153400" y="838200"/>
            <a:ext cx="1676400" cy="1752600"/>
          </a:xfrm>
          <a:prstGeom prst="wedgeRoundRectCallout">
            <a:avLst>
              <a:gd name="adj1" fmla="val -48389"/>
              <a:gd name="adj2" fmla="val 2345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Same as Wall1 but use the Wall2 image and name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5D6EEB-A04E-463D-8DE5-DE566C857086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Wall Objects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r="13414" b="37010"/>
          <a:stretch>
            <a:fillRect/>
          </a:stretch>
        </p:blipFill>
        <p:spPr>
          <a:xfrm>
            <a:off x="1524000" y="1219201"/>
            <a:ext cx="9144000" cy="5224463"/>
          </a:xfrm>
          <a:noFill/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5867400" y="2590800"/>
            <a:ext cx="2971800" cy="1524000"/>
          </a:xfrm>
          <a:prstGeom prst="wedgeRoundRectCallout">
            <a:avLst>
              <a:gd name="adj1" fmla="val -79806"/>
              <a:gd name="adj2" fmla="val 3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an obj_wall1 object using the spr_wall1 sprite.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Make it solid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CCAA3B-821B-4E1B-A8BB-8D5502DF19D2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Wall 2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r="8960" b="34338"/>
          <a:stretch>
            <a:fillRect/>
          </a:stretch>
        </p:blipFill>
        <p:spPr>
          <a:xfrm>
            <a:off x="1524000" y="1693864"/>
            <a:ext cx="9144000" cy="5164137"/>
          </a:xfrm>
          <a:noFill/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1828800" y="1219200"/>
            <a:ext cx="4419600" cy="1219200"/>
          </a:xfrm>
          <a:prstGeom prst="wedgeRoundRectCallout">
            <a:avLst>
              <a:gd name="adj1" fmla="val 13542"/>
              <a:gd name="adj2" fmla="val 180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 an obj_wall2 using eh spr_wall2 sprite, enable the solid property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6400800" y="1524000"/>
            <a:ext cx="3505200" cy="457200"/>
          </a:xfrm>
          <a:prstGeom prst="wedgeRoundRectCallout">
            <a:avLst>
              <a:gd name="adj1" fmla="val -81431"/>
              <a:gd name="adj2" fmla="val 73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the Parent to obj_wall1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7315200" y="2514600"/>
            <a:ext cx="3352800" cy="3124200"/>
          </a:xfrm>
          <a:prstGeom prst="wedgeRoundRectCallout">
            <a:avLst>
              <a:gd name="adj1" fmla="val -32102"/>
              <a:gd name="adj2" fmla="val 58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Parent Property: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 wall1 will inherit all of wall1s events and actions.  Also as a child of wall1, wall2 ‘is a wall1’ so the controller object automatically includes it in its count to see how many wall1s are left in a room.</a:t>
            </a:r>
          </a:p>
        </p:txBody>
      </p:sp>
      <p:sp>
        <p:nvSpPr>
          <p:cNvPr id="133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BE1D25-7209-438C-90A4-04F11E8EFBA1}" type="slidenum">
              <a:rPr lang="en-US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Controller Object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game will include a controller object.</a:t>
            </a:r>
          </a:p>
          <a:p>
            <a:pPr eaLnBrk="1" hangingPunct="1"/>
            <a:r>
              <a:rPr lang="en-US" altLang="en-US" smtClean="0"/>
              <a:t>For now it will control playing the music but later it will also be responsible for displaying the score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E0C5A-B2EF-4F3E-869A-57BF313119A4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Music, Controller Object and Room</a:t>
            </a:r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368" b="24237"/>
          <a:stretch>
            <a:fillRect/>
          </a:stretch>
        </p:blipFill>
        <p:spPr>
          <a:xfrm>
            <a:off x="1524000" y="1219201"/>
            <a:ext cx="9144000" cy="5445125"/>
          </a:xfrm>
          <a:noFill/>
        </p:spPr>
      </p:pic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5029200" y="1143000"/>
            <a:ext cx="2438400" cy="609600"/>
          </a:xfrm>
          <a:prstGeom prst="wedgeRoundRectCallout">
            <a:avLst>
              <a:gd name="adj1" fmla="val -97852"/>
              <a:gd name="adj2" fmla="val 63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Sound</a:t>
            </a:r>
          </a:p>
        </p:txBody>
      </p:sp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4724400" y="1828800"/>
            <a:ext cx="3048000" cy="457200"/>
          </a:xfrm>
          <a:prstGeom prst="wedgeRoundRectCallout">
            <a:avLst>
              <a:gd name="adj1" fmla="val -53491"/>
              <a:gd name="adj2" fmla="val 102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is snd_music</a:t>
            </a:r>
          </a:p>
        </p:txBody>
      </p:sp>
      <p:sp>
        <p:nvSpPr>
          <p:cNvPr id="15366" name="AutoShape 10"/>
          <p:cNvSpPr>
            <a:spLocks noChangeArrowheads="1"/>
          </p:cNvSpPr>
          <p:nvPr/>
        </p:nvSpPr>
        <p:spPr bwMode="auto">
          <a:xfrm>
            <a:off x="1981200" y="3733800"/>
            <a:ext cx="2514600" cy="1143000"/>
          </a:xfrm>
          <a:prstGeom prst="wedgeRoundRectCallout">
            <a:avLst>
              <a:gd name="adj1" fmla="val 12060"/>
              <a:gd name="adj2" fmla="val -114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sound</a:t>
            </a:r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auto">
          <a:xfrm>
            <a:off x="7620000" y="2362200"/>
            <a:ext cx="1981200" cy="1143000"/>
          </a:xfrm>
          <a:prstGeom prst="wedgeRoundRectCallout">
            <a:avLst>
              <a:gd name="adj1" fmla="val -94389"/>
              <a:gd name="adj2" fmla="val 2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‘Music.mp3’ file.</a:t>
            </a:r>
          </a:p>
        </p:txBody>
      </p:sp>
      <p:sp>
        <p:nvSpPr>
          <p:cNvPr id="153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29E2CF-354D-445C-A191-5ED394C5DFEA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Obj_Controller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r="13388" b="36023"/>
          <a:stretch>
            <a:fillRect/>
          </a:stretch>
        </p:blipFill>
        <p:spPr>
          <a:xfrm>
            <a:off x="1524000" y="1543050"/>
            <a:ext cx="9144000" cy="5310188"/>
          </a:xfrm>
          <a:noFill/>
        </p:spPr>
      </p:pic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2514600" y="1600200"/>
            <a:ext cx="2133600" cy="609600"/>
          </a:xfrm>
          <a:prstGeom prst="wedgeRoundRectCallout">
            <a:avLst>
              <a:gd name="adj1" fmla="val 27157"/>
              <a:gd name="adj2" fmla="val 116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obj_controller</a:t>
            </a:r>
          </a:p>
        </p:txBody>
      </p: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1981200" y="3352800"/>
            <a:ext cx="1219200" cy="1295400"/>
          </a:xfrm>
          <a:prstGeom prst="wedgeRoundRectCallout">
            <a:avLst>
              <a:gd name="adj1" fmla="val 117579"/>
              <a:gd name="adj2" fmla="val 36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Set depth to -100</a:t>
            </a:r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5486400" y="3733800"/>
            <a:ext cx="1981200" cy="1905000"/>
          </a:xfrm>
          <a:prstGeom prst="wedgeRoundRectCallout">
            <a:avLst>
              <a:gd name="adj1" fmla="val 121556"/>
              <a:gd name="adj2" fmla="val -57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Game Start</a:t>
            </a:r>
          </a:p>
        </p:txBody>
      </p:sp>
      <p:sp>
        <p:nvSpPr>
          <p:cNvPr id="163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1E97CA-9430-4B4C-97E9-88C1D0C91D9C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4000"/>
              <a:t>Play Sound Action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r="13388" b="24237"/>
          <a:stretch>
            <a:fillRect/>
          </a:stretch>
        </p:blipFill>
        <p:spPr>
          <a:xfrm>
            <a:off x="1600200" y="914400"/>
            <a:ext cx="8839200" cy="6129338"/>
          </a:xfrm>
          <a:noFill/>
        </p:spPr>
      </p:pic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6553200" y="5257800"/>
            <a:ext cx="3048000" cy="762000"/>
          </a:xfrm>
          <a:prstGeom prst="wedgeRoundRectCallout">
            <a:avLst>
              <a:gd name="adj1" fmla="val -13227"/>
              <a:gd name="adj2" fmla="val -97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Loop = true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7010400" y="3200400"/>
            <a:ext cx="2209800" cy="914400"/>
          </a:xfrm>
          <a:prstGeom prst="wedgeRoundRectCallout">
            <a:avLst>
              <a:gd name="adj1" fmla="val -18750"/>
              <a:gd name="adj2" fmla="val 83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Snd_music</a:t>
            </a: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95FEB4-43FE-4DE5-8997-517B48F5BCAD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Room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r="10863" b="24237"/>
          <a:stretch>
            <a:fillRect/>
          </a:stretch>
        </p:blipFill>
        <p:spPr>
          <a:xfrm>
            <a:off x="1524000" y="714376"/>
            <a:ext cx="9144000" cy="6143625"/>
          </a:xfrm>
          <a:noFill/>
        </p:spPr>
      </p:pic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6705600" y="762000"/>
            <a:ext cx="2971800" cy="762000"/>
          </a:xfrm>
          <a:prstGeom prst="wedgeRoundRectCallout">
            <a:avLst>
              <a:gd name="adj1" fmla="val -68162"/>
              <a:gd name="adj2" fmla="val 41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Room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5715000" y="2209800"/>
            <a:ext cx="3429000" cy="762000"/>
          </a:xfrm>
          <a:prstGeom prst="wedgeRoundRectCallout">
            <a:avLst>
              <a:gd name="adj1" fmla="val -62315"/>
              <a:gd name="adj2" fmla="val 38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Name it room_main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5791200" y="3276600"/>
            <a:ext cx="3505200" cy="762000"/>
          </a:xfrm>
          <a:prstGeom prst="wedgeRoundRectCallout">
            <a:avLst>
              <a:gd name="adj1" fmla="val -62634"/>
              <a:gd name="adj2" fmla="val -2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Give it a caption</a:t>
            </a:r>
          </a:p>
        </p:txBody>
      </p:sp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2438400" y="533400"/>
            <a:ext cx="2133600" cy="1524000"/>
          </a:xfrm>
          <a:prstGeom prst="wedgeRoundRectCallout">
            <a:avLst>
              <a:gd name="adj1" fmla="val 35269"/>
              <a:gd name="adj2" fmla="val 823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Go to the ‘settings’ tab</a:t>
            </a:r>
          </a:p>
        </p:txBody>
      </p:sp>
      <p:sp>
        <p:nvSpPr>
          <p:cNvPr id="184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2E8759-8555-488E-B584-570E922DDCF4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8763000" cy="5257800"/>
          </a:xfrm>
          <a:noFill/>
        </p:spPr>
      </p:pic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3810000" y="2209800"/>
            <a:ext cx="4038600" cy="838200"/>
          </a:xfrm>
          <a:prstGeom prst="wedgeRoundRectCallout">
            <a:avLst>
              <a:gd name="adj1" fmla="val -46815"/>
              <a:gd name="adj2" fmla="val 70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Switch to the ‘backgrounds’ tab</a:t>
            </a:r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4572000" y="4343400"/>
            <a:ext cx="3200400" cy="762000"/>
          </a:xfrm>
          <a:prstGeom prst="wedgeRoundRectCallout">
            <a:avLst>
              <a:gd name="adj1" fmla="val -43750"/>
              <a:gd name="adj2" fmla="val 906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Select ‘background’</a:t>
            </a:r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C4D24F-E035-4A49-AAE0-B7626F365613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create a two player game with tanks, shells, power-ups, score, lives, maps and much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72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4000"/>
              <a:t>Wall in the Field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3368" b="24237"/>
          <a:stretch>
            <a:fillRect/>
          </a:stretch>
        </p:blipFill>
        <p:spPr>
          <a:xfrm>
            <a:off x="1828800" y="1524001"/>
            <a:ext cx="8839200" cy="5235575"/>
          </a:xfrm>
          <a:noFill/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553200" y="990600"/>
            <a:ext cx="2590800" cy="838200"/>
          </a:xfrm>
          <a:prstGeom prst="wedgeRoundRectCallout">
            <a:avLst>
              <a:gd name="adj1" fmla="val -43750"/>
              <a:gd name="adj2" fmla="val 117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1) Set Snap X and Snap Y to 32.</a:t>
            </a:r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2057400" y="1066800"/>
            <a:ext cx="2438400" cy="1371600"/>
          </a:xfrm>
          <a:prstGeom prst="wedgeRoundRectCallout">
            <a:avLst>
              <a:gd name="adj1" fmla="val 19009"/>
              <a:gd name="adj2" fmla="val 8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Select the ‘objects’ tab</a:t>
            </a: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4648200" y="3886200"/>
            <a:ext cx="1752600" cy="762000"/>
          </a:xfrm>
          <a:prstGeom prst="wedgeRoundRectCallout">
            <a:avLst>
              <a:gd name="adj1" fmla="val -41940"/>
              <a:gd name="adj2" fmla="val 11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3)Select the obj_wall1</a:t>
            </a:r>
          </a:p>
        </p:txBody>
      </p:sp>
      <p:sp>
        <p:nvSpPr>
          <p:cNvPr id="20487" name="AutoShape 10"/>
          <p:cNvSpPr>
            <a:spLocks noChangeArrowheads="1"/>
          </p:cNvSpPr>
          <p:nvPr/>
        </p:nvSpPr>
        <p:spPr bwMode="auto">
          <a:xfrm>
            <a:off x="7620000" y="3657600"/>
            <a:ext cx="2514600" cy="2286000"/>
          </a:xfrm>
          <a:prstGeom prst="wedgeRoundRectCallout">
            <a:avLst>
              <a:gd name="adj1" fmla="val -68310"/>
              <a:gd name="adj2" fmla="val -8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Create a wall around the entire field.  Note: You can hold the ‘shift’ key to create multiple instances of an object.</a:t>
            </a:r>
          </a:p>
        </p:txBody>
      </p:sp>
      <p:sp>
        <p:nvSpPr>
          <p:cNvPr id="204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1CAE55-0350-4801-9D0B-DD4D4E1ED0F1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Create Wall Obstacles of Both Types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47800"/>
            <a:ext cx="8001000" cy="5797550"/>
          </a:xfrm>
          <a:noFill/>
        </p:spPr>
      </p:pic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C0A938-E28E-4FE1-BB65-7C1E397B9618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Tanks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need to make two different tank objects, but they will behave the same.</a:t>
            </a:r>
          </a:p>
          <a:p>
            <a:pPr eaLnBrk="1" hangingPunct="1"/>
            <a:r>
              <a:rPr lang="en-US" altLang="en-US" smtClean="0"/>
              <a:t>So we will make a parent tank object with the common events and actions.</a:t>
            </a:r>
          </a:p>
          <a:p>
            <a:pPr eaLnBrk="1" hangingPunct="1"/>
            <a:r>
              <a:rPr lang="en-US" altLang="en-US" smtClean="0"/>
              <a:t>We will control the tanks with direction (0 – 360) and speed (+ forward, - backward)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7C1363-1DBA-4745-9FD6-759D02910C6E}" type="slidenum">
              <a:rPr lang="en-US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Parent Tank 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4" r="14063" b="22917"/>
          <a:stretch>
            <a:fillRect/>
          </a:stretch>
        </p:blipFill>
        <p:spPr bwMode="auto">
          <a:xfrm>
            <a:off x="1524000" y="700088"/>
            <a:ext cx="9144000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7010400" y="685800"/>
            <a:ext cx="3124200" cy="762000"/>
          </a:xfrm>
          <a:prstGeom prst="wedgeRoundRectCallout">
            <a:avLst>
              <a:gd name="adj1" fmla="val -80690"/>
              <a:gd name="adj2" fmla="val 5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new Object</a:t>
            </a: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3048000" y="609600"/>
            <a:ext cx="2133600" cy="762000"/>
          </a:xfrm>
          <a:prstGeom prst="wedgeRoundRectCallout">
            <a:avLst>
              <a:gd name="adj1" fmla="val 5880"/>
              <a:gd name="adj2" fmla="val 121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it obj_tank_parent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5486400" y="1676400"/>
            <a:ext cx="1676400" cy="381000"/>
          </a:xfrm>
          <a:prstGeom prst="wedgeRoundRectCallout">
            <a:avLst>
              <a:gd name="adj1" fmla="val -59657"/>
              <a:gd name="adj2" fmla="val 16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No sprite</a:t>
            </a:r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3886200" y="3886200"/>
            <a:ext cx="2438400" cy="914400"/>
          </a:xfrm>
          <a:prstGeom prst="wedgeRoundRectCallout">
            <a:avLst>
              <a:gd name="adj1" fmla="val 31838"/>
              <a:gd name="adj2" fmla="val 96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Event -&gt; Create</a:t>
            </a: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8458200" y="1676400"/>
            <a:ext cx="1981200" cy="1752600"/>
          </a:xfrm>
          <a:prstGeom prst="wedgeRoundRectCallout">
            <a:avLst>
              <a:gd name="adj1" fmla="val -83171"/>
              <a:gd name="adj2" fmla="val -155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Set Friction to 0.5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have the tank slow down when not accelerating.</a:t>
            </a:r>
          </a:p>
        </p:txBody>
      </p:sp>
      <p:sp>
        <p:nvSpPr>
          <p:cNvPr id="235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340538-F305-4B85-A86A-DB48BDB9AE6B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Parent Bounces Off Wall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5625"/>
          <a:stretch>
            <a:fillRect/>
          </a:stretch>
        </p:blipFill>
        <p:spPr bwMode="auto">
          <a:xfrm>
            <a:off x="1600200" y="304800"/>
            <a:ext cx="883920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2362200" y="2590800"/>
            <a:ext cx="2209800" cy="1295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collision event with obj_wall1</a:t>
            </a:r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7772400" y="1066800"/>
            <a:ext cx="1905000" cy="1524000"/>
          </a:xfrm>
          <a:prstGeom prst="wedgeRoundRectCallout">
            <a:avLst>
              <a:gd name="adj1" fmla="val 31000"/>
              <a:gd name="adj2" fmla="val 155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On the ‘Control’ tab select the Set Variable method</a:t>
            </a:r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2286000" y="4648200"/>
            <a:ext cx="2743200" cy="1066800"/>
          </a:xfrm>
          <a:prstGeom prst="wedgeRoundRectCallout">
            <a:avLst>
              <a:gd name="adj1" fmla="val 96125"/>
              <a:gd name="adj2" fmla="val -410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 to ‘speed’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And value to ‘-speed’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656DD6-EE7F-4137-A4F5-CC8C100DF087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Parent Bounces Off Parent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3542"/>
          <a:stretch>
            <a:fillRect/>
          </a:stretch>
        </p:blipFill>
        <p:spPr bwMode="auto">
          <a:xfrm>
            <a:off x="1524000" y="1143000"/>
            <a:ext cx="7467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981200" y="1219200"/>
            <a:ext cx="2209800" cy="1447800"/>
          </a:xfrm>
          <a:prstGeom prst="wedgeRoundRectCallout">
            <a:avLst>
              <a:gd name="adj1" fmla="val 81968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collision event with an obj_tank_parent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8001000" y="1371600"/>
            <a:ext cx="1676400" cy="1066800"/>
          </a:xfrm>
          <a:prstGeom prst="wedgeRoundRectCallout">
            <a:avLst>
              <a:gd name="adj1" fmla="val -52176"/>
              <a:gd name="adj2" fmla="val 2388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Variable method</a:t>
            </a: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7620000" y="4572000"/>
            <a:ext cx="2438400" cy="990600"/>
          </a:xfrm>
          <a:prstGeom prst="wedgeRoundRectCallout">
            <a:avLst>
              <a:gd name="adj1" fmla="val -69727"/>
              <a:gd name="adj2" fmla="val -2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Variable: speed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-speed</a:t>
            </a:r>
          </a:p>
        </p:txBody>
      </p:sp>
      <p:sp>
        <p:nvSpPr>
          <p:cNvPr id="256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065EE1-C569-4CFD-A16A-0B6A1890F77A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for the Children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will create two tanks (tank1 and tank2)</a:t>
            </a:r>
          </a:p>
          <a:p>
            <a:pPr eaLnBrk="1" hangingPunct="1"/>
            <a:r>
              <a:rPr lang="en-US" altLang="en-US" smtClean="0"/>
              <a:t>Give them methods needed to drive and change images accordingly</a:t>
            </a:r>
          </a:p>
          <a:p>
            <a:pPr eaLnBrk="1" hangingPunct="1"/>
            <a:r>
              <a:rPr lang="en-US" altLang="en-US" smtClean="0"/>
              <a:t>Then you can finally test it.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524BA4-C9D2-4330-8B6C-0B4DE2BAB589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Tank1 Sprite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17708"/>
          <a:stretch>
            <a:fillRect/>
          </a:stretch>
        </p:blipFill>
        <p:spPr bwMode="auto">
          <a:xfrm>
            <a:off x="1905000" y="798514"/>
            <a:ext cx="8382000" cy="6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2590800" y="457200"/>
            <a:ext cx="1905000" cy="685800"/>
          </a:xfrm>
          <a:prstGeom prst="wedgeRoundRectCallout">
            <a:avLst>
              <a:gd name="adj1" fmla="val 26417"/>
              <a:gd name="adj2" fmla="val 80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sprite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5105400" y="1143000"/>
            <a:ext cx="20574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Name it spr_tank1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2286000" y="2133600"/>
            <a:ext cx="1219200" cy="762000"/>
          </a:xfrm>
          <a:prstGeom prst="wedgeRoundRectCallout">
            <a:avLst>
              <a:gd name="adj1" fmla="val 86588"/>
              <a:gd name="adj2" fmla="val 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a Sprite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8382000" y="838200"/>
            <a:ext cx="1981200" cy="990600"/>
          </a:xfrm>
          <a:prstGeom prst="wedgeRoundRectCallout">
            <a:avLst>
              <a:gd name="adj1" fmla="val -56569"/>
              <a:gd name="adj2" fmla="val 376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Resources, Chapter 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Tank1.gif</a:t>
            </a:r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362200" y="3505200"/>
            <a:ext cx="1752600" cy="1143000"/>
          </a:xfrm>
          <a:prstGeom prst="wedgeRoundRectCallout">
            <a:avLst>
              <a:gd name="adj1" fmla="val 105796"/>
              <a:gd name="adj2" fmla="val -83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6: Note: This GIF has 60 images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5029200" y="3886200"/>
            <a:ext cx="2209800" cy="1143000"/>
          </a:xfrm>
          <a:prstGeom prst="wedgeRoundRectCallout">
            <a:avLst>
              <a:gd name="adj1" fmla="val 11421"/>
              <a:gd name="adj2" fmla="val -88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5: Set the Origin to Center</a:t>
            </a:r>
          </a:p>
        </p:txBody>
      </p:sp>
      <p:sp>
        <p:nvSpPr>
          <p:cNvPr id="276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715B66-8B52-4424-8777-016395473F10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Tank1 Object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36719" b="33333"/>
          <a:stretch>
            <a:fillRect/>
          </a:stretch>
        </p:blipFill>
        <p:spPr bwMode="auto">
          <a:xfrm>
            <a:off x="2057400" y="811214"/>
            <a:ext cx="7620000" cy="62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7162800" y="762000"/>
            <a:ext cx="23622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Make an object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7391400" y="1752600"/>
            <a:ext cx="2133600" cy="838200"/>
          </a:xfrm>
          <a:prstGeom prst="wedgeRoundRectCallout">
            <a:avLst>
              <a:gd name="adj1" fmla="val -87278"/>
              <a:gd name="adj2" fmla="val 41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Label it obj_tank1</a:t>
            </a: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6781800" y="2667000"/>
            <a:ext cx="3124200" cy="762000"/>
          </a:xfrm>
          <a:prstGeom prst="wedgeRoundRectCallout">
            <a:avLst>
              <a:gd name="adj1" fmla="val -56352"/>
              <a:gd name="adj2" fmla="val 1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Use the spr_tank1 sprite</a:t>
            </a: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6934200" y="3733800"/>
            <a:ext cx="2209800" cy="381000"/>
          </a:xfrm>
          <a:prstGeom prst="wedgeRoundRectCallout">
            <a:avLst>
              <a:gd name="adj1" fmla="val -73708"/>
              <a:gd name="adj2" fmla="val 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Make it solid.</a:t>
            </a: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6934200" y="4191000"/>
            <a:ext cx="3733800" cy="609600"/>
          </a:xfrm>
          <a:prstGeom prst="wedgeRoundRectCallout">
            <a:avLst>
              <a:gd name="adj1" fmla="val -63986"/>
              <a:gd name="adj2" fmla="val -4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Set the depth to -5 so it can go in front of shells, …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7010400" y="5029200"/>
            <a:ext cx="3429000" cy="914400"/>
          </a:xfrm>
          <a:prstGeom prst="wedgeRoundRectCallout">
            <a:avLst>
              <a:gd name="adj1" fmla="val -56157"/>
              <a:gd name="adj2" fmla="val -48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Set the parent to obj_tank_parent</a:t>
            </a:r>
          </a:p>
        </p:txBody>
      </p:sp>
      <p:sp>
        <p:nvSpPr>
          <p:cNvPr id="286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DBF423-BE9A-40F5-B034-195E93BBBCCA}" type="slidenum">
              <a:rPr lang="en-US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Add Movement to the Tank: Turn Left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0"/>
            <a:ext cx="4038600" cy="3028950"/>
          </a:xfrm>
          <a:noFill/>
        </p:spPr>
      </p:pic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2362200" y="3124200"/>
            <a:ext cx="3581400" cy="3048000"/>
          </a:xfrm>
          <a:prstGeom prst="wedgeRoundRectCallout">
            <a:avLst>
              <a:gd name="adj1" fmla="val -15824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Keyboard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Letters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2970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1" y="1600200"/>
            <a:ext cx="2943225" cy="3352800"/>
          </a:xfrm>
          <a:noFill/>
        </p:spPr>
      </p:pic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4191000" y="914400"/>
            <a:ext cx="2971800" cy="1828800"/>
          </a:xfrm>
          <a:prstGeom prst="wedgeRoundRectCallout">
            <a:avLst>
              <a:gd name="adj1" fmla="val 82106"/>
              <a:gd name="adj2" fmla="val 139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Variable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Check the Relative box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rotate the tank counter clockwise</a:t>
            </a:r>
          </a:p>
        </p:txBody>
      </p:sp>
      <p:sp>
        <p:nvSpPr>
          <p:cNvPr id="297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4E148-3DE2-4736-94C2-AF0D6FB3F496}" type="slidenum">
              <a:rPr lang="en-US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Tank War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Tank war is a futuristic tank combat game for two players.  Each player drives his or her own tank through a walled battle arena with the aim of obliterating the other’s tank.  Once a tank is destroyed, both tanks are respawned at their start position, and a point is awarded to the surviving player. </a:t>
            </a:r>
          </a:p>
          <a:p>
            <a:pPr eaLnBrk="1" hangingPunct="1"/>
            <a:r>
              <a:rPr lang="en-US" altLang="en-US" sz="2800"/>
              <a:t>Most walls provide permanent cover, but some are temporarily demolished to create a way through.  Players play until someone gives up.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D18E8-0BD5-49EF-A68C-97EB6D071CAE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429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Turn Right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9288"/>
          <a:stretch>
            <a:fillRect/>
          </a:stretch>
        </p:blipFill>
        <p:spPr>
          <a:xfrm>
            <a:off x="2209800" y="1447801"/>
            <a:ext cx="7848600" cy="5351463"/>
          </a:xfrm>
          <a:noFill/>
        </p:spPr>
      </p:pic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1524000" y="2743200"/>
            <a:ext cx="3048000" cy="1676400"/>
          </a:xfrm>
          <a:prstGeom prst="wedgeRoundRectCallout">
            <a:avLst>
              <a:gd name="adj1" fmla="val 79898"/>
              <a:gd name="adj2" fmla="val 99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Letters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‘D’</a:t>
            </a:r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4800600" y="1219200"/>
            <a:ext cx="2209800" cy="1295400"/>
          </a:xfrm>
          <a:prstGeom prst="wedgeRoundRectCallout">
            <a:avLst>
              <a:gd name="adj1" fmla="val 88935"/>
              <a:gd name="adj2" fmla="val 324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2) Set Variable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Direction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srgbClr val="000000"/>
                </a:solidFill>
              </a:rPr>
              <a:t>-6</a:t>
            </a:r>
            <a:endParaRPr lang="en-US" altLang="en-US" b="1" u="sng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relative</a:t>
            </a: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3C069E-B7C4-4306-B4CC-FA56ECBB8EE4}" type="slidenum">
              <a:rPr lang="en-US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6841" y="4792717"/>
            <a:ext cx="5150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96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‘W’ forward</a:t>
            </a:r>
            <a:br>
              <a:rPr lang="en-US" altLang="en-US" sz="3200"/>
            </a:br>
            <a:r>
              <a:rPr lang="en-US" altLang="en-US" sz="3200"/>
              <a:t>If not already at the top speed of 8…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5920"/>
          <a:stretch>
            <a:fillRect/>
          </a:stretch>
        </p:blipFill>
        <p:spPr>
          <a:xfrm>
            <a:off x="3687764" y="1790700"/>
            <a:ext cx="6980237" cy="5067300"/>
          </a:xfrm>
          <a:noFill/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1524000" y="1905000"/>
            <a:ext cx="2209800" cy="2743200"/>
          </a:xfrm>
          <a:prstGeom prst="wedgeRoundRectCallout">
            <a:avLst>
              <a:gd name="adj1" fmla="val 18245"/>
              <a:gd name="adj2" fmla="val 62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Letters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>
            <a:off x="9220200" y="5334000"/>
            <a:ext cx="1447800" cy="990600"/>
          </a:xfrm>
          <a:prstGeom prst="wedgeRoundRectCallout">
            <a:avLst>
              <a:gd name="adj1" fmla="val -46819"/>
              <a:gd name="adj2" fmla="val -246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Drag Test Variable</a:t>
            </a: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3886200" y="4495800"/>
            <a:ext cx="1981200" cy="1600200"/>
          </a:xfrm>
          <a:prstGeom prst="wedgeRoundRectCallout">
            <a:avLst>
              <a:gd name="adj1" fmla="val 110657"/>
              <a:gd name="adj2" fmla="val -6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speed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smaller than</a:t>
            </a:r>
          </a:p>
        </p:txBody>
      </p:sp>
      <p:sp>
        <p:nvSpPr>
          <p:cNvPr id="317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92F8D0-D29B-4BD6-B548-76EE240E7AEB}" type="slidenum">
              <a:rPr lang="en-US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 up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5920"/>
          <a:stretch>
            <a:fillRect/>
          </a:stretch>
        </p:blipFill>
        <p:spPr>
          <a:xfrm>
            <a:off x="2209800" y="1295401"/>
            <a:ext cx="7467600" cy="5421313"/>
          </a:xfrm>
          <a:noFill/>
        </p:spPr>
      </p:pic>
      <p:sp>
        <p:nvSpPr>
          <p:cNvPr id="32772" name="AutoShape 7"/>
          <p:cNvSpPr>
            <a:spLocks noChangeArrowheads="1"/>
          </p:cNvSpPr>
          <p:nvPr/>
        </p:nvSpPr>
        <p:spPr bwMode="auto">
          <a:xfrm>
            <a:off x="8534400" y="838200"/>
            <a:ext cx="1295400" cy="1143000"/>
          </a:xfrm>
          <a:prstGeom prst="wedgeRoundRectCallout">
            <a:avLst>
              <a:gd name="adj1" fmla="val -41301"/>
              <a:gd name="adj2" fmla="val 28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590800" y="2743200"/>
            <a:ext cx="2362200" cy="2438400"/>
          </a:xfrm>
          <a:prstGeom prst="wedgeRoundRectCallout">
            <a:avLst>
              <a:gd name="adj1" fmla="val 110417"/>
              <a:gd name="adj2" fmla="val 85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Variable: speed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Click the relative box.</a:t>
            </a:r>
          </a:p>
        </p:txBody>
      </p:sp>
      <p:sp>
        <p:nvSpPr>
          <p:cNvPr id="327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10D97F-20BE-4F18-971F-17E599EA27FF}" type="slidenum">
              <a:rPr lang="en-US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2554"/>
          <a:stretch>
            <a:fillRect/>
          </a:stretch>
        </p:blipFill>
        <p:spPr>
          <a:xfrm>
            <a:off x="2590800" y="1219201"/>
            <a:ext cx="7391400" cy="5610225"/>
          </a:xfrm>
          <a:noFill/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S to Backup</a:t>
            </a:r>
            <a:br>
              <a:rPr lang="en-US" altLang="en-US" sz="3200"/>
            </a:br>
            <a:r>
              <a:rPr lang="en-US" altLang="en-US" sz="3200"/>
              <a:t>If not already at a top speed of -8…</a:t>
            </a:r>
          </a:p>
        </p:txBody>
      </p:sp>
      <p:sp>
        <p:nvSpPr>
          <p:cNvPr id="33796" name="AutoShape 9"/>
          <p:cNvSpPr>
            <a:spLocks noChangeArrowheads="1"/>
          </p:cNvSpPr>
          <p:nvPr/>
        </p:nvSpPr>
        <p:spPr bwMode="auto">
          <a:xfrm>
            <a:off x="1905000" y="1524000"/>
            <a:ext cx="2667000" cy="1828800"/>
          </a:xfrm>
          <a:prstGeom prst="wedgeRoundRectCallout">
            <a:avLst>
              <a:gd name="adj1" fmla="val 86486"/>
              <a:gd name="adj2" fmla="val 103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Keyboard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Letters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3797" name="AutoShape 13"/>
          <p:cNvSpPr>
            <a:spLocks noChangeArrowheads="1"/>
          </p:cNvSpPr>
          <p:nvPr/>
        </p:nvSpPr>
        <p:spPr bwMode="auto">
          <a:xfrm>
            <a:off x="1905000" y="4419600"/>
            <a:ext cx="3581400" cy="2133600"/>
          </a:xfrm>
          <a:prstGeom prst="wedgeRoundRectCallout">
            <a:avLst>
              <a:gd name="adj1" fmla="val 77394"/>
              <a:gd name="adj2" fmla="val -19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2)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Test Variable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Variable: speed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Value: -8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Operation: larger than</a:t>
            </a:r>
          </a:p>
        </p:txBody>
      </p:sp>
      <p:sp>
        <p:nvSpPr>
          <p:cNvPr id="337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1BF925-3097-4EEC-90D7-891C4E494D37}" type="slidenum">
              <a:rPr lang="en-US" altLang="en-US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up!!!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4237"/>
          <a:stretch>
            <a:fillRect/>
          </a:stretch>
        </p:blipFill>
        <p:spPr>
          <a:xfrm>
            <a:off x="2133600" y="762000"/>
            <a:ext cx="8153400" cy="6053138"/>
          </a:xfrm>
          <a:noFill/>
        </p:spPr>
      </p:pic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8229600" y="5181600"/>
            <a:ext cx="1905000" cy="609600"/>
          </a:xfrm>
          <a:prstGeom prst="wedgeRoundRectCallout">
            <a:avLst>
              <a:gd name="adj1" fmla="val -583"/>
              <a:gd name="adj2" fmla="val -11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34821" name="AutoShape 7"/>
          <p:cNvSpPr>
            <a:spLocks noChangeArrowheads="1"/>
          </p:cNvSpPr>
          <p:nvPr/>
        </p:nvSpPr>
        <p:spPr bwMode="auto">
          <a:xfrm>
            <a:off x="2133600" y="3733800"/>
            <a:ext cx="3429000" cy="1676400"/>
          </a:xfrm>
          <a:prstGeom prst="wedgeRoundRectCallout">
            <a:avLst>
              <a:gd name="adj1" fmla="val 67917"/>
              <a:gd name="adj2" fmla="val 10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2) Variable: speed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Value: -1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Check the relative box</a:t>
            </a:r>
          </a:p>
        </p:txBody>
      </p:sp>
      <p:sp>
        <p:nvSpPr>
          <p:cNvPr id="348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8F184-1CFF-47FE-B97B-6986B7152151}" type="slidenum">
              <a:rPr lang="en-US" altLang="en-US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Rotate the Tank with the Direction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2209800" y="1219200"/>
            <a:ext cx="8001000" cy="5543550"/>
          </a:xfrm>
          <a:noFill/>
        </p:spPr>
      </p:pic>
      <p:sp>
        <p:nvSpPr>
          <p:cNvPr id="35844" name="AutoShape 6"/>
          <p:cNvSpPr>
            <a:spLocks noChangeArrowheads="1"/>
          </p:cNvSpPr>
          <p:nvPr/>
        </p:nvSpPr>
        <p:spPr bwMode="auto">
          <a:xfrm>
            <a:off x="2133600" y="1524000"/>
            <a:ext cx="2057400" cy="1371600"/>
          </a:xfrm>
          <a:prstGeom prst="wedgeRoundRectCallout">
            <a:avLst>
              <a:gd name="adj1" fmla="val 125542"/>
              <a:gd name="adj2" fmla="val 28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5257800" y="2438400"/>
            <a:ext cx="3124200" cy="1828800"/>
          </a:xfrm>
          <a:prstGeom prst="wedgeRoundRectCallout">
            <a:avLst>
              <a:gd name="adj1" fmla="val 4065"/>
              <a:gd name="adj2" fmla="val 65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Change Sprite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Spr_tank1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direction/6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0</a:t>
            </a:r>
          </a:p>
        </p:txBody>
      </p:sp>
      <p:sp>
        <p:nvSpPr>
          <p:cNvPr id="35846" name="AutoShape 8"/>
          <p:cNvSpPr>
            <a:spLocks noChangeArrowheads="1"/>
          </p:cNvSpPr>
          <p:nvPr/>
        </p:nvSpPr>
        <p:spPr bwMode="auto">
          <a:xfrm>
            <a:off x="2133600" y="5410200"/>
            <a:ext cx="5257800" cy="1143000"/>
          </a:xfrm>
          <a:prstGeom prst="wedgeRoundRectCallout">
            <a:avLst>
              <a:gd name="adj1" fmla="val -6069"/>
              <a:gd name="adj2" fmla="val -94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Sub image calculation: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360 directions (degrees) per 60 sub images -&gt;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 / 6 to calculate the sub image. </a:t>
            </a:r>
          </a:p>
        </p:txBody>
      </p:sp>
      <p:sp>
        <p:nvSpPr>
          <p:cNvPr id="358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A347EB-8C35-4797-B4C1-4B872484E698}" type="slidenum">
              <a:rPr lang="en-US" altLang="en-US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Event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19186"/>
          <a:stretch>
            <a:fillRect/>
          </a:stretch>
        </p:blipFill>
        <p:spPr>
          <a:xfrm>
            <a:off x="1828800" y="685800"/>
            <a:ext cx="7924800" cy="6275388"/>
          </a:xfrm>
          <a:noFill/>
        </p:spPr>
      </p:pic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2362200" y="4267200"/>
            <a:ext cx="1905000" cy="1524000"/>
          </a:xfrm>
          <a:prstGeom prst="wedgeRoundRectCallout">
            <a:avLst>
              <a:gd name="adj1" fmla="val 98583"/>
              <a:gd name="adj2" fmla="val -23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Draw</a:t>
            </a:r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7772400" y="762000"/>
            <a:ext cx="2438400" cy="990600"/>
          </a:xfrm>
          <a:prstGeom prst="wedgeRoundRectCallout">
            <a:avLst>
              <a:gd name="adj1" fmla="val -18750"/>
              <a:gd name="adj2" fmla="val 73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In the Draw Tab select Draw Sprite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8229600" y="3429000"/>
            <a:ext cx="2057400" cy="2438400"/>
          </a:xfrm>
          <a:prstGeom prst="wedgeRoundRectCallout">
            <a:avLst>
              <a:gd name="adj1" fmla="val -64894"/>
              <a:gd name="adj2" fmla="val 21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sprite: spr_tank1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-1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Check the relative box</a:t>
            </a:r>
          </a:p>
        </p:txBody>
      </p:sp>
      <p:sp>
        <p:nvSpPr>
          <p:cNvPr id="368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D3E5E4-E550-4C4F-BF82-E453A6714167}" type="slidenum">
              <a:rPr lang="en-US" altLang="en-US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 slides 26 through 35 for tank2</a:t>
            </a:r>
          </a:p>
          <a:p>
            <a:pPr eaLnBrk="1" hangingPunct="1"/>
            <a:r>
              <a:rPr lang="en-US" altLang="en-US" smtClean="0"/>
              <a:t>This time use the arrow keys for the different directions</a:t>
            </a:r>
          </a:p>
          <a:p>
            <a:pPr eaLnBrk="1" hangingPunct="1"/>
            <a:r>
              <a:rPr lang="en-US" altLang="en-US" smtClean="0"/>
              <a:t>Then test it</a:t>
            </a:r>
          </a:p>
          <a:p>
            <a:pPr lvl="1" eaLnBrk="1" hangingPunct="1"/>
            <a:r>
              <a:rPr lang="en-US" altLang="en-US" smtClean="0"/>
              <a:t>It should go forward/backward/turn/ bounce off walls and tanks.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41DDFD-C35F-48C7-ABC0-6D67CD24FFC5}" type="slidenum">
              <a:rPr lang="en-US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Firing Shells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Coming up…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Players Scores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Large Explosions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Small Explosions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Damage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Health Bars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Parent Shell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Destructible Walls Reappear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Creating shell objects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Firing Events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1655D3-C364-45B8-BB1C-C8ED287A51F7}" type="slidenum">
              <a:rPr lang="en-US" altLang="en-US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tank has a primary weapon that it can fire indefinitely. Pickups provide a limited amount of ammunition for a secondary weapon, or repair some of the tank’s damage.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6815D0-CA23-4FF3-B417-DA553135B00C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Weapons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Homing Rockets: Always move in the direction of your opponent</a:t>
            </a:r>
          </a:p>
          <a:p>
            <a:pPr eaLnBrk="1" hangingPunct="1"/>
            <a:r>
              <a:rPr lang="en-US" altLang="en-US" smtClean="0"/>
              <a:t>Bouncing Balls: Bounce against walls and can be used to fire around corners.</a:t>
            </a:r>
          </a:p>
          <a:p>
            <a:pPr eaLnBrk="1" hangingPunct="1"/>
            <a:r>
              <a:rPr lang="en-US" altLang="en-US" smtClean="0"/>
              <a:t>Shields: Are activated to provide a temporary protective shield</a:t>
            </a:r>
          </a:p>
          <a:p>
            <a:pPr eaLnBrk="1" hangingPunct="1"/>
            <a:r>
              <a:rPr lang="en-US" altLang="en-US" smtClean="0"/>
              <a:t>Toolbox: Repairs part of the tank’s damage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142FDA-DCF3-4474-81FE-17F367414E40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Game Details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Split screen view with a mini-map.  The two spit screens will be centered on each of the tanks.</a:t>
            </a:r>
          </a:p>
          <a:p>
            <a:pPr eaLnBrk="1" hangingPunct="1"/>
            <a:r>
              <a:rPr lang="en-US" altLang="en-US" smtClean="0"/>
              <a:t>The mini map at the bottom of the screen is for locating pick ups and the other player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B2B046-736A-4299-B485-440E86DAFA6C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Player 1</a:t>
            </a:r>
          </a:p>
          <a:p>
            <a:pPr lvl="1" eaLnBrk="1" hangingPunct="1"/>
            <a:r>
              <a:rPr lang="en-US" altLang="en-US" smtClean="0"/>
              <a:t>ADWS for driving</a:t>
            </a:r>
          </a:p>
          <a:p>
            <a:pPr lvl="1" eaLnBrk="1" hangingPunct="1"/>
            <a:r>
              <a:rPr lang="en-US" altLang="en-US" smtClean="0"/>
              <a:t>Space Bar for shooting (primary)</a:t>
            </a:r>
          </a:p>
          <a:p>
            <a:pPr lvl="1" eaLnBrk="1" hangingPunct="1"/>
            <a:r>
              <a:rPr lang="en-US" altLang="en-US" smtClean="0"/>
              <a:t>Ctrl key for secondary</a:t>
            </a:r>
          </a:p>
          <a:p>
            <a:pPr eaLnBrk="1" hangingPunct="1"/>
            <a:r>
              <a:rPr lang="en-US" altLang="en-US" smtClean="0"/>
              <a:t>Player 2</a:t>
            </a:r>
          </a:p>
          <a:p>
            <a:pPr lvl="1" eaLnBrk="1" hangingPunct="1"/>
            <a:r>
              <a:rPr lang="en-US" altLang="en-US" smtClean="0"/>
              <a:t>Arrow keys for shooting</a:t>
            </a:r>
          </a:p>
          <a:p>
            <a:pPr lvl="1" eaLnBrk="1" hangingPunct="1"/>
            <a:r>
              <a:rPr lang="en-US" altLang="en-US" smtClean="0"/>
              <a:t>Enter key for shooing (primary)</a:t>
            </a:r>
          </a:p>
          <a:p>
            <a:pPr lvl="1" eaLnBrk="1" hangingPunct="1"/>
            <a:r>
              <a:rPr lang="en-US" altLang="en-US" smtClean="0"/>
              <a:t>Delete key for secondary.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7E07C8-3103-49A9-8F48-51B8AC9C0636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Resources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files for this project are located in the Chapter 10 folder of the resources for this class.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ED4F42-B9DA-42E8-A2D7-124954B4F556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Arena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3375" r="8861" b="7173"/>
          <a:stretch>
            <a:fillRect/>
          </a:stretch>
        </p:blipFill>
        <p:spPr>
          <a:xfrm>
            <a:off x="1524000" y="1150938"/>
            <a:ext cx="8305800" cy="6773862"/>
          </a:xfrm>
          <a:noFill/>
        </p:spPr>
      </p:pic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1981200" y="304800"/>
            <a:ext cx="2743200" cy="990600"/>
          </a:xfrm>
          <a:prstGeom prst="wedgeRoundRectCallout">
            <a:avLst>
              <a:gd name="adj1" fmla="val 22338"/>
              <a:gd name="adj2" fmla="val 81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background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5486400" y="1066800"/>
            <a:ext cx="2133600" cy="762000"/>
          </a:xfrm>
          <a:prstGeom prst="wedgeRoundRectCallout">
            <a:avLst>
              <a:gd name="adj1" fmla="val -99926"/>
              <a:gd name="adj2" fmla="val 12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Label it ‘background’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5181600" y="2590800"/>
            <a:ext cx="4648200" cy="1295400"/>
          </a:xfrm>
          <a:prstGeom prst="wedgeRoundRectCallout">
            <a:avLst>
              <a:gd name="adj1" fmla="val -63079"/>
              <a:gd name="adj2" fmla="val -35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‘Background’  from the Resources/Chapter10 folder</a:t>
            </a:r>
          </a:p>
        </p:txBody>
      </p: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A0D6CB-3BB0-4BDD-849D-E411F6E4E0EE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1230</Words>
  <Application>Microsoft Office PowerPoint</Application>
  <PresentationFormat>Widescreen</PresentationFormat>
  <Paragraphs>245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Default Design</vt:lpstr>
      <vt:lpstr>Intro To Programming</vt:lpstr>
      <vt:lpstr>Learning Objectives</vt:lpstr>
      <vt:lpstr>Tank War</vt:lpstr>
      <vt:lpstr>Properties</vt:lpstr>
      <vt:lpstr>Weapons</vt:lpstr>
      <vt:lpstr>More Game Details</vt:lpstr>
      <vt:lpstr>Controls</vt:lpstr>
      <vt:lpstr>Resources </vt:lpstr>
      <vt:lpstr>The Arena</vt:lpstr>
      <vt:lpstr>Wall1 Sprite</vt:lpstr>
      <vt:lpstr>Wall 2 Sprite</vt:lpstr>
      <vt:lpstr>Wall Objects</vt:lpstr>
      <vt:lpstr>Wall 2</vt:lpstr>
      <vt:lpstr>Controller Object</vt:lpstr>
      <vt:lpstr>Music, Controller Object and Room</vt:lpstr>
      <vt:lpstr>Obj_Controller</vt:lpstr>
      <vt:lpstr>Play Sound Action</vt:lpstr>
      <vt:lpstr>Room</vt:lpstr>
      <vt:lpstr>Background</vt:lpstr>
      <vt:lpstr>Wall in the Field</vt:lpstr>
      <vt:lpstr>Create Wall Obstacles of Both Types</vt:lpstr>
      <vt:lpstr>The Tanks</vt:lpstr>
      <vt:lpstr>Parent Tank </vt:lpstr>
      <vt:lpstr>Parent Bounces Off Wall</vt:lpstr>
      <vt:lpstr>Parent Bounces Off Parent</vt:lpstr>
      <vt:lpstr>Now for the Children</vt:lpstr>
      <vt:lpstr>Tank1 Sprite</vt:lpstr>
      <vt:lpstr>Tank1 Object</vt:lpstr>
      <vt:lpstr>Add Movement to the Tank: Turn Left</vt:lpstr>
      <vt:lpstr>Turn Right</vt:lpstr>
      <vt:lpstr>‘W’ forward If not already at the top speed of 8…</vt:lpstr>
      <vt:lpstr>Speed up</vt:lpstr>
      <vt:lpstr>S to Backup If not already at a top speed of -8…</vt:lpstr>
      <vt:lpstr>Back up!!!</vt:lpstr>
      <vt:lpstr>Rotate the Tank with the Direction</vt:lpstr>
      <vt:lpstr>Draw Event</vt:lpstr>
      <vt:lpstr>Repeat</vt:lpstr>
      <vt:lpstr>Firing Shells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Programming</dc:title>
  <dc:creator>Greg Smith</dc:creator>
  <cp:lastModifiedBy>Greg Smith</cp:lastModifiedBy>
  <cp:revision>2</cp:revision>
  <dcterms:created xsi:type="dcterms:W3CDTF">2015-11-05T15:15:15Z</dcterms:created>
  <dcterms:modified xsi:type="dcterms:W3CDTF">2018-05-18T14:12:13Z</dcterms:modified>
</cp:coreProperties>
</file>