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57" r:id="rId5"/>
    <p:sldId id="258" r:id="rId6"/>
    <p:sldId id="279" r:id="rId7"/>
    <p:sldId id="259" r:id="rId8"/>
    <p:sldId id="261" r:id="rId9"/>
    <p:sldId id="262" r:id="rId10"/>
    <p:sldId id="265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66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8" r:id="rId27"/>
    <p:sldId id="280" r:id="rId28"/>
    <p:sldId id="277" r:id="rId29"/>
    <p:sldId id="290" r:id="rId30"/>
    <p:sldId id="282" r:id="rId3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978" y="9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4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50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2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14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39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8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6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62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49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2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52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8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99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248CDC-4477-4B3D-BF1F-3CACF5C0E1E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19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45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60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77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98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48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35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02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10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40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95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64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248CDC-4477-4B3D-BF1F-3CACF5C0E1E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2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0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0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6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F602-07B6-4AB5-8F52-FA0D588F0AB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2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9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1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181100"/>
            <a:ext cx="3488788" cy="3511228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StarStruck</a:t>
            </a:r>
            <a:r>
              <a:rPr lang="en-US" sz="4800" dirty="0" smtClean="0"/>
              <a:t> </a:t>
            </a:r>
            <a:r>
              <a:rPr lang="en-US" sz="4800" dirty="0" smtClean="0"/>
              <a:t>in a Virtual </a:t>
            </a:r>
            <a:r>
              <a:rPr lang="en-US" sz="4800" dirty="0" smtClean="0"/>
              <a:t>World:</a:t>
            </a:r>
            <a:br>
              <a:rPr lang="en-US" sz="4800" dirty="0" smtClean="0"/>
            </a:br>
            <a:r>
              <a:rPr lang="en-US" sz="4800" dirty="0" err="1" smtClean="0"/>
              <a:t>Fantasticbot</a:t>
            </a:r>
            <a:r>
              <a:rPr lang="en-US" sz="4800" dirty="0" smtClean="0"/>
              <a:t> Version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511" y="-7475"/>
            <a:ext cx="8618490" cy="67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Started: Open the </a:t>
            </a:r>
            <a:r>
              <a:rPr lang="en-US" dirty="0" err="1" smtClean="0"/>
              <a:t>RobotC</a:t>
            </a:r>
            <a:r>
              <a:rPr lang="en-US" dirty="0" smtClean="0"/>
              <a:t> Sample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6" t="4038" r="70619" b="40622"/>
          <a:stretch/>
        </p:blipFill>
        <p:spPr>
          <a:xfrm>
            <a:off x="5194246" y="2005781"/>
            <a:ext cx="5923579" cy="438027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424940" y="2141220"/>
            <a:ext cx="2804160" cy="2118360"/>
          </a:xfrm>
          <a:prstGeom prst="wedgeRoundRectCallout">
            <a:avLst>
              <a:gd name="adj1" fmla="val 89493"/>
              <a:gd name="adj2" fmla="val -15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-&gt; </a:t>
            </a:r>
          </a:p>
          <a:p>
            <a:pPr algn="ctr"/>
            <a:r>
              <a:rPr lang="en-US" dirty="0" smtClean="0"/>
              <a:t>Open Sample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8100" b="40673"/>
          <a:stretch/>
        </p:blipFill>
        <p:spPr>
          <a:xfrm>
            <a:off x="5824187" y="598488"/>
            <a:ext cx="4843814" cy="5903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50825"/>
            <a:ext cx="50165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Open the ‘VEX </a:t>
            </a:r>
            <a:r>
              <a:rPr lang="en-US" dirty="0" err="1" smtClean="0"/>
              <a:t>StarStruck</a:t>
            </a:r>
            <a:r>
              <a:rPr lang="en-US" dirty="0" smtClean="0"/>
              <a:t>’ Folder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85800" y="5422900"/>
            <a:ext cx="7467600" cy="927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-92075"/>
            <a:ext cx="110871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Open the ‘</a:t>
            </a:r>
            <a:r>
              <a:rPr lang="en-US" sz="4000" b="1" u="sng" dirty="0" err="1" smtClean="0"/>
              <a:t>Fantasticbot</a:t>
            </a:r>
            <a:r>
              <a:rPr lang="en-US" sz="4000" b="1" u="sng" dirty="0" smtClean="0"/>
              <a:t> Programming Skills</a:t>
            </a:r>
            <a:r>
              <a:rPr lang="en-US" sz="4000" dirty="0" smtClean="0"/>
              <a:t>’ program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28310"/>
            <a:ext cx="11325225" cy="567569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901700" y="2997200"/>
            <a:ext cx="2260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Worry about the errors.  Click ‘OK’ and we  will delete the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37" t="1877" r="43666" b="27535"/>
          <a:stretch/>
        </p:blipFill>
        <p:spPr>
          <a:xfrm>
            <a:off x="2374901" y="1539882"/>
            <a:ext cx="9817100" cy="524191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flipH="1">
            <a:off x="8674100" y="4267200"/>
            <a:ext cx="2832100" cy="393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681037"/>
            <a:ext cx="8552718" cy="617696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09550" y="1690688"/>
            <a:ext cx="3873500" cy="1943100"/>
          </a:xfrm>
          <a:prstGeom prst="wedgeRoundRectCallout">
            <a:avLst>
              <a:gd name="adj1" fmla="val 84741"/>
              <a:gd name="adj2" fmla="val 1285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Highlight and  Delete everything after task main()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57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81806"/>
            <a:ext cx="2393706" cy="1512094"/>
          </a:xfrm>
        </p:spPr>
        <p:txBody>
          <a:bodyPr/>
          <a:lstStyle/>
          <a:p>
            <a:r>
              <a:rPr lang="en-US" dirty="0" smtClean="0"/>
              <a:t>Ready to start!!!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206" y="166688"/>
            <a:ext cx="9264894" cy="669131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239000" y="4737100"/>
            <a:ext cx="3873500" cy="1168400"/>
          </a:xfrm>
          <a:prstGeom prst="wedgeRoundRectCallout">
            <a:avLst>
              <a:gd name="adj1" fmla="val -95915"/>
              <a:gd name="adj2" fmla="val -364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Enter your code here!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34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65239"/>
            <a:ext cx="2146300" cy="1325563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1246188"/>
            <a:ext cx="1790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 you think this will do?</a:t>
            </a:r>
          </a:p>
          <a:p>
            <a:endParaRPr lang="en-US" sz="2800" dirty="0" smtClean="0"/>
          </a:p>
          <a:p>
            <a:r>
              <a:rPr lang="en-US" sz="2800" dirty="0" smtClean="0"/>
              <a:t>How can you test it?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377" t="18302" r="50770" b="15997"/>
          <a:stretch/>
        </p:blipFill>
        <p:spPr>
          <a:xfrm>
            <a:off x="2260600" y="0"/>
            <a:ext cx="3124200" cy="6802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7700" y="1972621"/>
            <a:ext cx="61086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</a:t>
            </a:r>
            <a:r>
              <a:rPr lang="en-US" sz="2000" dirty="0" smtClean="0"/>
              <a:t>: </a:t>
            </a:r>
            <a:r>
              <a:rPr lang="en-US" sz="2000" dirty="0" err="1" smtClean="0"/>
              <a:t>clawMotor</a:t>
            </a:r>
            <a:r>
              <a:rPr lang="en-US" sz="2000" dirty="0" smtClean="0"/>
              <a:t> – Positive = pinch, negative = release </a:t>
            </a:r>
            <a:endParaRPr lang="en-US" sz="2000" dirty="0" smtClean="0"/>
          </a:p>
          <a:p>
            <a:r>
              <a:rPr lang="en-US" sz="2000" dirty="0" smtClean="0"/>
              <a:t>7: </a:t>
            </a:r>
            <a:r>
              <a:rPr lang="en-US" sz="2000" dirty="0" err="1" smtClean="0"/>
              <a:t>armMotor</a:t>
            </a:r>
            <a:r>
              <a:rPr lang="en-US" sz="2000" dirty="0" smtClean="0"/>
              <a:t> – Positive = go up, negative = go down</a:t>
            </a:r>
            <a:endParaRPr lang="en-US" sz="2000" dirty="0" smtClean="0"/>
          </a:p>
          <a:p>
            <a:r>
              <a:rPr lang="en-US" sz="2000" dirty="0" smtClean="0"/>
              <a:t>8: </a:t>
            </a:r>
            <a:r>
              <a:rPr lang="en-US" sz="2000" dirty="0" err="1" smtClean="0"/>
              <a:t>leftExtendMotor</a:t>
            </a:r>
            <a:r>
              <a:rPr lang="en-US" sz="2000" dirty="0" smtClean="0"/>
              <a:t> – Positive = go out, Negative = go in</a:t>
            </a:r>
          </a:p>
          <a:p>
            <a:r>
              <a:rPr lang="en-US" sz="2000" dirty="0" smtClean="0"/>
              <a:t>9: </a:t>
            </a:r>
            <a:r>
              <a:rPr lang="en-US" sz="2000" dirty="0" err="1" smtClean="0"/>
              <a:t>rightExtendMotor</a:t>
            </a:r>
            <a:r>
              <a:rPr lang="en-US" sz="2000" dirty="0"/>
              <a:t> - Positive = go out, Negative = go </a:t>
            </a:r>
            <a:r>
              <a:rPr lang="en-US" sz="2000" dirty="0" smtClean="0"/>
              <a:t>in</a:t>
            </a:r>
            <a:endParaRPr lang="en-US" sz="2000" dirty="0" smtClean="0"/>
          </a:p>
          <a:p>
            <a:r>
              <a:rPr lang="en-US" sz="2000" dirty="0" smtClean="0"/>
              <a:t>10: </a:t>
            </a:r>
            <a:r>
              <a:rPr lang="en-US" sz="2000" dirty="0" err="1" smtClean="0"/>
              <a:t>wristMotor</a:t>
            </a:r>
            <a:r>
              <a:rPr lang="en-US" sz="2000" dirty="0" smtClean="0"/>
              <a:t> – Positive – go up, Negative = Go down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098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Compiling the Program</a:t>
            </a:r>
          </a:p>
        </p:txBody>
      </p:sp>
      <p:pic>
        <p:nvPicPr>
          <p:cNvPr id="563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04938"/>
            <a:ext cx="810101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5776719">
            <a:off x="7700963" y="2408238"/>
            <a:ext cx="15240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429000" y="-304800"/>
            <a:ext cx="5029200" cy="1143000"/>
          </a:xfrm>
        </p:spPr>
        <p:txBody>
          <a:bodyPr/>
          <a:lstStyle/>
          <a:p>
            <a:r>
              <a:rPr lang="en-US" altLang="en-US" smtClean="0"/>
              <a:t>Oops!</a:t>
            </a:r>
          </a:p>
        </p:txBody>
      </p:sp>
      <p:pic>
        <p:nvPicPr>
          <p:cNvPr id="573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5383" r="28172" b="22307"/>
          <a:stretch>
            <a:fillRect/>
          </a:stretch>
        </p:blipFill>
        <p:spPr bwMode="auto">
          <a:xfrm>
            <a:off x="1503362" y="533401"/>
            <a:ext cx="8880476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772400" y="1905000"/>
            <a:ext cx="2286000" cy="2209800"/>
          </a:xfrm>
          <a:prstGeom prst="wedgeRoundRectCallout">
            <a:avLst>
              <a:gd name="adj1" fmla="val -53055"/>
              <a:gd name="adj2" fmla="val 320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The compiler catches syntax (typing) errors and gives some hints on how to fix them.</a:t>
            </a:r>
          </a:p>
        </p:txBody>
      </p:sp>
    </p:spTree>
    <p:extLst>
      <p:ext uri="{BB962C8B-B14F-4D97-AF65-F5344CB8AC3E}">
        <p14:creationId xmlns:p14="http://schemas.microsoft.com/office/powerpoint/2010/main" val="22536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Errors</a:t>
            </a:r>
          </a:p>
        </p:txBody>
      </p:sp>
      <p:pic>
        <p:nvPicPr>
          <p:cNvPr id="583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t="38069" r="9306"/>
          <a:stretch>
            <a:fillRect/>
          </a:stretch>
        </p:blipFill>
        <p:spPr bwMode="auto">
          <a:xfrm>
            <a:off x="1524001" y="1295400"/>
            <a:ext cx="9682163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8597900" y="1808163"/>
            <a:ext cx="2057400" cy="2895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Errors and hints on the bottom of the page.  If you click on an error it will highlight the line of the error.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715000" y="1214438"/>
            <a:ext cx="3124200" cy="685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Red X = error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Yellow X = Warning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486400" y="2714625"/>
            <a:ext cx="2057400" cy="914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Any guesses on how to fix these mistakes?</a:t>
            </a:r>
          </a:p>
        </p:txBody>
      </p:sp>
    </p:spTree>
    <p:extLst>
      <p:ext uri="{BB962C8B-B14F-4D97-AF65-F5344CB8AC3E}">
        <p14:creationId xmlns:p14="http://schemas.microsoft.com/office/powerpoint/2010/main" val="38360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0" y="118268"/>
            <a:ext cx="3808956" cy="1325563"/>
          </a:xfrm>
        </p:spPr>
        <p:txBody>
          <a:bodyPr/>
          <a:lstStyle/>
          <a:p>
            <a:r>
              <a:rPr lang="en-US" dirty="0" smtClean="0"/>
              <a:t>Your Robot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178" y="-45710"/>
            <a:ext cx="8829822" cy="690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Corrected and Compiled</a:t>
            </a:r>
          </a:p>
        </p:txBody>
      </p:sp>
      <p:pic>
        <p:nvPicPr>
          <p:cNvPr id="593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1417639"/>
            <a:ext cx="8123237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1417639"/>
            <a:ext cx="8123237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Download the program</a:t>
            </a:r>
          </a:p>
        </p:txBody>
      </p:sp>
      <p:sp>
        <p:nvSpPr>
          <p:cNvPr id="5" name="Left Arrow 4"/>
          <p:cNvSpPr/>
          <p:nvPr/>
        </p:nvSpPr>
        <p:spPr>
          <a:xfrm rot="5776719">
            <a:off x="8697913" y="2484438"/>
            <a:ext cx="15240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802313" y="4043363"/>
            <a:ext cx="3657600" cy="1295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Since we set it up to map to Virtual Worlds it will download to a Virtual Robot.  </a:t>
            </a:r>
          </a:p>
        </p:txBody>
      </p:sp>
    </p:spTree>
    <p:extLst>
      <p:ext uri="{BB962C8B-B14F-4D97-AF65-F5344CB8AC3E}">
        <p14:creationId xmlns:p14="http://schemas.microsoft.com/office/powerpoint/2010/main" val="5327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Set up and Account with CS2N.  It will track progress.  Can log in locally as a guest without tracking.</a:t>
            </a:r>
          </a:p>
        </p:txBody>
      </p:sp>
      <p:pic>
        <p:nvPicPr>
          <p:cNvPr id="614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1" y="1752601"/>
            <a:ext cx="5808663" cy="4525963"/>
          </a:xfrm>
        </p:spPr>
      </p:pic>
    </p:spTree>
    <p:extLst>
      <p:ext uri="{BB962C8B-B14F-4D97-AF65-F5344CB8AC3E}">
        <p14:creationId xmlns:p14="http://schemas.microsoft.com/office/powerpoint/2010/main" val="15337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24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6" y="457200"/>
            <a:ext cx="8359775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0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50825"/>
            <a:ext cx="7772400" cy="60769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912100" y="546100"/>
            <a:ext cx="3670300" cy="1651000"/>
          </a:xfrm>
          <a:prstGeom prst="wedgeRoundRectCallout">
            <a:avLst>
              <a:gd name="adj1" fmla="val -58204"/>
              <a:gd name="adj2" fmla="val 82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Make sure VEX </a:t>
            </a:r>
            <a:r>
              <a:rPr lang="en-US" sz="2800" dirty="0" smtClean="0"/>
              <a:t>FANTASTICBOT is chosen.</a:t>
            </a:r>
            <a:endParaRPr lang="en-US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305800" y="3289300"/>
            <a:ext cx="3670300" cy="1651000"/>
          </a:xfrm>
          <a:prstGeom prst="wedgeRoundRectCallout">
            <a:avLst>
              <a:gd name="adj1" fmla="val -62702"/>
              <a:gd name="adj2" fmla="val 1036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Click START to test the code.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35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089"/>
          <a:stretch/>
        </p:blipFill>
        <p:spPr>
          <a:xfrm>
            <a:off x="1930400" y="222250"/>
            <a:ext cx="8470900" cy="502761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165850" y="5654677"/>
            <a:ext cx="2076450" cy="990600"/>
          </a:xfrm>
          <a:prstGeom prst="wedgeRoundRectCallout">
            <a:avLst>
              <a:gd name="adj1" fmla="val 54983"/>
              <a:gd name="adj2" fmla="val -1028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Tx/>
              <a:buAutoNum type="arabicParenR"/>
              <a:defRPr/>
            </a:pPr>
            <a:r>
              <a:rPr lang="en-US" dirty="0">
                <a:solidFill>
                  <a:prstClr val="white"/>
                </a:solidFill>
              </a:rPr>
              <a:t>Follows Right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Scroll: Zoom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413750" y="5670554"/>
            <a:ext cx="1295400" cy="1066800"/>
          </a:xfrm>
          <a:prstGeom prst="wedgeRoundRectCallout">
            <a:avLst>
              <a:gd name="adj1" fmla="val -11029"/>
              <a:gd name="adj2" fmla="val -94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2) Top Down View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9931400" y="5541171"/>
            <a:ext cx="2178050" cy="1173952"/>
          </a:xfrm>
          <a:prstGeom prst="wedgeRoundRectCallout">
            <a:avLst>
              <a:gd name="adj1" fmla="val -75336"/>
              <a:gd name="adj2" fmla="val -76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3) Free Movement: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Scroll: Zoom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Click-Drag: Rotate View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0401300" y="3172606"/>
            <a:ext cx="1752600" cy="885825"/>
          </a:xfrm>
          <a:prstGeom prst="wedgeRoundRectCallout">
            <a:avLst>
              <a:gd name="adj1" fmla="val -45470"/>
              <a:gd name="adj2" fmla="val 985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Show Sensors Toggle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49250" y="5541171"/>
            <a:ext cx="1949450" cy="731837"/>
          </a:xfrm>
          <a:prstGeom prst="wedgeRoundRectCallout">
            <a:avLst>
              <a:gd name="adj1" fmla="val 42460"/>
              <a:gd name="adj2" fmla="val -1197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Play: Run the program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073401" y="5907090"/>
            <a:ext cx="1524000" cy="700087"/>
          </a:xfrm>
          <a:prstGeom prst="wedgeRoundRectCallout">
            <a:avLst>
              <a:gd name="adj1" fmla="val -77500"/>
              <a:gd name="adj2" fmla="val -166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Reset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927601" y="5692777"/>
            <a:ext cx="1066799" cy="914400"/>
          </a:xfrm>
          <a:prstGeom prst="wedgeRoundRectCallout">
            <a:avLst>
              <a:gd name="adj1" fmla="val -208334"/>
              <a:gd name="adj2" fmla="val -13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</a:rPr>
              <a:t>Home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267700" y="3172605"/>
            <a:ext cx="1752600" cy="885825"/>
          </a:xfrm>
          <a:prstGeom prst="wedgeRoundRectCallout">
            <a:avLst>
              <a:gd name="adj1" fmla="val 26994"/>
              <a:gd name="adj2" fmla="val 1358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</a:rPr>
              <a:t>4) Fixed Driver’s point of View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 Camera and Go</a:t>
            </a:r>
          </a:p>
        </p:txBody>
      </p:sp>
      <p:pic>
        <p:nvPicPr>
          <p:cNvPr id="655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295401"/>
            <a:ext cx="6419850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239000" y="1524000"/>
            <a:ext cx="2819400" cy="990600"/>
          </a:xfrm>
          <a:prstGeom prst="wedgeRoundRectCallout">
            <a:avLst>
              <a:gd name="adj1" fmla="val -1464"/>
              <a:gd name="adj2" fmla="val 2701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Tx/>
              <a:buAutoNum type="arabicParenR"/>
              <a:defRPr/>
            </a:pPr>
            <a:r>
              <a:rPr lang="en-US" dirty="0">
                <a:solidFill>
                  <a:prstClr val="white"/>
                </a:solidFill>
              </a:rPr>
              <a:t>Follows Right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Scroll: Zoom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372600" y="2805113"/>
            <a:ext cx="1295400" cy="1066800"/>
          </a:xfrm>
          <a:prstGeom prst="wedgeRoundRectCallout">
            <a:avLst>
              <a:gd name="adj1" fmla="val -88480"/>
              <a:gd name="adj2" fmla="val 1666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2) Top Down View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629400" y="3795713"/>
            <a:ext cx="1600200" cy="1676400"/>
          </a:xfrm>
          <a:prstGeom prst="wedgeRoundRectCallout">
            <a:avLst>
              <a:gd name="adj1" fmla="val 70437"/>
              <a:gd name="adj2" fmla="val 4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3) Free Movement: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Scroll: Zoom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Click-Drag: Rotate View </a:t>
            </a:r>
          </a:p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782050" y="5881689"/>
            <a:ext cx="1752600" cy="885825"/>
          </a:xfrm>
          <a:prstGeom prst="wedgeRoundRectCallout">
            <a:avLst>
              <a:gd name="adj1" fmla="val -46195"/>
              <a:gd name="adj2" fmla="val -605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Show Sensors Toggle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828800" y="3535364"/>
            <a:ext cx="2590800" cy="731837"/>
          </a:xfrm>
          <a:prstGeom prst="wedgeRoundRectCallout">
            <a:avLst>
              <a:gd name="adj1" fmla="val -14869"/>
              <a:gd name="adj2" fmla="val 1024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Play: Run the program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200400" y="4633914"/>
            <a:ext cx="1524000" cy="700087"/>
          </a:xfrm>
          <a:prstGeom prst="wedgeRoundRectCallout">
            <a:avLst>
              <a:gd name="adj1" fmla="val -67500"/>
              <a:gd name="adj2" fmla="val 170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Reset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276601" y="5638800"/>
            <a:ext cx="2238375" cy="914400"/>
          </a:xfrm>
          <a:prstGeom prst="wedgeRoundRectCallout">
            <a:avLst>
              <a:gd name="adj1" fmla="val -66221"/>
              <a:gd name="adj2" fmla="val -58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9160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65239"/>
            <a:ext cx="2146300" cy="1325563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1246188"/>
            <a:ext cx="1790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What do you think this will do?</a:t>
            </a: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How can you test it?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377" t="18302" r="50770" b="15997"/>
          <a:stretch/>
        </p:blipFill>
        <p:spPr>
          <a:xfrm>
            <a:off x="2260600" y="0"/>
            <a:ext cx="3124200" cy="6802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7700" y="1972621"/>
            <a:ext cx="61086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6: </a:t>
            </a:r>
            <a:r>
              <a:rPr lang="en-US" sz="2000" dirty="0" err="1" smtClean="0">
                <a:solidFill>
                  <a:prstClr val="black"/>
                </a:solidFill>
              </a:rPr>
              <a:t>clawMotor</a:t>
            </a:r>
            <a:r>
              <a:rPr lang="en-US" sz="2000" dirty="0" smtClean="0">
                <a:solidFill>
                  <a:prstClr val="black"/>
                </a:solidFill>
              </a:rPr>
              <a:t> – Positive = pinch, negative = release 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7: </a:t>
            </a:r>
            <a:r>
              <a:rPr lang="en-US" sz="2000" dirty="0" err="1" smtClean="0">
                <a:solidFill>
                  <a:prstClr val="black"/>
                </a:solidFill>
              </a:rPr>
              <a:t>armMotor</a:t>
            </a:r>
            <a:r>
              <a:rPr lang="en-US" sz="2000" dirty="0" smtClean="0">
                <a:solidFill>
                  <a:prstClr val="black"/>
                </a:solidFill>
              </a:rPr>
              <a:t> – Positive = go up, negative = go down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8: </a:t>
            </a:r>
            <a:r>
              <a:rPr lang="en-US" sz="2000" dirty="0" err="1" smtClean="0">
                <a:solidFill>
                  <a:prstClr val="black"/>
                </a:solidFill>
              </a:rPr>
              <a:t>leftExtendMotor</a:t>
            </a:r>
            <a:r>
              <a:rPr lang="en-US" sz="2000" dirty="0" smtClean="0">
                <a:solidFill>
                  <a:prstClr val="black"/>
                </a:solidFill>
              </a:rPr>
              <a:t> – Positive = go out, Negative = go in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9: </a:t>
            </a:r>
            <a:r>
              <a:rPr lang="en-US" sz="2000" dirty="0" err="1" smtClean="0">
                <a:solidFill>
                  <a:prstClr val="black"/>
                </a:solidFill>
              </a:rPr>
              <a:t>rightExtendMotor</a:t>
            </a:r>
            <a:r>
              <a:rPr lang="en-US" sz="2000" dirty="0">
                <a:solidFill>
                  <a:prstClr val="black"/>
                </a:solidFill>
              </a:rPr>
              <a:t> - Positive = go out, Negative = go </a:t>
            </a:r>
            <a:r>
              <a:rPr lang="en-US" sz="2000" dirty="0" smtClean="0">
                <a:solidFill>
                  <a:prstClr val="black"/>
                </a:solidFill>
              </a:rPr>
              <a:t>in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10: </a:t>
            </a:r>
            <a:r>
              <a:rPr lang="en-US" sz="2000" dirty="0" err="1" smtClean="0">
                <a:solidFill>
                  <a:prstClr val="black"/>
                </a:solidFill>
              </a:rPr>
              <a:t>wristMotor</a:t>
            </a:r>
            <a:r>
              <a:rPr lang="en-US" sz="2000" dirty="0" smtClean="0">
                <a:solidFill>
                  <a:prstClr val="black"/>
                </a:solidFill>
              </a:rPr>
              <a:t> – Positive – go up, Negative = Go down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0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93675"/>
            <a:ext cx="10515600" cy="1325563"/>
          </a:xfrm>
        </p:spPr>
        <p:txBody>
          <a:bodyPr/>
          <a:lstStyle/>
          <a:p>
            <a:r>
              <a:rPr lang="en-US" dirty="0" smtClean="0"/>
              <a:t>Your </a:t>
            </a:r>
            <a:r>
              <a:rPr lang="en-US" dirty="0" err="1" smtClean="0"/>
              <a:t>FantasticBot</a:t>
            </a:r>
            <a:r>
              <a:rPr lang="en-US" dirty="0" smtClean="0"/>
              <a:t> Challenge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977900"/>
            <a:ext cx="11036300" cy="54657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et </a:t>
            </a:r>
            <a:r>
              <a:rPr lang="en-US" dirty="0" smtClean="0"/>
              <a:t>the highest score possible.</a:t>
            </a:r>
          </a:p>
          <a:p>
            <a:pPr marL="0" indent="0">
              <a:buNone/>
            </a:pPr>
            <a:r>
              <a:rPr lang="en-US" dirty="0"/>
              <a:t>Programming (20 Points = 100%) </a:t>
            </a:r>
          </a:p>
          <a:p>
            <a:pPr marL="0" indent="0">
              <a:buNone/>
            </a:pPr>
            <a:r>
              <a:rPr lang="en-US" dirty="0"/>
              <a:t>____ Motors are setup correctly by you (2 points)</a:t>
            </a:r>
          </a:p>
          <a:p>
            <a:pPr marL="0" indent="0">
              <a:buNone/>
            </a:pPr>
            <a:r>
              <a:rPr lang="en-US" dirty="0"/>
              <a:t>  ___ Program compiles (2 points)</a:t>
            </a:r>
          </a:p>
          <a:p>
            <a:pPr marL="0" indent="0">
              <a:buNone/>
            </a:pPr>
            <a:r>
              <a:rPr lang="en-US" dirty="0"/>
              <a:t>  ___ Header complete with names, description (include the robot and commands available and the date (2 points)</a:t>
            </a:r>
          </a:p>
          <a:p>
            <a:pPr marL="0" indent="0">
              <a:buNone/>
            </a:pPr>
            <a:r>
              <a:rPr lang="en-US" dirty="0"/>
              <a:t>  ___ Code is properly indented (1 points)</a:t>
            </a:r>
          </a:p>
          <a:p>
            <a:pPr marL="0" indent="0">
              <a:buNone/>
            </a:pPr>
            <a:r>
              <a:rPr lang="en-US" dirty="0"/>
              <a:t>  ___ Comments in the program describing the code (3 points)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Performance (10 points)</a:t>
            </a:r>
          </a:p>
          <a:p>
            <a:pPr marL="0" indent="0">
              <a:buNone/>
            </a:pPr>
            <a:r>
              <a:rPr lang="en-US" dirty="0"/>
              <a:t>____ Robot Moves (2 point)</a:t>
            </a:r>
          </a:p>
          <a:p>
            <a:pPr marL="0" indent="0">
              <a:buNone/>
            </a:pPr>
            <a:r>
              <a:rPr lang="en-US" dirty="0"/>
              <a:t>____ Robot Scores at least 2 points (2 points)</a:t>
            </a:r>
          </a:p>
          <a:p>
            <a:pPr marL="0" indent="0">
              <a:buNone/>
            </a:pPr>
            <a:r>
              <a:rPr lang="en-US" dirty="0"/>
              <a:t>____ The Slider movers (2 points)</a:t>
            </a:r>
          </a:p>
          <a:p>
            <a:pPr marL="0" indent="0">
              <a:buNone/>
            </a:pPr>
            <a:r>
              <a:rPr lang="en-US" dirty="0"/>
              <a:t>____ The Kicker Arm moves (2 points)</a:t>
            </a:r>
          </a:p>
          <a:p>
            <a:pPr marL="0" indent="0">
              <a:buNone/>
            </a:pPr>
            <a:r>
              <a:rPr lang="en-US" dirty="0"/>
              <a:t>____ The Kicker Moves (2 points)</a:t>
            </a:r>
          </a:p>
          <a:p>
            <a:pPr marL="0" indent="0">
              <a:buNone/>
            </a:pPr>
            <a:r>
              <a:rPr lang="en-US" dirty="0"/>
              <a:t>____ Top scoring robot in class ( 2 Point Bonus)</a:t>
            </a:r>
          </a:p>
          <a:p>
            <a:pPr marL="0" indent="0">
              <a:buNone/>
            </a:pPr>
            <a:r>
              <a:rPr lang="en-US" dirty="0"/>
              <a:t>____ Second scoring robot in class (1 point Bonus)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 able to configure the Motors and Sensors for the VEX Kickstarter robot in the </a:t>
            </a:r>
            <a:r>
              <a:rPr lang="en-US" dirty="0" err="1" smtClean="0"/>
              <a:t>RobotC</a:t>
            </a:r>
            <a:r>
              <a:rPr lang="en-US" dirty="0" smtClean="0"/>
              <a:t> Virtual World.</a:t>
            </a:r>
          </a:p>
          <a:p>
            <a:r>
              <a:rPr lang="en-US" dirty="0" smtClean="0"/>
              <a:t>Students will be able to develop an autonomous program for the Programming Skills Challenge</a:t>
            </a:r>
          </a:p>
          <a:p>
            <a:r>
              <a:rPr lang="en-US" dirty="0" smtClean="0"/>
              <a:t>Students will be able to incorporate motor[] and wait1Msec() commands.</a:t>
            </a:r>
          </a:p>
          <a:p>
            <a:r>
              <a:rPr lang="en-US" dirty="0" smtClean="0"/>
              <a:t>Students will be able to incorporate sensors into their autonomous programs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267200" y="82550"/>
            <a:ext cx="6400800" cy="1143000"/>
          </a:xfrm>
        </p:spPr>
        <p:txBody>
          <a:bodyPr/>
          <a:lstStyle/>
          <a:p>
            <a:r>
              <a:rPr lang="en-US" altLang="en-US" smtClean="0"/>
              <a:t>Getting Started in RobotC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764213" y="1225551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Open </a:t>
            </a:r>
            <a:r>
              <a:rPr lang="en-US" altLang="en-US" dirty="0" err="1"/>
              <a:t>RobotC</a:t>
            </a:r>
            <a:endParaRPr lang="en-US" altLang="en-US" dirty="0"/>
          </a:p>
          <a:p>
            <a:r>
              <a:rPr lang="en-US" altLang="en-US" dirty="0"/>
              <a:t>Select VEX 2.0 Cortex Platform</a:t>
            </a:r>
          </a:p>
          <a:p>
            <a:pPr lvl="1"/>
            <a:r>
              <a:rPr lang="en-US" altLang="en-US" dirty="0"/>
              <a:t>Robot-&gt; Platform -&gt;VEX 2.0 Cortex</a:t>
            </a:r>
          </a:p>
          <a:p>
            <a:r>
              <a:rPr lang="en-US" altLang="en-US" dirty="0"/>
              <a:t>Make the robot compile to Virtual Worlds</a:t>
            </a:r>
          </a:p>
          <a:p>
            <a:pPr lvl="1"/>
            <a:r>
              <a:rPr lang="en-US" altLang="en-US" dirty="0"/>
              <a:t>Robot-&gt; Compiler Target -&gt; Virtual Worlds</a:t>
            </a:r>
          </a:p>
          <a:p>
            <a:r>
              <a:rPr lang="en-US" altLang="en-US" dirty="0"/>
              <a:t>Select Virtual World</a:t>
            </a:r>
          </a:p>
          <a:p>
            <a:pPr lvl="1"/>
            <a:r>
              <a:rPr lang="en-US" altLang="en-US" dirty="0"/>
              <a:t>Window-&gt;Select Virtual World to Use -&gt; </a:t>
            </a:r>
            <a:r>
              <a:rPr lang="en-US" altLang="en-US" dirty="0" smtClean="0"/>
              <a:t>VEX </a:t>
            </a:r>
            <a:r>
              <a:rPr lang="en-US" altLang="en-US" dirty="0" err="1" smtClean="0"/>
              <a:t>Starstruck</a:t>
            </a:r>
            <a:endParaRPr lang="en-US" altLang="en-US" dirty="0"/>
          </a:p>
        </p:txBody>
      </p:sp>
      <p:pic>
        <p:nvPicPr>
          <p:cNvPr id="471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70" r="72845"/>
          <a:stretch>
            <a:fillRect/>
          </a:stretch>
        </p:blipFill>
        <p:spPr bwMode="auto">
          <a:xfrm>
            <a:off x="1600201" y="38101"/>
            <a:ext cx="23034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3352800" y="541338"/>
            <a:ext cx="762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2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16177" r="66235" b="49454"/>
          <a:stretch>
            <a:fillRect/>
          </a:stretch>
        </p:blipFill>
        <p:spPr bwMode="auto">
          <a:xfrm>
            <a:off x="1600200" y="1958975"/>
            <a:ext cx="315753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15990" r="64252" b="51511"/>
          <a:stretch>
            <a:fillRect/>
          </a:stretch>
        </p:blipFill>
        <p:spPr bwMode="auto">
          <a:xfrm>
            <a:off x="1600200" y="3657601"/>
            <a:ext cx="3157538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9691" t="865" r="69576" b="71982"/>
          <a:stretch/>
        </p:blipFill>
        <p:spPr>
          <a:xfrm>
            <a:off x="2332831" y="5078414"/>
            <a:ext cx="2801938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-3333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Configuring the Robot: Just the motors for now.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035" t="138" r="79535" b="43750"/>
          <a:stretch/>
        </p:blipFill>
        <p:spPr>
          <a:xfrm>
            <a:off x="6070600" y="1050710"/>
            <a:ext cx="3788720" cy="580729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44040" y="1689100"/>
            <a:ext cx="3558060" cy="939800"/>
          </a:xfrm>
          <a:prstGeom prst="wedgeRoundRectCallout">
            <a:avLst>
              <a:gd name="adj1" fmla="val 144710"/>
              <a:gd name="adj2" fmla="val 1503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Robot-&gt; Motors and Sensors Setup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28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977" y="623919"/>
            <a:ext cx="7915275" cy="5743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-3333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Configuring the Robot: Just the motors for now.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79859" y="1383640"/>
            <a:ext cx="33047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1: </a:t>
            </a:r>
            <a:r>
              <a:rPr lang="en-US" sz="2400" dirty="0" err="1" smtClean="0"/>
              <a:t>front</a:t>
            </a:r>
            <a:r>
              <a:rPr lang="en-US" sz="2400" dirty="0" err="1" smtClean="0"/>
              <a:t>RightMotor</a:t>
            </a:r>
            <a:endParaRPr lang="en-US" sz="2400" dirty="0" smtClean="0"/>
          </a:p>
          <a:p>
            <a:r>
              <a:rPr lang="en-US" sz="2400" dirty="0" smtClean="0"/>
              <a:t>2: </a:t>
            </a:r>
            <a:r>
              <a:rPr lang="en-US" sz="2400" dirty="0" err="1" smtClean="0"/>
              <a:t>rearRightMotor</a:t>
            </a:r>
            <a:endParaRPr lang="en-US" sz="2400" dirty="0" smtClean="0"/>
          </a:p>
          <a:p>
            <a:r>
              <a:rPr lang="en-US" sz="2400" dirty="0" smtClean="0"/>
              <a:t>3: </a:t>
            </a:r>
            <a:r>
              <a:rPr lang="en-US" sz="2400" dirty="0" err="1" smtClean="0"/>
              <a:t>frontLeftMotor</a:t>
            </a:r>
            <a:endParaRPr lang="en-US" sz="2400" dirty="0" smtClean="0"/>
          </a:p>
          <a:p>
            <a:r>
              <a:rPr lang="en-US" sz="2400" dirty="0" smtClean="0"/>
              <a:t>4: </a:t>
            </a:r>
            <a:r>
              <a:rPr lang="en-US" sz="2400" dirty="0" err="1" smtClean="0"/>
              <a:t>rear</a:t>
            </a:r>
            <a:r>
              <a:rPr lang="en-US" sz="2400" dirty="0" err="1" smtClean="0"/>
              <a:t>LeftMotor</a:t>
            </a:r>
            <a:endParaRPr lang="en-US" sz="2400" dirty="0" smtClean="0"/>
          </a:p>
          <a:p>
            <a:r>
              <a:rPr lang="en-US" sz="2400" dirty="0" smtClean="0"/>
              <a:t>5: </a:t>
            </a:r>
          </a:p>
          <a:p>
            <a:r>
              <a:rPr lang="en-US" sz="2400" dirty="0" smtClean="0"/>
              <a:t>6: </a:t>
            </a:r>
            <a:r>
              <a:rPr lang="en-US" sz="2400" dirty="0" err="1" smtClean="0"/>
              <a:t>clawMotor</a:t>
            </a:r>
            <a:endParaRPr lang="en-US" sz="2400" dirty="0" smtClean="0"/>
          </a:p>
          <a:p>
            <a:r>
              <a:rPr lang="en-US" sz="2400" dirty="0" smtClean="0"/>
              <a:t>7: </a:t>
            </a:r>
            <a:r>
              <a:rPr lang="en-US" sz="2400" dirty="0" err="1" smtClean="0"/>
              <a:t>armMotor</a:t>
            </a:r>
            <a:endParaRPr lang="en-US" sz="2400" dirty="0" smtClean="0"/>
          </a:p>
          <a:p>
            <a:r>
              <a:rPr lang="en-US" sz="2400" dirty="0" smtClean="0"/>
              <a:t>8: </a:t>
            </a:r>
            <a:r>
              <a:rPr lang="en-US" sz="2400" dirty="0" err="1" smtClean="0"/>
              <a:t>leftExtendMotor</a:t>
            </a:r>
            <a:endParaRPr lang="en-US" sz="2400" dirty="0" smtClean="0"/>
          </a:p>
          <a:p>
            <a:r>
              <a:rPr lang="en-US" sz="2400" dirty="0" smtClean="0"/>
              <a:t>9: </a:t>
            </a:r>
            <a:r>
              <a:rPr lang="en-US" sz="2400" dirty="0" err="1" smtClean="0"/>
              <a:t>rightExtendMotor</a:t>
            </a:r>
            <a:endParaRPr lang="en-US" sz="2400" dirty="0" smtClean="0"/>
          </a:p>
          <a:p>
            <a:r>
              <a:rPr lang="en-US" sz="2400" dirty="0" smtClean="0"/>
              <a:t>10: </a:t>
            </a:r>
            <a:r>
              <a:rPr lang="en-US" sz="2400" dirty="0" err="1" smtClean="0"/>
              <a:t>wristMotor</a:t>
            </a:r>
            <a:endParaRPr lang="en-US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851400" y="5090369"/>
            <a:ext cx="3276600" cy="927100"/>
          </a:xfrm>
          <a:prstGeom prst="wedgeRoundRectCallout">
            <a:avLst>
              <a:gd name="adj1" fmla="val 42135"/>
              <a:gd name="adj2" fmla="val -3912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the ‘right’ drive motors are reversed.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899400" y="723900"/>
            <a:ext cx="2362200" cy="508000"/>
          </a:xfrm>
          <a:prstGeom prst="wedgeRoundRectCallout">
            <a:avLst>
              <a:gd name="adj1" fmla="val -16532"/>
              <a:gd name="adj2" fmla="val 8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the Encoder Port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8929" t="88917" b="1133"/>
          <a:stretch/>
        </p:blipFill>
        <p:spPr>
          <a:xfrm>
            <a:off x="6540500" y="6147644"/>
            <a:ext cx="5287752" cy="625153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698500" y="6017469"/>
            <a:ext cx="3683000" cy="586531"/>
          </a:xfrm>
          <a:prstGeom prst="wedgeRoundRectCallout">
            <a:avLst>
              <a:gd name="adj1" fmla="val 207788"/>
              <a:gd name="adj2" fmla="val -2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‘Apply’ and ‘OK’ when finished.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6184"/>
            <a:ext cx="2558642" cy="2809016"/>
          </a:xfrm>
        </p:spPr>
        <p:txBody>
          <a:bodyPr>
            <a:normAutofit/>
          </a:bodyPr>
          <a:lstStyle/>
          <a:p>
            <a:r>
              <a:rPr lang="en-US" dirty="0" smtClean="0"/>
              <a:t>Mapping the Motors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220" t="26152" r="2797" b="16834"/>
          <a:stretch/>
        </p:blipFill>
        <p:spPr>
          <a:xfrm>
            <a:off x="2634144" y="0"/>
            <a:ext cx="9353724" cy="68373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493079" y="2021747"/>
            <a:ext cx="2919369" cy="89762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311941" y="1728132"/>
            <a:ext cx="5176009" cy="311231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838700" y="2386668"/>
            <a:ext cx="3836916" cy="239505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395831" y="2764173"/>
            <a:ext cx="4070061" cy="165682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838700" y="3057788"/>
            <a:ext cx="4309148" cy="216016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6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12268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Two Commands that can help you conquer the World!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5081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motor[</a:t>
            </a:r>
            <a:r>
              <a:rPr lang="en-US" dirty="0" err="1" smtClean="0"/>
              <a:t>elMotor</a:t>
            </a:r>
            <a:r>
              <a:rPr lang="en-US" dirty="0" smtClean="0"/>
              <a:t>] = 127;</a:t>
            </a:r>
          </a:p>
          <a:p>
            <a:pPr lvl="1"/>
            <a:r>
              <a:rPr lang="en-US" dirty="0" smtClean="0"/>
              <a:t>The motor[] command is used to send power to one of the motors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elMotor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The name of the motor as set in the motors in sensors setup (Like </a:t>
            </a:r>
            <a:r>
              <a:rPr lang="en-US" b="1" dirty="0" err="1" smtClean="0"/>
              <a:t>rearLeftMotor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port1</a:t>
            </a:r>
            <a:r>
              <a:rPr lang="en-US" dirty="0" smtClean="0"/>
              <a:t>    Will send the power to port 1.  You can use this for any of the 10 motor ports.  Although this works it is not good style.</a:t>
            </a:r>
          </a:p>
          <a:p>
            <a:pPr lvl="1"/>
            <a:r>
              <a:rPr lang="en-US" dirty="0" smtClean="0"/>
              <a:t>127</a:t>
            </a:r>
          </a:p>
          <a:p>
            <a:pPr lvl="2"/>
            <a:r>
              <a:rPr lang="en-US" dirty="0" smtClean="0"/>
              <a:t>An value -127 to 127</a:t>
            </a:r>
          </a:p>
          <a:p>
            <a:pPr lvl="2"/>
            <a:r>
              <a:rPr lang="en-US" dirty="0" smtClean="0"/>
              <a:t>Can just put in a number of use integer variables or fancy math to generate a number</a:t>
            </a:r>
          </a:p>
          <a:p>
            <a:pPr lvl="2"/>
            <a:r>
              <a:rPr lang="en-US" dirty="0" smtClean="0"/>
              <a:t>127 = Full Power Ahead</a:t>
            </a:r>
          </a:p>
          <a:p>
            <a:pPr lvl="2"/>
            <a:r>
              <a:rPr lang="en-US" dirty="0" smtClean="0"/>
              <a:t>-127 = Full Power Backwards</a:t>
            </a:r>
          </a:p>
          <a:p>
            <a:pPr lvl="2"/>
            <a:r>
              <a:rPr lang="en-US" dirty="0" smtClean="0"/>
              <a:t>0 = Stop!!! </a:t>
            </a:r>
          </a:p>
          <a:p>
            <a:r>
              <a:rPr lang="en-US" dirty="0" smtClean="0"/>
              <a:t>wait10Msec(100);</a:t>
            </a:r>
          </a:p>
          <a:p>
            <a:pPr lvl="1"/>
            <a:r>
              <a:rPr lang="en-US" dirty="0" smtClean="0"/>
              <a:t>100 This will continue what the robot is doing for 100 of the 10/1000 </a:t>
            </a:r>
            <a:r>
              <a:rPr lang="en-US" dirty="0" err="1" smtClean="0"/>
              <a:t>ths</a:t>
            </a:r>
            <a:r>
              <a:rPr lang="en-US" dirty="0" smtClean="0"/>
              <a:t> of a second (</a:t>
            </a:r>
            <a:r>
              <a:rPr lang="en-US" dirty="0" smtClean="0"/>
              <a:t>1 second total in this example)</a:t>
            </a:r>
            <a:endParaRPr lang="en-US" dirty="0" smtClean="0"/>
          </a:p>
          <a:p>
            <a:pPr lvl="1"/>
            <a:r>
              <a:rPr lang="en-US" dirty="0" smtClean="0"/>
              <a:t>Can just put in a number of use fancy math to generate a number</a:t>
            </a:r>
          </a:p>
        </p:txBody>
      </p:sp>
    </p:spTree>
    <p:extLst>
      <p:ext uri="{BB962C8B-B14F-4D97-AF65-F5344CB8AC3E}">
        <p14:creationId xmlns:p14="http://schemas.microsoft.com/office/powerpoint/2010/main" val="343529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05" y="0"/>
            <a:ext cx="10515600" cy="1325563"/>
          </a:xfrm>
        </p:spPr>
        <p:txBody>
          <a:bodyPr/>
          <a:lstStyle/>
          <a:p>
            <a:r>
              <a:rPr lang="en-US" dirty="0" smtClean="0"/>
              <a:t>Motors and their values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925" y="1261421"/>
            <a:ext cx="8779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1: </a:t>
            </a:r>
            <a:r>
              <a:rPr lang="en-US" sz="2400" dirty="0" err="1" smtClean="0"/>
              <a:t>front</a:t>
            </a:r>
            <a:r>
              <a:rPr lang="en-US" sz="2400" dirty="0" err="1" smtClean="0"/>
              <a:t>RightMotor</a:t>
            </a:r>
            <a:endParaRPr lang="en-US" sz="2400" dirty="0" smtClean="0"/>
          </a:p>
          <a:p>
            <a:r>
              <a:rPr lang="en-US" sz="2400" dirty="0" smtClean="0"/>
              <a:t>2: </a:t>
            </a:r>
            <a:r>
              <a:rPr lang="en-US" sz="2400" dirty="0" err="1" smtClean="0"/>
              <a:t>rearRightMotor</a:t>
            </a:r>
            <a:endParaRPr lang="en-US" sz="2400" dirty="0" smtClean="0"/>
          </a:p>
          <a:p>
            <a:r>
              <a:rPr lang="en-US" sz="2400" dirty="0" smtClean="0"/>
              <a:t>3: </a:t>
            </a:r>
            <a:r>
              <a:rPr lang="en-US" sz="2400" dirty="0" err="1" smtClean="0"/>
              <a:t>frontLeftMotor</a:t>
            </a:r>
            <a:endParaRPr lang="en-US" sz="2400" dirty="0" smtClean="0"/>
          </a:p>
          <a:p>
            <a:r>
              <a:rPr lang="en-US" sz="2400" dirty="0" smtClean="0"/>
              <a:t>4: </a:t>
            </a:r>
            <a:r>
              <a:rPr lang="en-US" sz="2400" dirty="0" err="1" smtClean="0"/>
              <a:t>rear</a:t>
            </a:r>
            <a:r>
              <a:rPr lang="en-US" sz="2400" dirty="0" err="1" smtClean="0"/>
              <a:t>LeftMotor</a:t>
            </a:r>
            <a:endParaRPr lang="en-US" sz="2400" dirty="0" smtClean="0"/>
          </a:p>
          <a:p>
            <a:r>
              <a:rPr lang="en-US" sz="2400" dirty="0" smtClean="0"/>
              <a:t>5: </a:t>
            </a:r>
          </a:p>
          <a:p>
            <a:r>
              <a:rPr lang="en-US" sz="2400" dirty="0" smtClean="0"/>
              <a:t>6: </a:t>
            </a:r>
            <a:r>
              <a:rPr lang="en-US" sz="2400" dirty="0" err="1" smtClean="0"/>
              <a:t>clawMotor</a:t>
            </a:r>
            <a:r>
              <a:rPr lang="en-US" sz="2400" dirty="0" smtClean="0"/>
              <a:t> – Positive = pinch, negative = release </a:t>
            </a:r>
            <a:endParaRPr lang="en-US" sz="2400" dirty="0" smtClean="0"/>
          </a:p>
          <a:p>
            <a:r>
              <a:rPr lang="en-US" sz="2400" dirty="0" smtClean="0"/>
              <a:t>7: </a:t>
            </a:r>
            <a:r>
              <a:rPr lang="en-US" sz="2400" dirty="0" err="1" smtClean="0"/>
              <a:t>armMotor</a:t>
            </a:r>
            <a:r>
              <a:rPr lang="en-US" sz="2400" dirty="0" smtClean="0"/>
              <a:t> – Positive = go up, negative = go down</a:t>
            </a:r>
            <a:endParaRPr lang="en-US" sz="2400" dirty="0" smtClean="0"/>
          </a:p>
          <a:p>
            <a:r>
              <a:rPr lang="en-US" sz="2400" dirty="0" smtClean="0"/>
              <a:t>8: </a:t>
            </a:r>
            <a:r>
              <a:rPr lang="en-US" sz="2400" dirty="0" err="1" smtClean="0"/>
              <a:t>leftExtendMotor</a:t>
            </a:r>
            <a:r>
              <a:rPr lang="en-US" sz="2400" dirty="0" smtClean="0"/>
              <a:t> – Positive = go out, Negative = go in</a:t>
            </a:r>
          </a:p>
          <a:p>
            <a:r>
              <a:rPr lang="en-US" sz="2400" dirty="0" smtClean="0"/>
              <a:t>9: </a:t>
            </a:r>
            <a:r>
              <a:rPr lang="en-US" sz="2400" dirty="0" err="1" smtClean="0"/>
              <a:t>rightExtendMotor</a:t>
            </a:r>
            <a:r>
              <a:rPr lang="en-US" sz="2400" dirty="0"/>
              <a:t> - Positive = go out, Negative = go </a:t>
            </a:r>
            <a:r>
              <a:rPr lang="en-US" sz="2400" dirty="0" smtClean="0"/>
              <a:t>in</a:t>
            </a:r>
            <a:endParaRPr lang="en-US" sz="2400" dirty="0" smtClean="0"/>
          </a:p>
          <a:p>
            <a:r>
              <a:rPr lang="en-US" sz="2400" dirty="0" smtClean="0"/>
              <a:t>10: </a:t>
            </a:r>
            <a:r>
              <a:rPr lang="en-US" sz="2400" dirty="0" err="1" smtClean="0"/>
              <a:t>wristMotor</a:t>
            </a:r>
            <a:r>
              <a:rPr lang="en-US" sz="2400" dirty="0" smtClean="0"/>
              <a:t> – Positive – go up, Negative = Go down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220" t="39080" r="34181" b="16833"/>
          <a:stretch/>
        </p:blipFill>
        <p:spPr>
          <a:xfrm>
            <a:off x="7510083" y="750651"/>
            <a:ext cx="4486191" cy="522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1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939</Words>
  <Application>Microsoft Office PowerPoint</Application>
  <PresentationFormat>Widescreen</PresentationFormat>
  <Paragraphs>140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1_Office Theme</vt:lpstr>
      <vt:lpstr>2_Office Theme</vt:lpstr>
      <vt:lpstr>StarStruck in a Virtual World: Fantasticbot Version</vt:lpstr>
      <vt:lpstr>Your Robot</vt:lpstr>
      <vt:lpstr>Learning Objectives</vt:lpstr>
      <vt:lpstr>Getting Started in RobotC</vt:lpstr>
      <vt:lpstr>Configuring the Robot: Just the motors for now.</vt:lpstr>
      <vt:lpstr>Configuring the Robot: Just the motors for now.</vt:lpstr>
      <vt:lpstr>Mapping the Motors</vt:lpstr>
      <vt:lpstr>Two Commands that can help you conquer the World!</vt:lpstr>
      <vt:lpstr>Motors and their values</vt:lpstr>
      <vt:lpstr>Getting Started: Open the RobotC Sample Program</vt:lpstr>
      <vt:lpstr>Open the ‘VEX StarStruck’ Folder</vt:lpstr>
      <vt:lpstr>Open the ‘Fantasticbot Programming Skills’ program</vt:lpstr>
      <vt:lpstr>Don’t Worry about the errors.  Click ‘OK’ and we  will delete the code</vt:lpstr>
      <vt:lpstr>Delete</vt:lpstr>
      <vt:lpstr>Ready to start!!!</vt:lpstr>
      <vt:lpstr>Example</vt:lpstr>
      <vt:lpstr>Compiling the Program</vt:lpstr>
      <vt:lpstr>Oops!</vt:lpstr>
      <vt:lpstr>Errors</vt:lpstr>
      <vt:lpstr>Corrected and Compiled</vt:lpstr>
      <vt:lpstr>Download the program</vt:lpstr>
      <vt:lpstr>Set up and Account with CS2N.  It will track progress.  Can log in locally as a guest without tracking.</vt:lpstr>
      <vt:lpstr>PowerPoint Presentation</vt:lpstr>
      <vt:lpstr>PowerPoint Presentation</vt:lpstr>
      <vt:lpstr>PowerPoint Presentation</vt:lpstr>
      <vt:lpstr>Select Camera and Go</vt:lpstr>
      <vt:lpstr>Example</vt:lpstr>
      <vt:lpstr>Your FantasticBot Challenge:</vt:lpstr>
    </vt:vector>
  </TitlesOfParts>
  <Company>Salem-Keizer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StartStruck in a Virtual World</dc:title>
  <dc:creator>Greg Smith</dc:creator>
  <cp:lastModifiedBy>Greg Smith</cp:lastModifiedBy>
  <cp:revision>36</cp:revision>
  <cp:lastPrinted>2016-06-06T16:51:19Z</cp:lastPrinted>
  <dcterms:created xsi:type="dcterms:W3CDTF">2016-05-27T15:48:22Z</dcterms:created>
  <dcterms:modified xsi:type="dcterms:W3CDTF">2016-06-06T18:09:13Z</dcterms:modified>
</cp:coreProperties>
</file>