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6" r:id="rId4"/>
    <p:sldId id="257" r:id="rId5"/>
    <p:sldId id="258" r:id="rId6"/>
    <p:sldId id="279" r:id="rId7"/>
    <p:sldId id="259" r:id="rId8"/>
    <p:sldId id="261" r:id="rId9"/>
    <p:sldId id="262" r:id="rId10"/>
    <p:sldId id="263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80" r:id="rId22"/>
    <p:sldId id="277" r:id="rId23"/>
    <p:sldId id="281" r:id="rId24"/>
    <p:sldId id="264" r:id="rId25"/>
    <p:sldId id="282" r:id="rId26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F602-07B6-4AB5-8F52-FA0D588F0AB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88A4-5642-4C53-92AC-F15EBA43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4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F602-07B6-4AB5-8F52-FA0D588F0AB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88A4-5642-4C53-92AC-F15EBA43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4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F602-07B6-4AB5-8F52-FA0D588F0AB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88A4-5642-4C53-92AC-F15EBA43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50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24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14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39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81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6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62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49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2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F602-07B6-4AB5-8F52-FA0D588F0AB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88A4-5642-4C53-92AC-F15EBA43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8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52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85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99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248CDC-4477-4B3D-BF1F-3CACF5C0E1E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19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45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60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77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98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48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F602-07B6-4AB5-8F52-FA0D588F0AB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88A4-5642-4C53-92AC-F15EBA43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359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02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10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40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95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64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248CDC-4477-4B3D-BF1F-3CACF5C0E1E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62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F602-07B6-4AB5-8F52-FA0D588F0AB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88A4-5642-4C53-92AC-F15EBA43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F602-07B6-4AB5-8F52-FA0D588F0AB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88A4-5642-4C53-92AC-F15EBA43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0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F602-07B6-4AB5-8F52-FA0D588F0AB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88A4-5642-4C53-92AC-F15EBA43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4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F602-07B6-4AB5-8F52-FA0D588F0AB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88A4-5642-4C53-92AC-F15EBA43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0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F602-07B6-4AB5-8F52-FA0D588F0AB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88A4-5642-4C53-92AC-F15EBA43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0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F602-07B6-4AB5-8F52-FA0D588F0AB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88A4-5642-4C53-92AC-F15EBA43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6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AF602-07B6-4AB5-8F52-FA0D588F0AB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88A4-5642-4C53-92AC-F15EBA43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2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9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AAB3-1F91-4C2B-B932-656AD570B6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82350-8050-4ECF-B470-D0BEE7571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1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9524"/>
            <a:ext cx="4178473" cy="3048804"/>
          </a:xfrm>
        </p:spPr>
        <p:txBody>
          <a:bodyPr/>
          <a:lstStyle/>
          <a:p>
            <a:r>
              <a:rPr lang="en-US" dirty="0" err="1" smtClean="0"/>
              <a:t>StartStruck</a:t>
            </a:r>
            <a:r>
              <a:rPr lang="en-US" dirty="0" smtClean="0"/>
              <a:t> in a Virtual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174" y="159970"/>
            <a:ext cx="8174250" cy="639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37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278" t="42967" r="53056" b="13149"/>
          <a:stretch/>
        </p:blipFill>
        <p:spPr>
          <a:xfrm>
            <a:off x="3644900" y="456060"/>
            <a:ext cx="5219700" cy="6401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700" y="1690688"/>
            <a:ext cx="2870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do you think this will do?</a:t>
            </a:r>
          </a:p>
          <a:p>
            <a:endParaRPr lang="en-US" sz="2800" dirty="0" smtClean="0"/>
          </a:p>
          <a:p>
            <a:r>
              <a:rPr lang="en-US" sz="2800" dirty="0" smtClean="0"/>
              <a:t>How can you test it?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09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Compiling the Program</a:t>
            </a:r>
          </a:p>
        </p:txBody>
      </p:sp>
      <p:pic>
        <p:nvPicPr>
          <p:cNvPr id="563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404938"/>
            <a:ext cx="8101013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 rot="5776719">
            <a:off x="7700963" y="2408238"/>
            <a:ext cx="15240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3429000" y="-304800"/>
            <a:ext cx="5029200" cy="1143000"/>
          </a:xfrm>
        </p:spPr>
        <p:txBody>
          <a:bodyPr/>
          <a:lstStyle/>
          <a:p>
            <a:r>
              <a:rPr lang="en-US" altLang="en-US" smtClean="0"/>
              <a:t>Oops!</a:t>
            </a:r>
          </a:p>
        </p:txBody>
      </p:sp>
      <p:pic>
        <p:nvPicPr>
          <p:cNvPr id="573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4" t="5383" r="28172" b="22307"/>
          <a:stretch>
            <a:fillRect/>
          </a:stretch>
        </p:blipFill>
        <p:spPr bwMode="auto">
          <a:xfrm>
            <a:off x="1503362" y="533401"/>
            <a:ext cx="8880476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7772400" y="1905000"/>
            <a:ext cx="2286000" cy="2209800"/>
          </a:xfrm>
          <a:prstGeom prst="wedgeRoundRectCallout">
            <a:avLst>
              <a:gd name="adj1" fmla="val -53055"/>
              <a:gd name="adj2" fmla="val 320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The compiler catches syntax (typing) errors and gives some hints on how to fix them.</a:t>
            </a:r>
          </a:p>
        </p:txBody>
      </p:sp>
    </p:spTree>
    <p:extLst>
      <p:ext uri="{BB962C8B-B14F-4D97-AF65-F5344CB8AC3E}">
        <p14:creationId xmlns:p14="http://schemas.microsoft.com/office/powerpoint/2010/main" val="22536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Errors</a:t>
            </a:r>
          </a:p>
        </p:txBody>
      </p:sp>
      <p:pic>
        <p:nvPicPr>
          <p:cNvPr id="583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2" t="38069" r="9306"/>
          <a:stretch>
            <a:fillRect/>
          </a:stretch>
        </p:blipFill>
        <p:spPr bwMode="auto">
          <a:xfrm>
            <a:off x="1524001" y="1295400"/>
            <a:ext cx="9682163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8597900" y="1808163"/>
            <a:ext cx="2057400" cy="28956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Errors and hints on the bottom of the page.  If you click on an error it will highlight the line of the error.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715000" y="1214438"/>
            <a:ext cx="3124200" cy="6858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Red X = error</a:t>
            </a:r>
          </a:p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Yellow X = Warning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486400" y="2714625"/>
            <a:ext cx="2057400" cy="9144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Any guesses on how to fix these mistakes?</a:t>
            </a:r>
          </a:p>
        </p:txBody>
      </p:sp>
    </p:spTree>
    <p:extLst>
      <p:ext uri="{BB962C8B-B14F-4D97-AF65-F5344CB8AC3E}">
        <p14:creationId xmlns:p14="http://schemas.microsoft.com/office/powerpoint/2010/main" val="383607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Corrected and Compiled</a:t>
            </a:r>
          </a:p>
        </p:txBody>
      </p:sp>
      <p:pic>
        <p:nvPicPr>
          <p:cNvPr id="593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4" y="1417639"/>
            <a:ext cx="8123237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4" y="1417639"/>
            <a:ext cx="8123237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Download the program</a:t>
            </a:r>
          </a:p>
        </p:txBody>
      </p:sp>
      <p:sp>
        <p:nvSpPr>
          <p:cNvPr id="5" name="Left Arrow 4"/>
          <p:cNvSpPr/>
          <p:nvPr/>
        </p:nvSpPr>
        <p:spPr>
          <a:xfrm rot="5776719">
            <a:off x="8697913" y="2484438"/>
            <a:ext cx="15240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802313" y="4043363"/>
            <a:ext cx="3657600" cy="12954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Since we set it up to map to Virtual Worlds it will download to a Virtual Robot.  </a:t>
            </a:r>
          </a:p>
        </p:txBody>
      </p:sp>
    </p:spTree>
    <p:extLst>
      <p:ext uri="{BB962C8B-B14F-4D97-AF65-F5344CB8AC3E}">
        <p14:creationId xmlns:p14="http://schemas.microsoft.com/office/powerpoint/2010/main" val="53279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Set up and Account with CS2N.  It will track progress.  Can log in locally as a guest without tracking.</a:t>
            </a:r>
          </a:p>
        </p:txBody>
      </p:sp>
      <p:pic>
        <p:nvPicPr>
          <p:cNvPr id="6144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1" y="1752601"/>
            <a:ext cx="5808663" cy="4525963"/>
          </a:xfrm>
        </p:spPr>
      </p:pic>
    </p:spTree>
    <p:extLst>
      <p:ext uri="{BB962C8B-B14F-4D97-AF65-F5344CB8AC3E}">
        <p14:creationId xmlns:p14="http://schemas.microsoft.com/office/powerpoint/2010/main" val="153375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24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6" y="457200"/>
            <a:ext cx="8359775" cy="611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0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63525"/>
            <a:ext cx="8064500" cy="630533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912100" y="546100"/>
            <a:ext cx="3670300" cy="1651000"/>
          </a:xfrm>
          <a:prstGeom prst="wedgeRoundRectCallout">
            <a:avLst>
              <a:gd name="adj1" fmla="val -114605"/>
              <a:gd name="adj2" fmla="val 82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Make sure VEX STARKICKER for your robot.</a:t>
            </a:r>
            <a:endParaRPr lang="en-US" sz="28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714500" y="3683000"/>
            <a:ext cx="3670300" cy="1651000"/>
          </a:xfrm>
          <a:prstGeom prst="wedgeRoundRectCallout">
            <a:avLst>
              <a:gd name="adj1" fmla="val 85049"/>
              <a:gd name="adj2" fmla="val 967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Click START to test the code.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35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089"/>
          <a:stretch/>
        </p:blipFill>
        <p:spPr>
          <a:xfrm>
            <a:off x="1930400" y="222250"/>
            <a:ext cx="8470900" cy="502761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165850" y="5654677"/>
            <a:ext cx="2076450" cy="990600"/>
          </a:xfrm>
          <a:prstGeom prst="wedgeRoundRectCallout">
            <a:avLst>
              <a:gd name="adj1" fmla="val 54983"/>
              <a:gd name="adj2" fmla="val -1028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Tx/>
              <a:buAutoNum type="arabicParenR"/>
              <a:defRPr/>
            </a:pPr>
            <a:r>
              <a:rPr lang="en-US" dirty="0">
                <a:solidFill>
                  <a:prstClr val="white"/>
                </a:solidFill>
              </a:rPr>
              <a:t>Follows Right</a:t>
            </a:r>
          </a:p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Scroll: Zoom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8413750" y="5670554"/>
            <a:ext cx="1295400" cy="1066800"/>
          </a:xfrm>
          <a:prstGeom prst="wedgeRoundRectCallout">
            <a:avLst>
              <a:gd name="adj1" fmla="val -11029"/>
              <a:gd name="adj2" fmla="val -940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2) Top Down View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9931400" y="5541171"/>
            <a:ext cx="2178050" cy="1173952"/>
          </a:xfrm>
          <a:prstGeom prst="wedgeRoundRectCallout">
            <a:avLst>
              <a:gd name="adj1" fmla="val -75336"/>
              <a:gd name="adj2" fmla="val -76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3) Free Movement:</a:t>
            </a:r>
          </a:p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Scroll: Zoom</a:t>
            </a:r>
          </a:p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Click-Drag: Rotate View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0401300" y="3172606"/>
            <a:ext cx="1752600" cy="885825"/>
          </a:xfrm>
          <a:prstGeom prst="wedgeRoundRectCallout">
            <a:avLst>
              <a:gd name="adj1" fmla="val -45470"/>
              <a:gd name="adj2" fmla="val 985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Show Sensors Toggle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49250" y="5541171"/>
            <a:ext cx="1949450" cy="731837"/>
          </a:xfrm>
          <a:prstGeom prst="wedgeRoundRectCallout">
            <a:avLst>
              <a:gd name="adj1" fmla="val 42460"/>
              <a:gd name="adj2" fmla="val -1197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</a:rPr>
              <a:t>Play: Run the program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073401" y="5907090"/>
            <a:ext cx="1524000" cy="700087"/>
          </a:xfrm>
          <a:prstGeom prst="wedgeRoundRectCallout">
            <a:avLst>
              <a:gd name="adj1" fmla="val -77500"/>
              <a:gd name="adj2" fmla="val -1661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Reset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927601" y="5692777"/>
            <a:ext cx="1066799" cy="914400"/>
          </a:xfrm>
          <a:prstGeom prst="wedgeRoundRectCallout">
            <a:avLst>
              <a:gd name="adj1" fmla="val -208334"/>
              <a:gd name="adj2" fmla="val -137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prstClr val="white"/>
                </a:solidFill>
              </a:rPr>
              <a:t>Home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8267700" y="3172605"/>
            <a:ext cx="1752600" cy="885825"/>
          </a:xfrm>
          <a:prstGeom prst="wedgeRoundRectCallout">
            <a:avLst>
              <a:gd name="adj1" fmla="val 26994"/>
              <a:gd name="adj2" fmla="val 1358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prstClr val="white"/>
                </a:solidFill>
              </a:rPr>
              <a:t>4) Fixed Driver’s point of View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50" y="118268"/>
            <a:ext cx="3808956" cy="1325563"/>
          </a:xfrm>
        </p:spPr>
        <p:txBody>
          <a:bodyPr/>
          <a:lstStyle/>
          <a:p>
            <a:r>
              <a:rPr lang="en-US" dirty="0" smtClean="0"/>
              <a:t>Your Robot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449" y="42447"/>
            <a:ext cx="8717071" cy="68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47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Select Camera and Go</a:t>
            </a:r>
          </a:p>
        </p:txBody>
      </p:sp>
      <p:pic>
        <p:nvPicPr>
          <p:cNvPr id="655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295401"/>
            <a:ext cx="6419850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7239000" y="1524000"/>
            <a:ext cx="2819400" cy="990600"/>
          </a:xfrm>
          <a:prstGeom prst="wedgeRoundRectCallout">
            <a:avLst>
              <a:gd name="adj1" fmla="val -1464"/>
              <a:gd name="adj2" fmla="val 2701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Tx/>
              <a:buAutoNum type="arabicParenR"/>
              <a:defRPr/>
            </a:pPr>
            <a:r>
              <a:rPr lang="en-US" dirty="0">
                <a:solidFill>
                  <a:prstClr val="white"/>
                </a:solidFill>
              </a:rPr>
              <a:t>Follows Right</a:t>
            </a:r>
          </a:p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Scroll: Zoom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9372600" y="2805113"/>
            <a:ext cx="1295400" cy="1066800"/>
          </a:xfrm>
          <a:prstGeom prst="wedgeRoundRectCallout">
            <a:avLst>
              <a:gd name="adj1" fmla="val -88480"/>
              <a:gd name="adj2" fmla="val 1666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2) Top Down View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629400" y="3795713"/>
            <a:ext cx="1600200" cy="1676400"/>
          </a:xfrm>
          <a:prstGeom prst="wedgeRoundRectCallout">
            <a:avLst>
              <a:gd name="adj1" fmla="val 70437"/>
              <a:gd name="adj2" fmla="val 4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3) Free Movement:</a:t>
            </a:r>
          </a:p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Scroll: Zoom</a:t>
            </a:r>
          </a:p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Click-Drag: Rotate View </a:t>
            </a:r>
          </a:p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782050" y="5881689"/>
            <a:ext cx="1752600" cy="885825"/>
          </a:xfrm>
          <a:prstGeom prst="wedgeRoundRectCallout">
            <a:avLst>
              <a:gd name="adj1" fmla="val -46195"/>
              <a:gd name="adj2" fmla="val -605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Show Sensors Toggle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828800" y="3535364"/>
            <a:ext cx="2590800" cy="731837"/>
          </a:xfrm>
          <a:prstGeom prst="wedgeRoundRectCallout">
            <a:avLst>
              <a:gd name="adj1" fmla="val -14869"/>
              <a:gd name="adj2" fmla="val 1024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</a:rPr>
              <a:t>Play: Run the program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200400" y="4633914"/>
            <a:ext cx="1524000" cy="700087"/>
          </a:xfrm>
          <a:prstGeom prst="wedgeRoundRectCallout">
            <a:avLst>
              <a:gd name="adj1" fmla="val -67500"/>
              <a:gd name="adj2" fmla="val 170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Reset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3276601" y="5638800"/>
            <a:ext cx="2238375" cy="914400"/>
          </a:xfrm>
          <a:prstGeom prst="wedgeRoundRectCallout">
            <a:avLst>
              <a:gd name="adj1" fmla="val -66221"/>
              <a:gd name="adj2" fmla="val -583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91600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278" t="42967" r="53056" b="13149"/>
          <a:stretch/>
        </p:blipFill>
        <p:spPr>
          <a:xfrm>
            <a:off x="3644900" y="456060"/>
            <a:ext cx="5219700" cy="6401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700" y="1690688"/>
            <a:ext cx="2870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Enter this program into </a:t>
            </a:r>
            <a:r>
              <a:rPr lang="en-US" sz="2800" dirty="0" err="1" smtClean="0">
                <a:solidFill>
                  <a:prstClr val="black"/>
                </a:solidFill>
              </a:rPr>
              <a:t>RobotC</a:t>
            </a:r>
            <a:r>
              <a:rPr lang="en-US" sz="2800" dirty="0" smtClean="0">
                <a:solidFill>
                  <a:prstClr val="black"/>
                </a:solidFill>
              </a:rPr>
              <a:t> and test to see if you were correct.</a:t>
            </a:r>
            <a:endParaRPr lang="en-US" sz="2800" dirty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5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125"/>
            <a:ext cx="7899400" cy="1325563"/>
          </a:xfrm>
        </p:spPr>
        <p:txBody>
          <a:bodyPr/>
          <a:lstStyle/>
          <a:p>
            <a:r>
              <a:rPr lang="en-US" dirty="0" smtClean="0"/>
              <a:t>Checking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0" y="1825624"/>
            <a:ext cx="7416800" cy="4397375"/>
          </a:xfrm>
        </p:spPr>
        <p:txBody>
          <a:bodyPr/>
          <a:lstStyle/>
          <a:p>
            <a:r>
              <a:rPr lang="en-US" dirty="0" smtClean="0"/>
              <a:t>What does the code to the left do?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000" t="21154" r="51944" b="10129"/>
          <a:stretch/>
        </p:blipFill>
        <p:spPr>
          <a:xfrm>
            <a:off x="0" y="0"/>
            <a:ext cx="31623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93675"/>
            <a:ext cx="10515600" cy="1325563"/>
          </a:xfrm>
        </p:spPr>
        <p:txBody>
          <a:bodyPr/>
          <a:lstStyle/>
          <a:p>
            <a:r>
              <a:rPr lang="en-US" dirty="0" smtClean="0"/>
              <a:t>Your Challenge: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50" y="977900"/>
            <a:ext cx="11036300" cy="54657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Using the motor[] and wait10Msec() Commands get the highest score possible.</a:t>
            </a:r>
          </a:p>
          <a:p>
            <a:pPr marL="0" indent="0">
              <a:buNone/>
            </a:pPr>
            <a:r>
              <a:rPr lang="en-US" dirty="0"/>
              <a:t>Programming (20 Points = 100%) </a:t>
            </a:r>
          </a:p>
          <a:p>
            <a:pPr marL="0" indent="0">
              <a:buNone/>
            </a:pPr>
            <a:r>
              <a:rPr lang="en-US" dirty="0"/>
              <a:t>____ Motors are setup correctly by you (2 points)</a:t>
            </a:r>
          </a:p>
          <a:p>
            <a:pPr marL="0" indent="0">
              <a:buNone/>
            </a:pPr>
            <a:r>
              <a:rPr lang="en-US" dirty="0"/>
              <a:t>  ___ Program compiles (2 points)</a:t>
            </a:r>
          </a:p>
          <a:p>
            <a:pPr marL="0" indent="0">
              <a:buNone/>
            </a:pPr>
            <a:r>
              <a:rPr lang="en-US" dirty="0"/>
              <a:t>  ___ Header complete with names, description (include the robot and commands available and the date (2 points)</a:t>
            </a:r>
          </a:p>
          <a:p>
            <a:pPr marL="0" indent="0">
              <a:buNone/>
            </a:pPr>
            <a:r>
              <a:rPr lang="en-US" dirty="0"/>
              <a:t>  ___ Code is properly indented (1 points)</a:t>
            </a:r>
          </a:p>
          <a:p>
            <a:pPr marL="0" indent="0">
              <a:buNone/>
            </a:pPr>
            <a:r>
              <a:rPr lang="en-US" dirty="0"/>
              <a:t>  ___ Comments in the program describing the code (3 points)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Performance (10 points)</a:t>
            </a:r>
          </a:p>
          <a:p>
            <a:pPr marL="0" indent="0">
              <a:buNone/>
            </a:pPr>
            <a:r>
              <a:rPr lang="en-US" dirty="0"/>
              <a:t>____ Robot Moves (2 point)</a:t>
            </a:r>
          </a:p>
          <a:p>
            <a:pPr marL="0" indent="0">
              <a:buNone/>
            </a:pPr>
            <a:r>
              <a:rPr lang="en-US" dirty="0"/>
              <a:t>____ Robot Scores at least 2 points (2 points)</a:t>
            </a:r>
          </a:p>
          <a:p>
            <a:pPr marL="0" indent="0">
              <a:buNone/>
            </a:pPr>
            <a:r>
              <a:rPr lang="en-US" dirty="0"/>
              <a:t>____ The Slider movers (2 points)</a:t>
            </a:r>
          </a:p>
          <a:p>
            <a:pPr marL="0" indent="0">
              <a:buNone/>
            </a:pPr>
            <a:r>
              <a:rPr lang="en-US" dirty="0"/>
              <a:t>____ The Kicker Arm moves (2 points)</a:t>
            </a:r>
          </a:p>
          <a:p>
            <a:pPr marL="0" indent="0">
              <a:buNone/>
            </a:pPr>
            <a:r>
              <a:rPr lang="en-US" dirty="0"/>
              <a:t>____ The Kicker Moves (2 points)</a:t>
            </a:r>
          </a:p>
          <a:p>
            <a:pPr marL="0" indent="0">
              <a:buNone/>
            </a:pPr>
            <a:r>
              <a:rPr lang="en-US" dirty="0"/>
              <a:t>____ Top scoring robot in class ( 2 Point Bonus)</a:t>
            </a:r>
          </a:p>
          <a:p>
            <a:pPr marL="0" indent="0">
              <a:buNone/>
            </a:pPr>
            <a:r>
              <a:rPr lang="en-US" dirty="0"/>
              <a:t>____ Second scoring robot in class (1 point Bonus)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0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be able to configure the Motors and Sensors for the VEX Kickstarter robot in the </a:t>
            </a:r>
            <a:r>
              <a:rPr lang="en-US" dirty="0" err="1" smtClean="0"/>
              <a:t>RobotC</a:t>
            </a:r>
            <a:r>
              <a:rPr lang="en-US" dirty="0" smtClean="0"/>
              <a:t> Virtual World.</a:t>
            </a:r>
          </a:p>
          <a:p>
            <a:r>
              <a:rPr lang="en-US" dirty="0" smtClean="0"/>
              <a:t>Students will be able to develop an autonomous program for the Programming Skills Challenge</a:t>
            </a:r>
          </a:p>
          <a:p>
            <a:r>
              <a:rPr lang="en-US" dirty="0" smtClean="0"/>
              <a:t>Students will be able to incorporate motor[] and wait1Msec() commands.</a:t>
            </a:r>
          </a:p>
          <a:p>
            <a:r>
              <a:rPr lang="en-US" dirty="0" smtClean="0"/>
              <a:t>Students will be able to incorporate sensors into their autonomous programs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6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267200" y="82550"/>
            <a:ext cx="6400800" cy="1143000"/>
          </a:xfrm>
        </p:spPr>
        <p:txBody>
          <a:bodyPr/>
          <a:lstStyle/>
          <a:p>
            <a:r>
              <a:rPr lang="en-US" altLang="en-US" smtClean="0"/>
              <a:t>Getting Started in RobotC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764213" y="1225551"/>
            <a:ext cx="4648200" cy="4525963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Open </a:t>
            </a:r>
            <a:r>
              <a:rPr lang="en-US" altLang="en-US" dirty="0" err="1"/>
              <a:t>RobotC</a:t>
            </a:r>
            <a:endParaRPr lang="en-US" altLang="en-US" dirty="0"/>
          </a:p>
          <a:p>
            <a:r>
              <a:rPr lang="en-US" altLang="en-US" dirty="0"/>
              <a:t>Select VEX 2.0 Cortex Platform</a:t>
            </a:r>
          </a:p>
          <a:p>
            <a:pPr lvl="1"/>
            <a:r>
              <a:rPr lang="en-US" altLang="en-US" dirty="0"/>
              <a:t>Robot-&gt; Platform -&gt;VEX 2.0 Cortex</a:t>
            </a:r>
          </a:p>
          <a:p>
            <a:r>
              <a:rPr lang="en-US" altLang="en-US" dirty="0"/>
              <a:t>Make the robot compile to Virtual Worlds</a:t>
            </a:r>
          </a:p>
          <a:p>
            <a:pPr lvl="1"/>
            <a:r>
              <a:rPr lang="en-US" altLang="en-US" dirty="0"/>
              <a:t>Robot-&gt; Compiler Target -&gt; Virtual Worlds</a:t>
            </a:r>
          </a:p>
          <a:p>
            <a:r>
              <a:rPr lang="en-US" altLang="en-US" dirty="0"/>
              <a:t>Select Virtual World</a:t>
            </a:r>
          </a:p>
          <a:p>
            <a:pPr lvl="1"/>
            <a:r>
              <a:rPr lang="en-US" altLang="en-US" dirty="0"/>
              <a:t>Window-&gt;Select Virtual World to Use -&gt; </a:t>
            </a:r>
            <a:r>
              <a:rPr lang="en-US" altLang="en-US" dirty="0" smtClean="0"/>
              <a:t>VEX </a:t>
            </a:r>
            <a:r>
              <a:rPr lang="en-US" altLang="en-US" dirty="0" err="1" smtClean="0"/>
              <a:t>Starstruck</a:t>
            </a:r>
            <a:endParaRPr lang="en-US" altLang="en-US" dirty="0"/>
          </a:p>
        </p:txBody>
      </p:sp>
      <p:pic>
        <p:nvPicPr>
          <p:cNvPr id="471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70" r="72845"/>
          <a:stretch>
            <a:fillRect/>
          </a:stretch>
        </p:blipFill>
        <p:spPr bwMode="auto">
          <a:xfrm>
            <a:off x="1600201" y="38101"/>
            <a:ext cx="23034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3352800" y="541338"/>
            <a:ext cx="762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72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16177" r="66235" b="49454"/>
          <a:stretch>
            <a:fillRect/>
          </a:stretch>
        </p:blipFill>
        <p:spPr bwMode="auto">
          <a:xfrm>
            <a:off x="1600200" y="1958975"/>
            <a:ext cx="3157538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" t="15990" r="64252" b="51511"/>
          <a:stretch>
            <a:fillRect/>
          </a:stretch>
        </p:blipFill>
        <p:spPr bwMode="auto">
          <a:xfrm>
            <a:off x="1600200" y="3657601"/>
            <a:ext cx="3157538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9691" t="865" r="69576" b="71982"/>
          <a:stretch/>
        </p:blipFill>
        <p:spPr>
          <a:xfrm>
            <a:off x="2332831" y="5078414"/>
            <a:ext cx="2801938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9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-3333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Configuring the Robot: Just the motors for now.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035" t="138" r="79535" b="43750"/>
          <a:stretch/>
        </p:blipFill>
        <p:spPr>
          <a:xfrm>
            <a:off x="6070600" y="1050710"/>
            <a:ext cx="3788720" cy="580729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44040" y="1689100"/>
            <a:ext cx="3558060" cy="939800"/>
          </a:xfrm>
          <a:prstGeom prst="wedgeRoundRectCallout">
            <a:avLst>
              <a:gd name="adj1" fmla="val 144710"/>
              <a:gd name="adj2" fmla="val 1503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Robot-&gt; Motors and Sensors Setup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28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-3333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Configuring the Robot: Just the motors for now.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706" b="40976"/>
          <a:stretch/>
        </p:blipFill>
        <p:spPr>
          <a:xfrm>
            <a:off x="2808760" y="723900"/>
            <a:ext cx="9205441" cy="43664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860" y="1383640"/>
            <a:ext cx="2628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1: </a:t>
            </a:r>
            <a:r>
              <a:rPr lang="en-US" sz="2400" dirty="0" err="1" smtClean="0"/>
              <a:t>rearRightMotor</a:t>
            </a:r>
            <a:endParaRPr lang="en-US" sz="2400" dirty="0" smtClean="0"/>
          </a:p>
          <a:p>
            <a:r>
              <a:rPr lang="en-US" sz="2400" dirty="0" smtClean="0"/>
              <a:t>2: </a:t>
            </a:r>
            <a:r>
              <a:rPr lang="en-US" sz="2400" dirty="0" err="1" smtClean="0"/>
              <a:t>rearLeftMotor</a:t>
            </a:r>
            <a:endParaRPr lang="en-US" sz="2400" dirty="0" smtClean="0"/>
          </a:p>
          <a:p>
            <a:r>
              <a:rPr lang="en-US" sz="2400" dirty="0" smtClean="0"/>
              <a:t>3: </a:t>
            </a:r>
            <a:r>
              <a:rPr lang="en-US" sz="2400" dirty="0" err="1" smtClean="0"/>
              <a:t>frontRightMotor</a:t>
            </a:r>
            <a:endParaRPr lang="en-US" sz="2400" dirty="0" smtClean="0"/>
          </a:p>
          <a:p>
            <a:r>
              <a:rPr lang="en-US" sz="2400" dirty="0" smtClean="0"/>
              <a:t>4: </a:t>
            </a:r>
            <a:r>
              <a:rPr lang="en-US" sz="2400" dirty="0" err="1" smtClean="0"/>
              <a:t>frontLeftMotor</a:t>
            </a:r>
            <a:endParaRPr lang="en-US" sz="2400" dirty="0" smtClean="0"/>
          </a:p>
          <a:p>
            <a:r>
              <a:rPr lang="en-US" sz="2400" dirty="0" smtClean="0"/>
              <a:t>5: </a:t>
            </a:r>
            <a:r>
              <a:rPr lang="en-US" sz="2400" dirty="0" err="1" smtClean="0"/>
              <a:t>leftSlideMotor</a:t>
            </a:r>
            <a:endParaRPr lang="en-US" sz="2400" dirty="0" smtClean="0"/>
          </a:p>
          <a:p>
            <a:r>
              <a:rPr lang="en-US" sz="2400" dirty="0" smtClean="0"/>
              <a:t>6: </a:t>
            </a:r>
            <a:r>
              <a:rPr lang="en-US" sz="2400" dirty="0" err="1" smtClean="0"/>
              <a:t>rightSlideMotor</a:t>
            </a:r>
            <a:endParaRPr lang="en-US" sz="2400" dirty="0" smtClean="0"/>
          </a:p>
          <a:p>
            <a:r>
              <a:rPr lang="en-US" sz="2400" dirty="0" smtClean="0"/>
              <a:t>7: </a:t>
            </a:r>
            <a:r>
              <a:rPr lang="en-US" sz="2400" dirty="0" err="1" smtClean="0"/>
              <a:t>kickerArmMotor</a:t>
            </a:r>
            <a:endParaRPr lang="en-US" sz="2400" dirty="0" smtClean="0"/>
          </a:p>
          <a:p>
            <a:r>
              <a:rPr lang="en-US" sz="2400" dirty="0" smtClean="0"/>
              <a:t>8: </a:t>
            </a:r>
            <a:r>
              <a:rPr lang="en-US" sz="2400" dirty="0" err="1" smtClean="0"/>
              <a:t>kickerMotor</a:t>
            </a:r>
            <a:endParaRPr lang="en-US" sz="2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4851400" y="5090369"/>
            <a:ext cx="3276600" cy="927100"/>
          </a:xfrm>
          <a:prstGeom prst="wedgeRoundRectCallout">
            <a:avLst>
              <a:gd name="adj1" fmla="val 43895"/>
              <a:gd name="adj2" fmla="val -3059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the ‘right’ drive motors are reversed.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899400" y="723900"/>
            <a:ext cx="2362200" cy="508000"/>
          </a:xfrm>
          <a:prstGeom prst="wedgeRoundRectCallout">
            <a:avLst>
              <a:gd name="adj1" fmla="val -16532"/>
              <a:gd name="adj2" fmla="val 87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the Encoder Port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8366918" y="5099733"/>
            <a:ext cx="3151982" cy="546100"/>
          </a:xfrm>
          <a:prstGeom prst="wedgeRoundRectCallout">
            <a:avLst>
              <a:gd name="adj1" fmla="val 36093"/>
              <a:gd name="adj2" fmla="val -4276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the Drive Motor Side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8929" t="88917" b="1133"/>
          <a:stretch/>
        </p:blipFill>
        <p:spPr>
          <a:xfrm>
            <a:off x="6540500" y="6147644"/>
            <a:ext cx="5287752" cy="625153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698500" y="6017469"/>
            <a:ext cx="3683000" cy="586531"/>
          </a:xfrm>
          <a:prstGeom prst="wedgeRoundRectCallout">
            <a:avLst>
              <a:gd name="adj1" fmla="val 207788"/>
              <a:gd name="adj2" fmla="val -24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‘Apply’ and ‘OK’ when finished.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5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6438" t="17816" r="36765" b="10710"/>
          <a:stretch/>
        </p:blipFill>
        <p:spPr>
          <a:xfrm>
            <a:off x="8836159" y="367506"/>
            <a:ext cx="2644641" cy="55150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5275"/>
            <a:ext cx="4838700" cy="1325563"/>
          </a:xfrm>
        </p:spPr>
        <p:txBody>
          <a:bodyPr/>
          <a:lstStyle/>
          <a:p>
            <a:r>
              <a:rPr lang="en-US" dirty="0" smtClean="0"/>
              <a:t>Mapping the Motors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2625" y="935504"/>
            <a:ext cx="2628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1: </a:t>
            </a:r>
            <a:r>
              <a:rPr lang="en-US" sz="2400" dirty="0" err="1" smtClean="0"/>
              <a:t>rearRightMotor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2: </a:t>
            </a:r>
            <a:r>
              <a:rPr lang="en-US" sz="2400" dirty="0" err="1" smtClean="0"/>
              <a:t>rearLeftMotor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807200" y="1914976"/>
            <a:ext cx="4152900" cy="1479256"/>
          </a:xfrm>
          <a:prstGeom prst="straightConnector1">
            <a:avLst/>
          </a:prstGeom>
          <a:ln w="793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99275" y="1252194"/>
            <a:ext cx="2147887" cy="2093207"/>
          </a:xfrm>
          <a:prstGeom prst="straightConnector1">
            <a:avLst/>
          </a:prstGeom>
          <a:ln w="793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899275" y="3973003"/>
            <a:ext cx="2130425" cy="1094297"/>
          </a:xfrm>
          <a:prstGeom prst="straightConnector1">
            <a:avLst/>
          </a:prstGeom>
          <a:ln w="793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807200" y="4021834"/>
            <a:ext cx="4254500" cy="1790170"/>
          </a:xfrm>
          <a:prstGeom prst="straightConnector1">
            <a:avLst/>
          </a:prstGeom>
          <a:ln w="793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416425" y="4766538"/>
            <a:ext cx="3289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3: </a:t>
            </a:r>
            <a:r>
              <a:rPr lang="en-US" sz="2400" dirty="0" err="1" smtClean="0"/>
              <a:t>frontRightMotor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4: </a:t>
            </a:r>
            <a:r>
              <a:rPr lang="en-US" sz="2400" dirty="0" err="1" smtClean="0"/>
              <a:t>frontLeftMotor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7261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Slider and Kicker Motors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536" t="23458" r="30882" b="2560"/>
          <a:stretch/>
        </p:blipFill>
        <p:spPr>
          <a:xfrm>
            <a:off x="5334000" y="1978025"/>
            <a:ext cx="2921000" cy="4495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34540"/>
            <a:ext cx="3467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5: </a:t>
            </a:r>
            <a:r>
              <a:rPr lang="en-US" sz="2400" dirty="0" err="1" smtClean="0"/>
              <a:t>leftSlideMotor</a:t>
            </a:r>
            <a:endParaRPr lang="en-US" sz="2400" dirty="0" smtClean="0"/>
          </a:p>
          <a:p>
            <a:r>
              <a:rPr lang="en-US" sz="2400" dirty="0" smtClean="0"/>
              <a:t>   +127 full power up</a:t>
            </a:r>
          </a:p>
          <a:p>
            <a:r>
              <a:rPr lang="en-US" sz="2400" dirty="0" smtClean="0"/>
              <a:t>6: </a:t>
            </a:r>
            <a:r>
              <a:rPr lang="en-US" sz="2400" dirty="0" err="1" smtClean="0"/>
              <a:t>rightSlideMotor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+ 127 = full power up</a:t>
            </a:r>
          </a:p>
          <a:p>
            <a:r>
              <a:rPr lang="en-US" sz="2400" dirty="0" smtClean="0"/>
              <a:t>7: </a:t>
            </a:r>
            <a:r>
              <a:rPr lang="en-US" sz="2400" dirty="0" err="1" smtClean="0"/>
              <a:t>kickerArmMotor</a:t>
            </a:r>
            <a:endParaRPr lang="en-US" sz="2400" dirty="0" smtClean="0"/>
          </a:p>
          <a:p>
            <a:r>
              <a:rPr lang="en-US" sz="2400" dirty="0" smtClean="0"/>
              <a:t>     -127 is pulling in, 127 is out</a:t>
            </a:r>
          </a:p>
          <a:p>
            <a:r>
              <a:rPr lang="en-US" sz="2400" dirty="0" smtClean="0"/>
              <a:t>8: </a:t>
            </a:r>
            <a:r>
              <a:rPr lang="en-US" sz="2400" dirty="0" err="1" smtClean="0"/>
              <a:t>kickerMotor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127 tilt down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-127 tilt up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26607" y="2522194"/>
            <a:ext cx="3836193" cy="1008406"/>
          </a:xfrm>
          <a:prstGeom prst="straightConnector1">
            <a:avLst/>
          </a:prstGeom>
          <a:ln w="793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26607" y="2932594"/>
            <a:ext cx="2629693" cy="725006"/>
          </a:xfrm>
          <a:prstGeom prst="straightConnector1">
            <a:avLst/>
          </a:prstGeom>
          <a:ln w="793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56707" y="3627297"/>
            <a:ext cx="4509293" cy="2443303"/>
          </a:xfrm>
          <a:prstGeom prst="straightConnector1">
            <a:avLst/>
          </a:prstGeom>
          <a:ln w="793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26607" y="3277251"/>
            <a:ext cx="3036093" cy="1571697"/>
          </a:xfrm>
          <a:prstGeom prst="straightConnector1">
            <a:avLst/>
          </a:prstGeom>
          <a:ln w="793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02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0"/>
            <a:ext cx="112268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Two Commands that can help you conquer the World!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50812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motor[</a:t>
            </a:r>
            <a:r>
              <a:rPr lang="en-US" dirty="0" err="1" smtClean="0"/>
              <a:t>elMotor</a:t>
            </a:r>
            <a:r>
              <a:rPr lang="en-US" dirty="0" smtClean="0"/>
              <a:t>] = 127;</a:t>
            </a:r>
          </a:p>
          <a:p>
            <a:pPr lvl="1"/>
            <a:r>
              <a:rPr lang="en-US" dirty="0" smtClean="0"/>
              <a:t>The motor[] command is used to send power to one of the motors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elMotor</a:t>
            </a:r>
            <a:r>
              <a:rPr lang="en-US" dirty="0" smtClean="0"/>
              <a:t>]</a:t>
            </a:r>
          </a:p>
          <a:p>
            <a:pPr lvl="2"/>
            <a:r>
              <a:rPr lang="en-US" dirty="0" smtClean="0"/>
              <a:t>The name of the motor as set in the motors in sensors setup (Like </a:t>
            </a:r>
            <a:r>
              <a:rPr lang="en-US" b="1" dirty="0" err="1" smtClean="0"/>
              <a:t>rearLeftMotor</a:t>
            </a:r>
            <a:r>
              <a:rPr lang="en-US" dirty="0" smtClean="0"/>
              <a:t>)</a:t>
            </a:r>
          </a:p>
          <a:p>
            <a:pPr lvl="2"/>
            <a:r>
              <a:rPr lang="en-US" b="1" dirty="0" smtClean="0"/>
              <a:t>port1</a:t>
            </a:r>
            <a:r>
              <a:rPr lang="en-US" dirty="0" smtClean="0"/>
              <a:t>    Will send the power to port 1.  You can use this for any of the 10 motor ports.  Although this works it is not good style.</a:t>
            </a:r>
          </a:p>
          <a:p>
            <a:pPr lvl="1"/>
            <a:r>
              <a:rPr lang="en-US" dirty="0" smtClean="0"/>
              <a:t>127</a:t>
            </a:r>
          </a:p>
          <a:p>
            <a:pPr lvl="2"/>
            <a:r>
              <a:rPr lang="en-US" dirty="0" smtClean="0"/>
              <a:t>An value -127 to 127</a:t>
            </a:r>
          </a:p>
          <a:p>
            <a:pPr lvl="2"/>
            <a:r>
              <a:rPr lang="en-US" dirty="0" smtClean="0"/>
              <a:t>Can just put in a number of use integer variables or fancy math to generate a number</a:t>
            </a:r>
          </a:p>
          <a:p>
            <a:pPr lvl="2"/>
            <a:r>
              <a:rPr lang="en-US" dirty="0" smtClean="0"/>
              <a:t>127 = Full Power Ahead</a:t>
            </a:r>
          </a:p>
          <a:p>
            <a:pPr lvl="2"/>
            <a:r>
              <a:rPr lang="en-US" dirty="0" smtClean="0"/>
              <a:t>-127 = Full Power Backwards</a:t>
            </a:r>
          </a:p>
          <a:p>
            <a:pPr lvl="2"/>
            <a:r>
              <a:rPr lang="en-US" dirty="0" smtClean="0"/>
              <a:t>0 = Stop!!! </a:t>
            </a:r>
          </a:p>
          <a:p>
            <a:r>
              <a:rPr lang="en-US" dirty="0" smtClean="0"/>
              <a:t>wait10Msec(100);</a:t>
            </a:r>
          </a:p>
          <a:p>
            <a:pPr lvl="1"/>
            <a:r>
              <a:rPr lang="en-US" dirty="0" smtClean="0"/>
              <a:t>100 This will continue what the robot is doing for 100 of the 10/1000 </a:t>
            </a:r>
            <a:r>
              <a:rPr lang="en-US" dirty="0" err="1" smtClean="0"/>
              <a:t>ths</a:t>
            </a:r>
            <a:r>
              <a:rPr lang="en-US" dirty="0" smtClean="0"/>
              <a:t> of a second (1 second)</a:t>
            </a:r>
          </a:p>
          <a:p>
            <a:pPr lvl="1"/>
            <a:r>
              <a:rPr lang="en-US" dirty="0" smtClean="0"/>
              <a:t>Can just put in a number of use fancy math to generate a number</a:t>
            </a:r>
          </a:p>
        </p:txBody>
      </p:sp>
    </p:spTree>
    <p:extLst>
      <p:ext uri="{BB962C8B-B14F-4D97-AF65-F5344CB8AC3E}">
        <p14:creationId xmlns:p14="http://schemas.microsoft.com/office/powerpoint/2010/main" val="343529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736</Words>
  <Application>Microsoft Office PowerPoint</Application>
  <PresentationFormat>Widescreen</PresentationFormat>
  <Paragraphs>124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1_Office Theme</vt:lpstr>
      <vt:lpstr>2_Office Theme</vt:lpstr>
      <vt:lpstr>StartStruck in a Virtual World</vt:lpstr>
      <vt:lpstr>Your Robot</vt:lpstr>
      <vt:lpstr>Learning Objectives</vt:lpstr>
      <vt:lpstr>Getting Started in RobotC</vt:lpstr>
      <vt:lpstr>Configuring the Robot: Just the motors for now.</vt:lpstr>
      <vt:lpstr>Configuring the Robot: Just the motors for now.</vt:lpstr>
      <vt:lpstr>Mapping the Motors</vt:lpstr>
      <vt:lpstr>Slider and Kicker Motors</vt:lpstr>
      <vt:lpstr>Two Commands that can help you conquer the World!</vt:lpstr>
      <vt:lpstr>Example</vt:lpstr>
      <vt:lpstr>Compiling the Program</vt:lpstr>
      <vt:lpstr>Oops!</vt:lpstr>
      <vt:lpstr>Errors</vt:lpstr>
      <vt:lpstr>Corrected and Compiled</vt:lpstr>
      <vt:lpstr>Download the program</vt:lpstr>
      <vt:lpstr>Set up and Account with CS2N.  It will track progress.  Can log in locally as a guest without tracking.</vt:lpstr>
      <vt:lpstr>PowerPoint Presentation</vt:lpstr>
      <vt:lpstr>PowerPoint Presentation</vt:lpstr>
      <vt:lpstr>PowerPoint Presentation</vt:lpstr>
      <vt:lpstr>Select Camera and Go</vt:lpstr>
      <vt:lpstr>Example</vt:lpstr>
      <vt:lpstr>Checking for Understanding</vt:lpstr>
      <vt:lpstr>Your Challenge:</vt:lpstr>
    </vt:vector>
  </TitlesOfParts>
  <Company>Salem-Keizer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StartStruck in a Virtual World</dc:title>
  <dc:creator>Greg Smith</dc:creator>
  <cp:lastModifiedBy>Greg Smith</cp:lastModifiedBy>
  <cp:revision>20</cp:revision>
  <cp:lastPrinted>2016-05-27T15:54:29Z</cp:lastPrinted>
  <dcterms:created xsi:type="dcterms:W3CDTF">2016-05-27T15:48:22Z</dcterms:created>
  <dcterms:modified xsi:type="dcterms:W3CDTF">2016-06-24T15:04:42Z</dcterms:modified>
</cp:coreProperties>
</file>