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9" r:id="rId3"/>
    <p:sldId id="260" r:id="rId4"/>
    <p:sldId id="261" r:id="rId5"/>
    <p:sldId id="257"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1" autoAdjust="0"/>
    <p:restoredTop sz="94660"/>
  </p:normalViewPr>
  <p:slideViewPr>
    <p:cSldViewPr snapToGrid="0">
      <p:cViewPr varScale="1">
        <p:scale>
          <a:sx n="62" d="100"/>
          <a:sy n="62" d="100"/>
        </p:scale>
        <p:origin x="72" y="9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C1FFB1-00AE-4274-A7FE-D8DA444B994F}" type="datetimeFigureOut">
              <a:rPr lang="en-US" smtClean="0"/>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870DA-E3D3-4A4F-9374-C0992F906B24}" type="slidenum">
              <a:rPr lang="en-US" smtClean="0"/>
              <a:t>‹#›</a:t>
            </a:fld>
            <a:endParaRPr lang="en-US"/>
          </a:p>
        </p:txBody>
      </p:sp>
    </p:spTree>
    <p:extLst>
      <p:ext uri="{BB962C8B-B14F-4D97-AF65-F5344CB8AC3E}">
        <p14:creationId xmlns:p14="http://schemas.microsoft.com/office/powerpoint/2010/main" val="2242868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C1FFB1-00AE-4274-A7FE-D8DA444B994F}" type="datetimeFigureOut">
              <a:rPr lang="en-US" smtClean="0"/>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870DA-E3D3-4A4F-9374-C0992F906B24}" type="slidenum">
              <a:rPr lang="en-US" smtClean="0"/>
              <a:t>‹#›</a:t>
            </a:fld>
            <a:endParaRPr lang="en-US"/>
          </a:p>
        </p:txBody>
      </p:sp>
    </p:spTree>
    <p:extLst>
      <p:ext uri="{BB962C8B-B14F-4D97-AF65-F5344CB8AC3E}">
        <p14:creationId xmlns:p14="http://schemas.microsoft.com/office/powerpoint/2010/main" val="2964519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C1FFB1-00AE-4274-A7FE-D8DA444B994F}" type="datetimeFigureOut">
              <a:rPr lang="en-US" smtClean="0"/>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870DA-E3D3-4A4F-9374-C0992F906B24}" type="slidenum">
              <a:rPr lang="en-US" smtClean="0"/>
              <a:t>‹#›</a:t>
            </a:fld>
            <a:endParaRPr lang="en-US"/>
          </a:p>
        </p:txBody>
      </p:sp>
    </p:spTree>
    <p:extLst>
      <p:ext uri="{BB962C8B-B14F-4D97-AF65-F5344CB8AC3E}">
        <p14:creationId xmlns:p14="http://schemas.microsoft.com/office/powerpoint/2010/main" val="10822558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D74CCC2-B285-4E8D-B182-29081A52ECEC}" type="datetimeFigureOut">
              <a:rPr lang="en-US"/>
              <a:pPr>
                <a:defRPr/>
              </a:pPr>
              <a:t>3/3/2017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71D651-58DC-4A5C-9E08-C612A97AE72D}" type="slidenum">
              <a:rPr lang="en-US" altLang="en-US"/>
              <a:pPr>
                <a:defRPr/>
              </a:pPr>
              <a:t>‹#›</a:t>
            </a:fld>
            <a:endParaRPr lang="en-US" altLang="en-US"/>
          </a:p>
        </p:txBody>
      </p:sp>
    </p:spTree>
    <p:extLst>
      <p:ext uri="{BB962C8B-B14F-4D97-AF65-F5344CB8AC3E}">
        <p14:creationId xmlns:p14="http://schemas.microsoft.com/office/powerpoint/2010/main" val="2630298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E035703-8FF8-4B27-A844-7D43CC96B7F9}" type="datetimeFigureOut">
              <a:rPr lang="en-US"/>
              <a:pPr>
                <a:defRPr/>
              </a:pPr>
              <a:t>3/3/2017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BEC60C-CE59-4826-94DC-523AA61E17DF}" type="slidenum">
              <a:rPr lang="en-US" altLang="en-US"/>
              <a:pPr>
                <a:defRPr/>
              </a:pPr>
              <a:t>‹#›</a:t>
            </a:fld>
            <a:endParaRPr lang="en-US" altLang="en-US"/>
          </a:p>
        </p:txBody>
      </p:sp>
    </p:spTree>
    <p:extLst>
      <p:ext uri="{BB962C8B-B14F-4D97-AF65-F5344CB8AC3E}">
        <p14:creationId xmlns:p14="http://schemas.microsoft.com/office/powerpoint/2010/main" val="42581322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3E22B5A-4CCC-44D7-BB5B-4D5E1ED6F048}" type="datetimeFigureOut">
              <a:rPr lang="en-US"/>
              <a:pPr>
                <a:defRPr/>
              </a:pPr>
              <a:t>3/3/2017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C6DCF70-B714-4280-BD43-58DF5AC37468}" type="slidenum">
              <a:rPr lang="en-US" altLang="en-US"/>
              <a:pPr>
                <a:defRPr/>
              </a:pPr>
              <a:t>‹#›</a:t>
            </a:fld>
            <a:endParaRPr lang="en-US" altLang="en-US"/>
          </a:p>
        </p:txBody>
      </p:sp>
    </p:spTree>
    <p:extLst>
      <p:ext uri="{BB962C8B-B14F-4D97-AF65-F5344CB8AC3E}">
        <p14:creationId xmlns:p14="http://schemas.microsoft.com/office/powerpoint/2010/main" val="41891350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CD02C41-E312-472C-8A2F-CC0F26907C62}" type="datetimeFigureOut">
              <a:rPr lang="en-US"/>
              <a:pPr>
                <a:defRPr/>
              </a:pPr>
              <a:t>3/3/2017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49E91DC-73E2-4535-9F89-564C7C508BD8}" type="slidenum">
              <a:rPr lang="en-US" altLang="en-US"/>
              <a:pPr>
                <a:defRPr/>
              </a:pPr>
              <a:t>‹#›</a:t>
            </a:fld>
            <a:endParaRPr lang="en-US" altLang="en-US"/>
          </a:p>
        </p:txBody>
      </p:sp>
    </p:spTree>
    <p:extLst>
      <p:ext uri="{BB962C8B-B14F-4D97-AF65-F5344CB8AC3E}">
        <p14:creationId xmlns:p14="http://schemas.microsoft.com/office/powerpoint/2010/main" val="2879921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5696268-EB0D-405C-A0B2-7BE27E713639}" type="datetimeFigureOut">
              <a:rPr lang="en-US"/>
              <a:pPr>
                <a:defRPr/>
              </a:pPr>
              <a:t>3/3/2017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189DCFB-9809-4577-95D9-EB9C710DF3FF}" type="slidenum">
              <a:rPr lang="en-US" altLang="en-US"/>
              <a:pPr>
                <a:defRPr/>
              </a:pPr>
              <a:t>‹#›</a:t>
            </a:fld>
            <a:endParaRPr lang="en-US" altLang="en-US"/>
          </a:p>
        </p:txBody>
      </p:sp>
    </p:spTree>
    <p:extLst>
      <p:ext uri="{BB962C8B-B14F-4D97-AF65-F5344CB8AC3E}">
        <p14:creationId xmlns:p14="http://schemas.microsoft.com/office/powerpoint/2010/main" val="8876454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214D2EB-492A-41E8-8A95-1947374DDB18}" type="datetimeFigureOut">
              <a:rPr lang="en-US"/>
              <a:pPr>
                <a:defRPr/>
              </a:pPr>
              <a:t>3/3/2017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59954DD-E2BB-42DF-B2CC-4AE81655E008}" type="slidenum">
              <a:rPr lang="en-US" altLang="en-US"/>
              <a:pPr>
                <a:defRPr/>
              </a:pPr>
              <a:t>‹#›</a:t>
            </a:fld>
            <a:endParaRPr lang="en-US" altLang="en-US"/>
          </a:p>
        </p:txBody>
      </p:sp>
    </p:spTree>
    <p:extLst>
      <p:ext uri="{BB962C8B-B14F-4D97-AF65-F5344CB8AC3E}">
        <p14:creationId xmlns:p14="http://schemas.microsoft.com/office/powerpoint/2010/main" val="12616086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1174A8E-55E3-4D75-A05B-7E5AE18009AE}" type="datetimeFigureOut">
              <a:rPr lang="en-US"/>
              <a:pPr>
                <a:defRPr/>
              </a:pPr>
              <a:t>3/3/2017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99E1002-7CB2-451D-8A15-7E8F9823F5A6}" type="slidenum">
              <a:rPr lang="en-US" altLang="en-US"/>
              <a:pPr>
                <a:defRPr/>
              </a:pPr>
              <a:t>‹#›</a:t>
            </a:fld>
            <a:endParaRPr lang="en-US" altLang="en-US"/>
          </a:p>
        </p:txBody>
      </p:sp>
    </p:spTree>
    <p:extLst>
      <p:ext uri="{BB962C8B-B14F-4D97-AF65-F5344CB8AC3E}">
        <p14:creationId xmlns:p14="http://schemas.microsoft.com/office/powerpoint/2010/main" val="31272005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1368E5B-1462-438B-B80E-F7B2CC74FCBB}" type="datetimeFigureOut">
              <a:rPr lang="en-US"/>
              <a:pPr>
                <a:defRPr/>
              </a:pPr>
              <a:t>3/3/2017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864958D-D66B-4053-AC44-E3411915F0A3}" type="slidenum">
              <a:rPr lang="en-US" altLang="en-US"/>
              <a:pPr>
                <a:defRPr/>
              </a:pPr>
              <a:t>‹#›</a:t>
            </a:fld>
            <a:endParaRPr lang="en-US" altLang="en-US"/>
          </a:p>
        </p:txBody>
      </p:sp>
    </p:spTree>
    <p:extLst>
      <p:ext uri="{BB962C8B-B14F-4D97-AF65-F5344CB8AC3E}">
        <p14:creationId xmlns:p14="http://schemas.microsoft.com/office/powerpoint/2010/main" val="2041828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C1FFB1-00AE-4274-A7FE-D8DA444B994F}" type="datetimeFigureOut">
              <a:rPr lang="en-US" smtClean="0"/>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870DA-E3D3-4A4F-9374-C0992F906B24}" type="slidenum">
              <a:rPr lang="en-US" smtClean="0"/>
              <a:t>‹#›</a:t>
            </a:fld>
            <a:endParaRPr lang="en-US"/>
          </a:p>
        </p:txBody>
      </p:sp>
    </p:spTree>
    <p:extLst>
      <p:ext uri="{BB962C8B-B14F-4D97-AF65-F5344CB8AC3E}">
        <p14:creationId xmlns:p14="http://schemas.microsoft.com/office/powerpoint/2010/main" val="33084019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248697B-D156-42C7-B661-94EE05DD9722}" type="datetimeFigureOut">
              <a:rPr lang="en-US"/>
              <a:pPr>
                <a:defRPr/>
              </a:pPr>
              <a:t>3/3/2017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F6871A8-68D0-4A00-B995-65F27B564406}" type="slidenum">
              <a:rPr lang="en-US" altLang="en-US"/>
              <a:pPr>
                <a:defRPr/>
              </a:pPr>
              <a:t>‹#›</a:t>
            </a:fld>
            <a:endParaRPr lang="en-US" altLang="en-US"/>
          </a:p>
        </p:txBody>
      </p:sp>
    </p:spTree>
    <p:extLst>
      <p:ext uri="{BB962C8B-B14F-4D97-AF65-F5344CB8AC3E}">
        <p14:creationId xmlns:p14="http://schemas.microsoft.com/office/powerpoint/2010/main" val="40138714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D97E22E-53AE-43F7-A6C7-3201636B4F40}" type="datetimeFigureOut">
              <a:rPr lang="en-US"/>
              <a:pPr>
                <a:defRPr/>
              </a:pPr>
              <a:t>3/3/2017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D94DFD6-7E38-4306-8BCE-76D443B94076}" type="slidenum">
              <a:rPr lang="en-US" altLang="en-US"/>
              <a:pPr>
                <a:defRPr/>
              </a:pPr>
              <a:t>‹#›</a:t>
            </a:fld>
            <a:endParaRPr lang="en-US" altLang="en-US"/>
          </a:p>
        </p:txBody>
      </p:sp>
    </p:spTree>
    <p:extLst>
      <p:ext uri="{BB962C8B-B14F-4D97-AF65-F5344CB8AC3E}">
        <p14:creationId xmlns:p14="http://schemas.microsoft.com/office/powerpoint/2010/main" val="11020849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0D2F84A-6CC1-4B42-A57E-984A01A3344A}" type="datetimeFigureOut">
              <a:rPr lang="en-US"/>
              <a:pPr>
                <a:defRPr/>
              </a:pPr>
              <a:t>3/3/2017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8E2A723-2911-4159-97E1-15086F879FB5}" type="slidenum">
              <a:rPr lang="en-US" altLang="en-US"/>
              <a:pPr>
                <a:defRPr/>
              </a:pPr>
              <a:t>‹#›</a:t>
            </a:fld>
            <a:endParaRPr lang="en-US" altLang="en-US"/>
          </a:p>
        </p:txBody>
      </p:sp>
    </p:spTree>
    <p:extLst>
      <p:ext uri="{BB962C8B-B14F-4D97-AF65-F5344CB8AC3E}">
        <p14:creationId xmlns:p14="http://schemas.microsoft.com/office/powerpoint/2010/main" val="3093728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BC1FFB1-00AE-4274-A7FE-D8DA444B994F}" type="datetimeFigureOut">
              <a:rPr lang="en-US" smtClean="0"/>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870DA-E3D3-4A4F-9374-C0992F906B24}" type="slidenum">
              <a:rPr lang="en-US" smtClean="0"/>
              <a:t>‹#›</a:t>
            </a:fld>
            <a:endParaRPr lang="en-US"/>
          </a:p>
        </p:txBody>
      </p:sp>
    </p:spTree>
    <p:extLst>
      <p:ext uri="{BB962C8B-B14F-4D97-AF65-F5344CB8AC3E}">
        <p14:creationId xmlns:p14="http://schemas.microsoft.com/office/powerpoint/2010/main" val="3036823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C1FFB1-00AE-4274-A7FE-D8DA444B994F}" type="datetimeFigureOut">
              <a:rPr lang="en-US" smtClean="0"/>
              <a:t>3/3/2017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5870DA-E3D3-4A4F-9374-C0992F906B24}" type="slidenum">
              <a:rPr lang="en-US" smtClean="0"/>
              <a:t>‹#›</a:t>
            </a:fld>
            <a:endParaRPr lang="en-US"/>
          </a:p>
        </p:txBody>
      </p:sp>
    </p:spTree>
    <p:extLst>
      <p:ext uri="{BB962C8B-B14F-4D97-AF65-F5344CB8AC3E}">
        <p14:creationId xmlns:p14="http://schemas.microsoft.com/office/powerpoint/2010/main" val="3504719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C1FFB1-00AE-4274-A7FE-D8DA444B994F}" type="datetimeFigureOut">
              <a:rPr lang="en-US" smtClean="0"/>
              <a:t>3/3/2017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5870DA-E3D3-4A4F-9374-C0992F906B24}" type="slidenum">
              <a:rPr lang="en-US" smtClean="0"/>
              <a:t>‹#›</a:t>
            </a:fld>
            <a:endParaRPr lang="en-US"/>
          </a:p>
        </p:txBody>
      </p:sp>
    </p:spTree>
    <p:extLst>
      <p:ext uri="{BB962C8B-B14F-4D97-AF65-F5344CB8AC3E}">
        <p14:creationId xmlns:p14="http://schemas.microsoft.com/office/powerpoint/2010/main" val="1685924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C1FFB1-00AE-4274-A7FE-D8DA444B994F}" type="datetimeFigureOut">
              <a:rPr lang="en-US" smtClean="0"/>
              <a:t>3/3/2017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5870DA-E3D3-4A4F-9374-C0992F906B24}" type="slidenum">
              <a:rPr lang="en-US" smtClean="0"/>
              <a:t>‹#›</a:t>
            </a:fld>
            <a:endParaRPr lang="en-US"/>
          </a:p>
        </p:txBody>
      </p:sp>
    </p:spTree>
    <p:extLst>
      <p:ext uri="{BB962C8B-B14F-4D97-AF65-F5344CB8AC3E}">
        <p14:creationId xmlns:p14="http://schemas.microsoft.com/office/powerpoint/2010/main" val="2985240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C1FFB1-00AE-4274-A7FE-D8DA444B994F}" type="datetimeFigureOut">
              <a:rPr lang="en-US" smtClean="0"/>
              <a:t>3/3/2017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5870DA-E3D3-4A4F-9374-C0992F906B24}" type="slidenum">
              <a:rPr lang="en-US" smtClean="0"/>
              <a:t>‹#›</a:t>
            </a:fld>
            <a:endParaRPr lang="en-US"/>
          </a:p>
        </p:txBody>
      </p:sp>
    </p:spTree>
    <p:extLst>
      <p:ext uri="{BB962C8B-B14F-4D97-AF65-F5344CB8AC3E}">
        <p14:creationId xmlns:p14="http://schemas.microsoft.com/office/powerpoint/2010/main" val="1866539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BC1FFB1-00AE-4274-A7FE-D8DA444B994F}" type="datetimeFigureOut">
              <a:rPr lang="en-US" smtClean="0"/>
              <a:t>3/3/2017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5870DA-E3D3-4A4F-9374-C0992F906B24}" type="slidenum">
              <a:rPr lang="en-US" smtClean="0"/>
              <a:t>‹#›</a:t>
            </a:fld>
            <a:endParaRPr lang="en-US"/>
          </a:p>
        </p:txBody>
      </p:sp>
    </p:spTree>
    <p:extLst>
      <p:ext uri="{BB962C8B-B14F-4D97-AF65-F5344CB8AC3E}">
        <p14:creationId xmlns:p14="http://schemas.microsoft.com/office/powerpoint/2010/main" val="3029285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BC1FFB1-00AE-4274-A7FE-D8DA444B994F}" type="datetimeFigureOut">
              <a:rPr lang="en-US" smtClean="0"/>
              <a:t>3/3/2017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5870DA-E3D3-4A4F-9374-C0992F906B24}" type="slidenum">
              <a:rPr lang="en-US" smtClean="0"/>
              <a:t>‹#›</a:t>
            </a:fld>
            <a:endParaRPr lang="en-US"/>
          </a:p>
        </p:txBody>
      </p:sp>
    </p:spTree>
    <p:extLst>
      <p:ext uri="{BB962C8B-B14F-4D97-AF65-F5344CB8AC3E}">
        <p14:creationId xmlns:p14="http://schemas.microsoft.com/office/powerpoint/2010/main" val="2658359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1FFB1-00AE-4274-A7FE-D8DA444B994F}" type="datetimeFigureOut">
              <a:rPr lang="en-US" smtClean="0"/>
              <a:t>3/3/2017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5870DA-E3D3-4A4F-9374-C0992F906B24}" type="slidenum">
              <a:rPr lang="en-US" smtClean="0"/>
              <a:t>‹#›</a:t>
            </a:fld>
            <a:endParaRPr lang="en-US"/>
          </a:p>
        </p:txBody>
      </p:sp>
    </p:spTree>
    <p:extLst>
      <p:ext uri="{BB962C8B-B14F-4D97-AF65-F5344CB8AC3E}">
        <p14:creationId xmlns:p14="http://schemas.microsoft.com/office/powerpoint/2010/main" val="2038682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BCDFD8EA-75C6-4EE7-8B28-B8770B1B40B0}" type="datetimeFigureOut">
              <a:rPr lang="en-US"/>
              <a:pPr>
                <a:defRPr/>
              </a:pPr>
              <a:t>3/3/2017</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78741CB6-0113-47CC-BCE7-6C943B26ACA0}" type="slidenum">
              <a:rPr lang="en-US" altLang="en-US"/>
              <a:pPr>
                <a:defRPr/>
              </a:pPr>
              <a:t>‹#›</a:t>
            </a:fld>
            <a:endParaRPr lang="en-US" altLang="en-US"/>
          </a:p>
        </p:txBody>
      </p:sp>
    </p:spTree>
    <p:extLst>
      <p:ext uri="{BB962C8B-B14F-4D97-AF65-F5344CB8AC3E}">
        <p14:creationId xmlns:p14="http://schemas.microsoft.com/office/powerpoint/2010/main" val="3690289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752600" y="179389"/>
            <a:ext cx="5486400" cy="1470025"/>
          </a:xfrm>
        </p:spPr>
        <p:txBody>
          <a:bodyPr/>
          <a:lstStyle/>
          <a:p>
            <a:pPr eaLnBrk="1" hangingPunct="1"/>
            <a:r>
              <a:rPr lang="en-US" altLang="en-US" smtClean="0"/>
              <a:t>Intro to Engineering Design</a:t>
            </a:r>
          </a:p>
        </p:txBody>
      </p:sp>
      <p:sp>
        <p:nvSpPr>
          <p:cNvPr id="3" name="Subtitle 2"/>
          <p:cNvSpPr>
            <a:spLocks noGrp="1"/>
          </p:cNvSpPr>
          <p:nvPr>
            <p:ph type="subTitle" idx="1"/>
          </p:nvPr>
        </p:nvSpPr>
        <p:spPr>
          <a:xfrm>
            <a:off x="2743200" y="1600201"/>
            <a:ext cx="3657600" cy="619125"/>
          </a:xfrm>
        </p:spPr>
        <p:txBody>
          <a:bodyPr rtlCol="0">
            <a:normAutofit/>
          </a:bodyPr>
          <a:lstStyle/>
          <a:p>
            <a:pPr eaLnBrk="1" fontAlgn="auto" hangingPunct="1">
              <a:spcAft>
                <a:spcPts val="0"/>
              </a:spcAft>
              <a:defRPr/>
            </a:pPr>
            <a:r>
              <a:rPr lang="en-US" dirty="0" smtClean="0"/>
              <a:t>Puzzle Challenge</a:t>
            </a:r>
          </a:p>
        </p:txBody>
      </p:sp>
      <p:pic>
        <p:nvPicPr>
          <p:cNvPr id="2052" name="Picture 2" descr="https://encrypted-tbn1.gstatic.com/images?q=tbn:ANd9GcS97y6c7EABSk_ZhY37O2E-JbkmmDPHXKSDgWgq5c9fVc_alS1a8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1" y="2136776"/>
            <a:ext cx="8213725" cy="426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530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981200" y="0"/>
            <a:ext cx="8229600" cy="914400"/>
          </a:xfrm>
        </p:spPr>
        <p:txBody>
          <a:bodyPr/>
          <a:lstStyle/>
          <a:p>
            <a:pPr eaLnBrk="1" hangingPunct="1"/>
            <a:r>
              <a:rPr lang="en-US" altLang="en-US" smtClean="0"/>
              <a:t>Design Brief</a:t>
            </a:r>
          </a:p>
        </p:txBody>
      </p:sp>
      <p:sp>
        <p:nvSpPr>
          <p:cNvPr id="3" name="Content Placeholder 2"/>
          <p:cNvSpPr>
            <a:spLocks noGrp="1"/>
          </p:cNvSpPr>
          <p:nvPr>
            <p:ph idx="1"/>
          </p:nvPr>
        </p:nvSpPr>
        <p:spPr>
          <a:xfrm>
            <a:off x="356461" y="838200"/>
            <a:ext cx="11546237" cy="5715000"/>
          </a:xfrm>
        </p:spPr>
        <p:txBody>
          <a:bodyPr/>
          <a:lstStyle/>
          <a:p>
            <a:pPr eaLnBrk="1" hangingPunct="1"/>
            <a:r>
              <a:rPr lang="en-US" altLang="en-US" sz="2400" b="1" dirty="0"/>
              <a:t>Problem Statement:</a:t>
            </a:r>
            <a:endParaRPr lang="en-US" altLang="en-US" sz="2400" dirty="0"/>
          </a:p>
          <a:p>
            <a:pPr eaLnBrk="1" hangingPunct="1"/>
            <a:r>
              <a:rPr lang="en-US" altLang="en-US" sz="2400" dirty="0"/>
              <a:t>A local office furniture manufacturing company throws away tens of thousands of scrap ¾” hardwood cubes that result from its furniture construction processes. The material is expensive, and the scrap represents a sizeable loss of profit.</a:t>
            </a:r>
          </a:p>
          <a:p>
            <a:pPr eaLnBrk="1" hangingPunct="1"/>
            <a:r>
              <a:rPr lang="en-US" altLang="en-US" sz="2400" dirty="0"/>
              <a:t> </a:t>
            </a:r>
          </a:p>
          <a:p>
            <a:pPr eaLnBrk="1" hangingPunct="1"/>
            <a:r>
              <a:rPr lang="en-US" altLang="en-US" sz="2400" b="1" dirty="0"/>
              <a:t>Design Statement:</a:t>
            </a:r>
            <a:endParaRPr lang="en-US" altLang="en-US" sz="2400" dirty="0"/>
          </a:p>
          <a:p>
            <a:pPr eaLnBrk="1" hangingPunct="1"/>
            <a:r>
              <a:rPr lang="en-US" altLang="en-US" sz="2400" dirty="0"/>
              <a:t>Fine Office Furniture, Inc. would like to return value to its waste product by using it as the raw material for desktop novelty items that will be sold on the showroom floor. Design, build, test, document, and present a three-dimensional puzzle system that is made from the scrap hardwood cubes. The puzzle system must provide an appropriate degree of challenge to a person who is three years of age or older.</a:t>
            </a:r>
          </a:p>
          <a:p>
            <a:pPr eaLnBrk="1" hangingPunct="1"/>
            <a:endParaRPr lang="en-US" altLang="en-US" sz="2400" dirty="0"/>
          </a:p>
        </p:txBody>
      </p:sp>
    </p:spTree>
    <p:extLst>
      <p:ext uri="{BB962C8B-B14F-4D97-AF65-F5344CB8AC3E}">
        <p14:creationId xmlns:p14="http://schemas.microsoft.com/office/powerpoint/2010/main" val="15738519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81200" y="274638"/>
            <a:ext cx="3124200" cy="1143000"/>
          </a:xfrm>
        </p:spPr>
        <p:txBody>
          <a:bodyPr/>
          <a:lstStyle/>
          <a:p>
            <a:pPr eaLnBrk="1" hangingPunct="1"/>
            <a:r>
              <a:rPr lang="en-US" altLang="en-US" smtClean="0"/>
              <a:t>Criteria</a:t>
            </a:r>
          </a:p>
        </p:txBody>
      </p:sp>
      <p:sp>
        <p:nvSpPr>
          <p:cNvPr id="3" name="Content Placeholder 2"/>
          <p:cNvSpPr>
            <a:spLocks noGrp="1"/>
          </p:cNvSpPr>
          <p:nvPr>
            <p:ph idx="1"/>
          </p:nvPr>
        </p:nvSpPr>
        <p:spPr>
          <a:xfrm>
            <a:off x="604434" y="2209801"/>
            <a:ext cx="11344759" cy="4525963"/>
          </a:xfrm>
        </p:spPr>
        <p:txBody>
          <a:bodyPr rtlCol="0">
            <a:normAutofit/>
          </a:bodyPr>
          <a:lstStyle/>
          <a:p>
            <a:pPr eaLnBrk="1" fontAlgn="auto" hangingPunct="1">
              <a:spcAft>
                <a:spcPts val="0"/>
              </a:spcAft>
              <a:defRPr/>
            </a:pPr>
            <a:r>
              <a:rPr lang="en-US" dirty="0" smtClean="0"/>
              <a:t>The puzzle must be fabricated from 27 –  ¾” hardwood cubes.</a:t>
            </a:r>
          </a:p>
          <a:p>
            <a:pPr eaLnBrk="1" fontAlgn="auto" hangingPunct="1">
              <a:spcAft>
                <a:spcPts val="0"/>
              </a:spcAft>
              <a:defRPr/>
            </a:pPr>
            <a:r>
              <a:rPr lang="en-US" dirty="0" smtClean="0"/>
              <a:t>The puzzle system must contain </a:t>
            </a:r>
            <a:r>
              <a:rPr lang="en-US" b="1" u="sng" dirty="0" smtClean="0"/>
              <a:t>exactly five </a:t>
            </a:r>
            <a:r>
              <a:rPr lang="en-US" dirty="0" smtClean="0"/>
              <a:t>puzzle parts.</a:t>
            </a:r>
          </a:p>
          <a:p>
            <a:pPr eaLnBrk="1" fontAlgn="auto" hangingPunct="1">
              <a:spcAft>
                <a:spcPts val="0"/>
              </a:spcAft>
              <a:defRPr/>
            </a:pPr>
            <a:r>
              <a:rPr lang="en-US" dirty="0" smtClean="0"/>
              <a:t>Each individual puzzle part must consist of at </a:t>
            </a:r>
            <a:r>
              <a:rPr lang="en-US" b="1" dirty="0" smtClean="0"/>
              <a:t>least four, but no more than six hardwood</a:t>
            </a:r>
            <a:r>
              <a:rPr lang="en-US" dirty="0" smtClean="0"/>
              <a:t> cubes that are permanently attached to each other.</a:t>
            </a:r>
          </a:p>
          <a:p>
            <a:pPr eaLnBrk="1" fontAlgn="auto" hangingPunct="1">
              <a:spcAft>
                <a:spcPts val="0"/>
              </a:spcAft>
              <a:defRPr/>
            </a:pPr>
            <a:r>
              <a:rPr lang="en-US" dirty="0" smtClean="0"/>
              <a:t>No two puzzle parts can be the same.</a:t>
            </a:r>
          </a:p>
          <a:p>
            <a:pPr eaLnBrk="1" fontAlgn="auto" hangingPunct="1">
              <a:spcAft>
                <a:spcPts val="0"/>
              </a:spcAft>
              <a:defRPr/>
            </a:pPr>
            <a:r>
              <a:rPr lang="en-US" dirty="0" smtClean="0"/>
              <a:t>The five puzzle parts must assemble to form a 2 ¼” cube.</a:t>
            </a:r>
          </a:p>
          <a:p>
            <a:pPr eaLnBrk="1" fontAlgn="auto" hangingPunct="1">
              <a:spcAft>
                <a:spcPts val="0"/>
              </a:spcAft>
              <a:defRPr/>
            </a:pPr>
            <a:r>
              <a:rPr lang="en-US" dirty="0" smtClean="0"/>
              <a:t>Some puzzle parts should interlock.</a:t>
            </a:r>
          </a:p>
          <a:p>
            <a:pPr eaLnBrk="1" fontAlgn="auto" hangingPunct="1">
              <a:spcAft>
                <a:spcPts val="0"/>
              </a:spcAft>
              <a:defRPr/>
            </a:pPr>
            <a:endParaRPr lang="en-US" dirty="0" smtClean="0"/>
          </a:p>
        </p:txBody>
      </p:sp>
      <p:pic>
        <p:nvPicPr>
          <p:cNvPr id="614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76201"/>
            <a:ext cx="3886200"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42667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547814" y="0"/>
            <a:ext cx="8739187" cy="762000"/>
          </a:xfrm>
        </p:spPr>
        <p:txBody>
          <a:bodyPr/>
          <a:lstStyle/>
          <a:p>
            <a:pPr eaLnBrk="1" hangingPunct="1"/>
            <a:r>
              <a:rPr lang="en-US" altLang="en-US" sz="3200" dirty="0" smtClean="0"/>
              <a:t>Cube Project </a:t>
            </a:r>
            <a:r>
              <a:rPr lang="en-US" altLang="en-US" sz="3200" dirty="0"/>
              <a:t>PowerPoint</a:t>
            </a:r>
          </a:p>
        </p:txBody>
      </p:sp>
      <p:sp>
        <p:nvSpPr>
          <p:cNvPr id="3" name="Content Placeholder 2"/>
          <p:cNvSpPr>
            <a:spLocks noGrp="1"/>
          </p:cNvSpPr>
          <p:nvPr>
            <p:ph idx="1"/>
          </p:nvPr>
        </p:nvSpPr>
        <p:spPr>
          <a:xfrm>
            <a:off x="511445" y="914400"/>
            <a:ext cx="9973159" cy="5943600"/>
          </a:xfrm>
        </p:spPr>
        <p:txBody>
          <a:bodyPr>
            <a:normAutofit lnSpcReduction="10000"/>
          </a:bodyPr>
          <a:lstStyle/>
          <a:p>
            <a:pPr marL="914400" lvl="1" indent="-457200">
              <a:buFont typeface="+mj-lt"/>
              <a:buAutoNum type="arabicPeriod"/>
              <a:defRPr/>
            </a:pPr>
            <a:r>
              <a:rPr lang="en-US" sz="1800" dirty="0"/>
              <a:t>Title page</a:t>
            </a:r>
          </a:p>
          <a:p>
            <a:pPr marL="1257300" lvl="2" indent="-342900">
              <a:buFont typeface="+mj-lt"/>
              <a:buAutoNum type="arabicPeriod"/>
              <a:defRPr/>
            </a:pPr>
            <a:r>
              <a:rPr lang="en-US" sz="1600" dirty="0"/>
              <a:t>Include the title of this project, your name and the date</a:t>
            </a:r>
          </a:p>
          <a:p>
            <a:pPr marL="914400" lvl="1" indent="-457200">
              <a:buFont typeface="+mj-lt"/>
              <a:buAutoNum type="arabicPeriod"/>
              <a:defRPr/>
            </a:pPr>
            <a:r>
              <a:rPr lang="en-US" sz="1800" dirty="0"/>
              <a:t>Brief autobiography (About you, your education/experience level in 10 years) and your picture</a:t>
            </a:r>
          </a:p>
          <a:p>
            <a:pPr marL="1257300" lvl="2" indent="-342900">
              <a:buFont typeface="+mj-lt"/>
              <a:buAutoNum type="arabicPeriod"/>
              <a:defRPr/>
            </a:pPr>
            <a:r>
              <a:rPr lang="en-US" sz="1600" dirty="0"/>
              <a:t>One paragraph</a:t>
            </a:r>
          </a:p>
          <a:p>
            <a:pPr marL="914400" lvl="1" indent="-457200">
              <a:buFont typeface="+mj-lt"/>
              <a:buAutoNum type="arabicPeriod"/>
              <a:defRPr/>
            </a:pPr>
            <a:r>
              <a:rPr lang="en-US" sz="1800" dirty="0"/>
              <a:t>Puzzle Design Challenge Brief</a:t>
            </a:r>
          </a:p>
          <a:p>
            <a:pPr marL="1314450" lvl="2" indent="-457200">
              <a:buFont typeface="+mj-lt"/>
              <a:buAutoNum type="arabicPeriod"/>
              <a:defRPr/>
            </a:pPr>
            <a:r>
              <a:rPr lang="en-US" sz="1400" dirty="0"/>
              <a:t>Client</a:t>
            </a:r>
          </a:p>
          <a:p>
            <a:pPr marL="1314450" lvl="2" indent="-457200">
              <a:buFont typeface="+mj-lt"/>
              <a:buAutoNum type="arabicPeriod"/>
              <a:defRPr/>
            </a:pPr>
            <a:r>
              <a:rPr lang="en-US" sz="1400" dirty="0"/>
              <a:t>End user</a:t>
            </a:r>
          </a:p>
          <a:p>
            <a:pPr marL="1314450" lvl="2" indent="-457200">
              <a:buFont typeface="+mj-lt"/>
              <a:buAutoNum type="arabicPeriod"/>
              <a:defRPr/>
            </a:pPr>
            <a:r>
              <a:rPr lang="en-US" sz="1400" dirty="0"/>
              <a:t>Designer</a:t>
            </a:r>
          </a:p>
          <a:p>
            <a:pPr marL="1314450" lvl="2" indent="-457200">
              <a:buFont typeface="+mj-lt"/>
              <a:buAutoNum type="arabicPeriod"/>
              <a:defRPr/>
            </a:pPr>
            <a:r>
              <a:rPr lang="en-US" sz="1400" dirty="0"/>
              <a:t>Problem Statement: What was the problem that the design was trying to solve.</a:t>
            </a:r>
          </a:p>
          <a:p>
            <a:pPr marL="1314450" lvl="2" indent="-457200">
              <a:buFont typeface="+mj-lt"/>
              <a:buAutoNum type="arabicPeriod"/>
              <a:defRPr/>
            </a:pPr>
            <a:r>
              <a:rPr lang="en-US" sz="1400" dirty="0"/>
              <a:t>Design Statement: What degree was the solution intended to be realized? Modeling types (graphical-physical), prototype, production, … </a:t>
            </a:r>
          </a:p>
          <a:p>
            <a:pPr marL="1314450" lvl="2" indent="-457200">
              <a:buFont typeface="+mj-lt"/>
              <a:buAutoNum type="arabicPeriod"/>
              <a:defRPr/>
            </a:pPr>
            <a:r>
              <a:rPr lang="en-US" sz="1400" dirty="0"/>
              <a:t>Criteria and Constraints: Parts, dimensions, </a:t>
            </a:r>
            <a:r>
              <a:rPr lang="en-US" sz="1400" dirty="0" smtClean="0"/>
              <a:t>…</a:t>
            </a:r>
          </a:p>
          <a:p>
            <a:pPr marL="457200" lvl="1" indent="0">
              <a:buNone/>
              <a:defRPr/>
            </a:pPr>
            <a:r>
              <a:rPr lang="en-US" altLang="en-US" sz="2000" dirty="0" smtClean="0"/>
              <a:t>4.	Physical </a:t>
            </a:r>
            <a:r>
              <a:rPr lang="en-US" altLang="en-US" sz="2000" dirty="0"/>
              <a:t>model of your puzzle</a:t>
            </a:r>
            <a:r>
              <a:rPr lang="en-US" altLang="en-US" sz="2000" dirty="0" smtClean="0"/>
              <a:t>. (Take a picture and add it to the PowerPoint)</a:t>
            </a:r>
            <a:endParaRPr lang="en-US" altLang="en-US" sz="2000" dirty="0"/>
          </a:p>
          <a:p>
            <a:pPr marL="1200150" lvl="2" indent="-342900">
              <a:buAutoNum type="arabicPeriod"/>
              <a:defRPr/>
            </a:pPr>
            <a:r>
              <a:rPr lang="en-US" altLang="en-US" sz="1600" dirty="0" smtClean="0"/>
              <a:t>Name and period number on each piece</a:t>
            </a:r>
          </a:p>
          <a:p>
            <a:pPr marL="1200150" lvl="2" indent="-342900">
              <a:buAutoNum type="arabicPeriod"/>
              <a:defRPr/>
            </a:pPr>
            <a:r>
              <a:rPr lang="en-US" altLang="en-US" sz="1600" dirty="0" smtClean="0"/>
              <a:t>Color/decorate </a:t>
            </a:r>
            <a:r>
              <a:rPr lang="en-US" altLang="en-US" sz="1600" dirty="0"/>
              <a:t>the </a:t>
            </a:r>
            <a:r>
              <a:rPr lang="en-US" altLang="en-US" sz="1600" dirty="0" smtClean="0"/>
              <a:t>cube optional</a:t>
            </a:r>
          </a:p>
          <a:p>
            <a:pPr marL="857250" lvl="1" indent="-457200">
              <a:buAutoNum type="arabicPeriod" startAt="5"/>
              <a:defRPr/>
            </a:pPr>
            <a:r>
              <a:rPr lang="en-US" altLang="en-US" sz="2000" dirty="0" smtClean="0"/>
              <a:t>CAD </a:t>
            </a:r>
            <a:r>
              <a:rPr lang="en-US" altLang="en-US" sz="2000" dirty="0"/>
              <a:t>drawings for each </a:t>
            </a:r>
            <a:r>
              <a:rPr lang="en-US" altLang="en-US" sz="2000" dirty="0" smtClean="0"/>
              <a:t>part, each piece colored.</a:t>
            </a:r>
          </a:p>
          <a:p>
            <a:pPr marL="857250" lvl="2" indent="0">
              <a:buNone/>
              <a:defRPr/>
            </a:pPr>
            <a:r>
              <a:rPr lang="en-US" altLang="en-US" sz="1600" dirty="0" smtClean="0"/>
              <a:t>1.    Screen Captured and added to the PowerPoint</a:t>
            </a:r>
          </a:p>
          <a:p>
            <a:pPr marL="857250" lvl="1" indent="-457200">
              <a:buAutoNum type="arabicPeriod" startAt="5"/>
              <a:defRPr/>
            </a:pPr>
            <a:r>
              <a:rPr lang="en-US" altLang="en-US" sz="2000" dirty="0" smtClean="0"/>
              <a:t>CAD Assembly showing your puzzle put together</a:t>
            </a:r>
          </a:p>
          <a:p>
            <a:pPr marL="857250" lvl="2" indent="0">
              <a:buNone/>
              <a:defRPr/>
            </a:pPr>
            <a:r>
              <a:rPr lang="en-US" altLang="en-US" sz="1600" dirty="0" smtClean="0"/>
              <a:t>1.    Screen Captured and added to the PowerPoint</a:t>
            </a:r>
          </a:p>
          <a:p>
            <a:pPr marL="857250" lvl="1" indent="-457200">
              <a:buAutoNum type="arabicPeriod" startAt="5"/>
              <a:defRPr/>
            </a:pPr>
            <a:r>
              <a:rPr lang="en-US" altLang="en-US" sz="2000" dirty="0" smtClean="0"/>
              <a:t>CAD Presentation showing your puzzle pieces fitting together</a:t>
            </a:r>
          </a:p>
          <a:p>
            <a:pPr marL="857250" lvl="2" indent="0">
              <a:buNone/>
              <a:defRPr/>
            </a:pPr>
            <a:r>
              <a:rPr lang="en-US" altLang="en-US" sz="1600" dirty="0" smtClean="0"/>
              <a:t>1.   Screen Captured and added to the PowerPoint</a:t>
            </a:r>
            <a:endParaRPr lang="en-US" altLang="en-US" sz="1600" dirty="0"/>
          </a:p>
          <a:p>
            <a:pPr marL="857250" lvl="1" indent="-457200">
              <a:buFont typeface="+mj-lt"/>
              <a:buAutoNum type="arabicPeriod"/>
              <a:defRPr/>
            </a:pPr>
            <a:endParaRPr lang="en-US" sz="1800" dirty="0"/>
          </a:p>
        </p:txBody>
      </p:sp>
    </p:spTree>
    <p:extLst>
      <p:ext uri="{BB962C8B-B14F-4D97-AF65-F5344CB8AC3E}">
        <p14:creationId xmlns:p14="http://schemas.microsoft.com/office/powerpoint/2010/main" val="16377425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anim calcmode="lin" valueType="num">
                                      <p:cBhvr additive="base">
                                        <p:cTn id="5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 calcmode="lin" valueType="num">
                                      <p:cBhvr additive="base">
                                        <p:cTn id="5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anim calcmode="lin" valueType="num">
                                      <p:cBhvr additive="base">
                                        <p:cTn id="59"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anim calcmode="lin" valueType="num">
                                      <p:cBhvr additive="base">
                                        <p:cTn id="63"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14" end="14"/>
                                            </p:tx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anim calcmode="lin" valueType="num">
                                      <p:cBhvr additive="base">
                                        <p:cTn id="67"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5" end="15"/>
                                            </p:txEl>
                                          </p:spTgt>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3">
                                            <p:txEl>
                                              <p:pRg st="16" end="16"/>
                                            </p:txEl>
                                          </p:spTgt>
                                        </p:tgtEl>
                                        <p:attrNameLst>
                                          <p:attrName>style.visibility</p:attrName>
                                        </p:attrNameLst>
                                      </p:cBhvr>
                                      <p:to>
                                        <p:strVal val="visible"/>
                                      </p:to>
                                    </p:set>
                                    <p:anim calcmode="lin" valueType="num">
                                      <p:cBhvr additive="base">
                                        <p:cTn id="71"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3">
                                            <p:txEl>
                                              <p:pRg st="16" end="16"/>
                                            </p:txEl>
                                          </p:spTgt>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3">
                                            <p:txEl>
                                              <p:pRg st="17" end="17"/>
                                            </p:txEl>
                                          </p:spTgt>
                                        </p:tgtEl>
                                        <p:attrNameLst>
                                          <p:attrName>style.visibility</p:attrName>
                                        </p:attrNameLst>
                                      </p:cBhvr>
                                      <p:to>
                                        <p:strVal val="visible"/>
                                      </p:to>
                                    </p:set>
                                    <p:anim calcmode="lin" valueType="num">
                                      <p:cBhvr additive="base">
                                        <p:cTn id="75" dur="5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3">
                                            <p:txEl>
                                              <p:pRg st="17" end="17"/>
                                            </p:txEl>
                                          </p:spTgt>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3">
                                            <p:txEl>
                                              <p:pRg st="18" end="18"/>
                                            </p:txEl>
                                          </p:spTgt>
                                        </p:tgtEl>
                                        <p:attrNameLst>
                                          <p:attrName>style.visibility</p:attrName>
                                        </p:attrNameLst>
                                      </p:cBhvr>
                                      <p:to>
                                        <p:strVal val="visible"/>
                                      </p:to>
                                    </p:set>
                                    <p:anim calcmode="lin" valueType="num">
                                      <p:cBhvr additive="base">
                                        <p:cTn id="79" dur="500" fill="hold"/>
                                        <p:tgtEl>
                                          <p:spTgt spid="3">
                                            <p:txEl>
                                              <p:pRg st="18" end="18"/>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8" end="18"/>
                                            </p:txEl>
                                          </p:spTgt>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3">
                                            <p:txEl>
                                              <p:pRg st="19" end="19"/>
                                            </p:txEl>
                                          </p:spTgt>
                                        </p:tgtEl>
                                        <p:attrNameLst>
                                          <p:attrName>style.visibility</p:attrName>
                                        </p:attrNameLst>
                                      </p:cBhvr>
                                      <p:to>
                                        <p:strVal val="visible"/>
                                      </p:to>
                                    </p:set>
                                    <p:anim calcmode="lin" valueType="num">
                                      <p:cBhvr additive="base">
                                        <p:cTn id="83" dur="500" fill="hold"/>
                                        <p:tgtEl>
                                          <p:spTgt spid="3">
                                            <p:txEl>
                                              <p:pRg st="19" end="19"/>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3">
                                            <p:txEl>
                                              <p:pRg st="19" end="1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794501" y="144087"/>
            <a:ext cx="3675682" cy="914400"/>
          </a:xfrm>
        </p:spPr>
        <p:txBody>
          <a:bodyPr/>
          <a:lstStyle/>
          <a:p>
            <a:r>
              <a:rPr lang="en-US" altLang="en-US" dirty="0" smtClean="0"/>
              <a:t>Cube Project</a:t>
            </a:r>
          </a:p>
        </p:txBody>
      </p:sp>
      <p:sp>
        <p:nvSpPr>
          <p:cNvPr id="3" name="Content Placeholder 2"/>
          <p:cNvSpPr>
            <a:spLocks noGrp="1"/>
          </p:cNvSpPr>
          <p:nvPr>
            <p:ph idx="1"/>
          </p:nvPr>
        </p:nvSpPr>
        <p:spPr>
          <a:xfrm>
            <a:off x="216976" y="1219200"/>
            <a:ext cx="11975024" cy="5638800"/>
          </a:xfrm>
        </p:spPr>
        <p:txBody>
          <a:bodyPr/>
          <a:lstStyle/>
          <a:p>
            <a:pPr marL="457200" lvl="1" indent="0">
              <a:buNone/>
              <a:defRPr/>
            </a:pPr>
            <a:r>
              <a:rPr lang="en-US" altLang="en-US" sz="2000" dirty="0" smtClean="0"/>
              <a:t>8.   </a:t>
            </a:r>
            <a:r>
              <a:rPr lang="en-US" altLang="en-US" sz="2000" b="1" dirty="0" smtClean="0"/>
              <a:t>Statistics </a:t>
            </a:r>
            <a:r>
              <a:rPr lang="en-US" altLang="en-US" sz="2000" b="1" dirty="0"/>
              <a:t>related to the solution time of your </a:t>
            </a:r>
            <a:r>
              <a:rPr lang="en-US" altLang="en-US" sz="2000" b="1" dirty="0" smtClean="0"/>
              <a:t>puzzle. (Today) </a:t>
            </a:r>
          </a:p>
          <a:p>
            <a:pPr marL="1257300" lvl="2" indent="-342900">
              <a:buAutoNum type="arabicPeriod"/>
              <a:defRPr/>
            </a:pPr>
            <a:r>
              <a:rPr lang="en-US" altLang="en-US" sz="1600" b="1" dirty="0" smtClean="0"/>
              <a:t>Time how long it takes someone to solve your puzzle (5 minute max time limit)</a:t>
            </a:r>
          </a:p>
          <a:p>
            <a:pPr marL="1714500" lvl="3" indent="-342900">
              <a:buAutoNum type="arabicPeriod"/>
              <a:defRPr/>
            </a:pPr>
            <a:r>
              <a:rPr lang="en-US" altLang="en-US" sz="1200" b="1" dirty="0" smtClean="0"/>
              <a:t>First Time, Second Time, Third Time (Let them just continue if they did not solve it a first time)</a:t>
            </a:r>
          </a:p>
          <a:p>
            <a:pPr marL="1714500" lvl="3" indent="-342900">
              <a:buAutoNum type="arabicPeriod"/>
              <a:defRPr/>
            </a:pPr>
            <a:r>
              <a:rPr lang="en-US" altLang="en-US" sz="1200" b="1" dirty="0" smtClean="0"/>
              <a:t>Repeat the process for 5-10 students, recording the times for each</a:t>
            </a:r>
          </a:p>
          <a:p>
            <a:pPr marL="1257300" lvl="2" indent="-342900">
              <a:buAutoNum type="arabicPeriod"/>
              <a:defRPr/>
            </a:pPr>
            <a:r>
              <a:rPr lang="en-US" altLang="en-US" sz="1400" b="1" dirty="0" smtClean="0"/>
              <a:t>Make a histogram for the times it took to solve your puzzle</a:t>
            </a:r>
          </a:p>
          <a:p>
            <a:pPr marL="1714500" lvl="3" indent="-342900">
              <a:buAutoNum type="arabicPeriod"/>
              <a:defRPr/>
            </a:pPr>
            <a:r>
              <a:rPr lang="en-US" altLang="en-US" sz="1200" b="1" dirty="0" smtClean="0"/>
              <a:t>First Time</a:t>
            </a:r>
          </a:p>
          <a:p>
            <a:pPr marL="1714500" lvl="3" indent="-342900">
              <a:buAutoNum type="arabicPeriod"/>
              <a:defRPr/>
            </a:pPr>
            <a:r>
              <a:rPr lang="en-US" altLang="en-US" sz="1200" b="1" dirty="0" smtClean="0"/>
              <a:t>Second Time</a:t>
            </a:r>
          </a:p>
          <a:p>
            <a:pPr marL="1714500" lvl="3" indent="-342900">
              <a:buAutoNum type="arabicPeriod"/>
              <a:defRPr/>
            </a:pPr>
            <a:r>
              <a:rPr lang="en-US" altLang="en-US" sz="1200" b="1" dirty="0" smtClean="0"/>
              <a:t>Third Time</a:t>
            </a:r>
          </a:p>
          <a:p>
            <a:pPr marL="1257300" lvl="2" indent="-342900">
              <a:buAutoNum type="arabicPeriod"/>
              <a:defRPr/>
            </a:pPr>
            <a:r>
              <a:rPr lang="en-US" altLang="en-US" sz="1600" b="1" dirty="0" smtClean="0"/>
              <a:t>You will use this data on part 11 to help determine how well your design met the design criteria.</a:t>
            </a:r>
          </a:p>
          <a:p>
            <a:pPr marL="457200" lvl="1" indent="0">
              <a:buNone/>
              <a:defRPr/>
            </a:pPr>
            <a:r>
              <a:rPr lang="en-US" altLang="en-US" sz="2000" dirty="0" smtClean="0"/>
              <a:t>9.     CAD </a:t>
            </a:r>
            <a:r>
              <a:rPr lang="en-US" altLang="en-US" sz="2000" dirty="0"/>
              <a:t>drawing(s) displaying a fully dimensioned multi-view of each puzzle part and two different isometric views of the assembled puzzle</a:t>
            </a:r>
            <a:r>
              <a:rPr lang="en-US" altLang="en-US" sz="2000" dirty="0" smtClean="0"/>
              <a:t>. (Later)</a:t>
            </a:r>
            <a:endParaRPr lang="en-US" altLang="en-US" sz="2000" dirty="0"/>
          </a:p>
          <a:p>
            <a:pPr marL="914400" lvl="1" indent="-457200">
              <a:buFont typeface="Arial" panose="020B0604020202020204" pitchFamily="34" charset="0"/>
              <a:buAutoNum type="arabicPeriod" startAt="10"/>
              <a:defRPr/>
            </a:pPr>
            <a:r>
              <a:rPr lang="en-US" altLang="en-US" sz="2000" dirty="0" smtClean="0"/>
              <a:t>Drawing </a:t>
            </a:r>
            <a:r>
              <a:rPr lang="en-US" altLang="en-US" sz="2000" dirty="0"/>
              <a:t>review comments from a classmate</a:t>
            </a:r>
            <a:r>
              <a:rPr lang="en-US" altLang="en-US" sz="2000" dirty="0" smtClean="0"/>
              <a:t>.</a:t>
            </a:r>
            <a:r>
              <a:rPr lang="en-US" altLang="en-US" sz="2000" dirty="0"/>
              <a:t> (Later</a:t>
            </a:r>
            <a:r>
              <a:rPr lang="en-US" altLang="en-US" sz="2000" dirty="0" smtClean="0"/>
              <a:t>)</a:t>
            </a:r>
          </a:p>
          <a:p>
            <a:pPr marL="914400" lvl="1" indent="-457200">
              <a:buFont typeface="Arial" panose="020B0604020202020204" pitchFamily="34" charset="0"/>
              <a:buAutoNum type="arabicPeriod" startAt="10"/>
              <a:defRPr/>
            </a:pPr>
            <a:r>
              <a:rPr lang="en-US" altLang="en-US" sz="2000" dirty="0" smtClean="0"/>
              <a:t> </a:t>
            </a:r>
            <a:r>
              <a:rPr lang="en-US" altLang="en-US" sz="2000" dirty="0"/>
              <a:t>A written summary of your puzzle test results and a discussion of the validity of your design. </a:t>
            </a:r>
            <a:r>
              <a:rPr lang="en-US" altLang="en-US" sz="2000" dirty="0"/>
              <a:t>Does your design meet the design criteria? </a:t>
            </a:r>
            <a:r>
              <a:rPr lang="en-US" altLang="en-US" sz="2000" dirty="0"/>
              <a:t>Does your design “provide an appropriate degree of challenge to a person who is three years of age or older” (as stated in the design statement)? (Later</a:t>
            </a:r>
            <a:r>
              <a:rPr lang="en-US" altLang="en-US" sz="2000" dirty="0" smtClean="0"/>
              <a:t>)</a:t>
            </a:r>
            <a:endParaRPr lang="en-US" altLang="en-US" sz="2000" dirty="0"/>
          </a:p>
          <a:p>
            <a:pPr marL="914400" lvl="1" indent="-457200">
              <a:buFont typeface="Arial" panose="020B0604020202020204" pitchFamily="34" charset="0"/>
              <a:buAutoNum type="arabicPeriod" startAt="10"/>
              <a:defRPr/>
            </a:pPr>
            <a:r>
              <a:rPr lang="en-US" altLang="en-US" sz="2000" dirty="0"/>
              <a:t>A discussion of possible changes to your puzzle cube that would improve the design. (Later</a:t>
            </a:r>
            <a:r>
              <a:rPr lang="en-US" altLang="en-US" sz="2000" dirty="0" smtClean="0"/>
              <a:t>)</a:t>
            </a:r>
            <a:endParaRPr lang="en-US" altLang="en-US" sz="2000" dirty="0"/>
          </a:p>
        </p:txBody>
      </p:sp>
    </p:spTree>
    <p:extLst>
      <p:ext uri="{BB962C8B-B14F-4D97-AF65-F5344CB8AC3E}">
        <p14:creationId xmlns:p14="http://schemas.microsoft.com/office/powerpoint/2010/main" val="2420224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anim calcmode="lin" valueType="num">
                                      <p:cBhvr additive="base">
                                        <p:cTn id="5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 calcmode="lin" valueType="num">
                                      <p:cBhvr additive="base">
                                        <p:cTn id="5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441</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Calibri</vt:lpstr>
      <vt:lpstr>Calibri Light</vt:lpstr>
      <vt:lpstr>Office Theme</vt:lpstr>
      <vt:lpstr>1_Office Theme</vt:lpstr>
      <vt:lpstr>Intro to Engineering Design</vt:lpstr>
      <vt:lpstr>Design Brief</vt:lpstr>
      <vt:lpstr>Criteria</vt:lpstr>
      <vt:lpstr>Cube Project PowerPoint</vt:lpstr>
      <vt:lpstr>Cube Project</vt:lpstr>
    </vt:vector>
  </TitlesOfParts>
  <Company>SKPS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Engineering Design</dc:title>
  <dc:creator>Greg Smith</dc:creator>
  <cp:lastModifiedBy>Greg Smith</cp:lastModifiedBy>
  <cp:revision>5</cp:revision>
  <dcterms:created xsi:type="dcterms:W3CDTF">2017-03-03T15:06:29Z</dcterms:created>
  <dcterms:modified xsi:type="dcterms:W3CDTF">2017-03-03T15:15:40Z</dcterms:modified>
</cp:coreProperties>
</file>