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0a1efda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0a1efda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10a1efda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10a1efda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0a1efda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0a1efda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10a1efda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10a1efda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10a1efda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10a1efda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10a1efda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10a1efda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10a1efd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10a1efd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0b689cd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0b689c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097f458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097f458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0a1efda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0a1efda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10a1efda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10a1efda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57-zlQyzIc3wTtoI_F4v7wFVGj12Snqg/view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hyperlink" Target="http://www.youtube.com/watch?v=hER0Qp6QJNU" TargetMode="External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B6D7A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Advisory!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20, 2018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Pride in Advisory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29908" l="0" r="0" t="0"/>
          <a:stretch/>
        </p:blipFill>
        <p:spPr>
          <a:xfrm>
            <a:off x="311700" y="1152471"/>
            <a:ext cx="5334000" cy="21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/>
          <p:nvPr/>
        </p:nvSpPr>
        <p:spPr>
          <a:xfrm>
            <a:off x="5739525" y="3255450"/>
            <a:ext cx="2050500" cy="12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EPIC</a:t>
            </a:r>
            <a:endParaRPr b="1" sz="6000"/>
          </a:p>
        </p:txBody>
      </p:sp>
      <p:sp>
        <p:nvSpPr>
          <p:cNvPr id="133" name="Google Shape;133;p22"/>
          <p:cNvSpPr/>
          <p:nvPr/>
        </p:nvSpPr>
        <p:spPr>
          <a:xfrm>
            <a:off x="6309050" y="3497300"/>
            <a:ext cx="544200" cy="8415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Integrity in Advisory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500" y="916000"/>
            <a:ext cx="5009725" cy="37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506250" y="1744425"/>
            <a:ext cx="2518500" cy="1581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EPIC</a:t>
            </a:r>
            <a:endParaRPr sz="6000"/>
          </a:p>
        </p:txBody>
      </p:sp>
      <p:sp>
        <p:nvSpPr>
          <p:cNvPr id="142" name="Google Shape;142;p23"/>
          <p:cNvSpPr/>
          <p:nvPr/>
        </p:nvSpPr>
        <p:spPr>
          <a:xfrm>
            <a:off x="1544050" y="1908950"/>
            <a:ext cx="348000" cy="860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Courtesy in Advisory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00" y="1071838"/>
            <a:ext cx="428625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5475" y="1412875"/>
            <a:ext cx="3495574" cy="34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>
            <a:off x="1518725" y="4003525"/>
            <a:ext cx="1664400" cy="104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EPIC</a:t>
            </a:r>
            <a:endParaRPr b="1" sz="3600"/>
          </a:p>
        </p:txBody>
      </p:sp>
      <p:sp>
        <p:nvSpPr>
          <p:cNvPr id="152" name="Google Shape;152;p24"/>
          <p:cNvSpPr/>
          <p:nvPr/>
        </p:nvSpPr>
        <p:spPr>
          <a:xfrm>
            <a:off x="2524875" y="4228125"/>
            <a:ext cx="392400" cy="572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Questionnaire Extraordinaire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8463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Look at your questionnaire from our last Advisory meeting and find some matches to these questions: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Find someone who has the same favorite color you have and </a:t>
            </a:r>
            <a:r>
              <a:rPr lang="en" sz="2000" u="sng">
                <a:solidFill>
                  <a:srgbClr val="000000"/>
                </a:solidFill>
              </a:rPr>
              <a:t>write down their name.</a:t>
            </a:r>
            <a:endParaRPr sz="2000" u="sng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Find at least two people who chose the same place to live. The categories: A) a big city, B) a city the size of Salem, C) a small town, D) the country, or E) other). </a:t>
            </a:r>
            <a:r>
              <a:rPr lang="en" sz="2000" u="sng">
                <a:solidFill>
                  <a:srgbClr val="000000"/>
                </a:solidFill>
              </a:rPr>
              <a:t>Write down the names in this new group. </a:t>
            </a:r>
            <a:endParaRPr sz="2000" u="sng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Thinking about the farthest you have ever travelled, as an advisory class, line up </a:t>
            </a:r>
            <a:r>
              <a:rPr lang="en" sz="2000">
                <a:solidFill>
                  <a:srgbClr val="000000"/>
                </a:solidFill>
              </a:rPr>
              <a:t>moving from smallest distance travelled to largest distance travelled.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review: </a:t>
            </a:r>
            <a:r>
              <a:rPr lang="en"/>
              <a:t>Purpose of Advisory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●"/>
            </a:pPr>
            <a:r>
              <a:rPr lang="en" sz="2400">
                <a:solidFill>
                  <a:srgbClr val="274E13"/>
                </a:solidFill>
              </a:rPr>
              <a:t>Build a classroom community</a:t>
            </a:r>
            <a:endParaRPr sz="2400">
              <a:solidFill>
                <a:srgbClr val="274E1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○"/>
            </a:pPr>
            <a:r>
              <a:rPr lang="en" sz="2400">
                <a:solidFill>
                  <a:srgbClr val="274E13"/>
                </a:solidFill>
              </a:rPr>
              <a:t>Connect with each other</a:t>
            </a:r>
            <a:endParaRPr sz="2400">
              <a:solidFill>
                <a:srgbClr val="274E1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○"/>
            </a:pPr>
            <a:r>
              <a:rPr lang="en" sz="2400">
                <a:solidFill>
                  <a:srgbClr val="274E13"/>
                </a:solidFill>
              </a:rPr>
              <a:t>Connect with advisory teacher</a:t>
            </a:r>
            <a:endParaRPr sz="2400">
              <a:solidFill>
                <a:srgbClr val="274E1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Char char="●"/>
            </a:pPr>
            <a:r>
              <a:rPr lang="en" sz="2400">
                <a:solidFill>
                  <a:srgbClr val="4C1130"/>
                </a:solidFill>
              </a:rPr>
              <a:t>Share a common message about</a:t>
            </a:r>
            <a:endParaRPr sz="2400">
              <a:solidFill>
                <a:srgbClr val="4C113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Char char="○"/>
            </a:pPr>
            <a:r>
              <a:rPr lang="en" sz="2400">
                <a:solidFill>
                  <a:srgbClr val="4C1130"/>
                </a:solidFill>
              </a:rPr>
              <a:t>Behavior</a:t>
            </a:r>
            <a:endParaRPr sz="2400">
              <a:solidFill>
                <a:srgbClr val="4C113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2400"/>
              <a:buChar char="○"/>
            </a:pPr>
            <a:r>
              <a:rPr lang="en" sz="2400">
                <a:solidFill>
                  <a:srgbClr val="4C1130"/>
                </a:solidFill>
              </a:rPr>
              <a:t>Curriculum</a:t>
            </a:r>
            <a:endParaRPr sz="2400">
              <a:solidFill>
                <a:srgbClr val="4C113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Char char="●"/>
            </a:pPr>
            <a:r>
              <a:rPr lang="en" sz="2400">
                <a:solidFill>
                  <a:srgbClr val="1C4587"/>
                </a:solidFill>
              </a:rPr>
              <a:t>Academic Goals</a:t>
            </a:r>
            <a:endParaRPr sz="2400">
              <a:solidFill>
                <a:srgbClr val="1C4587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Char char="○"/>
            </a:pPr>
            <a:r>
              <a:rPr lang="en" sz="2400">
                <a:solidFill>
                  <a:srgbClr val="1C4587"/>
                </a:solidFill>
              </a:rPr>
              <a:t>Create and reflect throughout the year</a:t>
            </a:r>
            <a:endParaRPr sz="2400">
              <a:solidFill>
                <a:srgbClr val="1C4587"/>
              </a:solidFill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5631950" y="1402725"/>
            <a:ext cx="3069000" cy="2518500"/>
          </a:xfrm>
          <a:prstGeom prst="wedgeRectCallout">
            <a:avLst>
              <a:gd fmla="val -63403" name="adj1"/>
              <a:gd fmla="val 21107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Why?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Because your success MATTERS!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phones: What happens to school work?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 title="Wasson Drayson  Step Up Slip U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75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we care about your                 &amp;               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49477" t="0"/>
          <a:stretch/>
        </p:blipFill>
        <p:spPr>
          <a:xfrm>
            <a:off x="5016425" y="242450"/>
            <a:ext cx="1381224" cy="12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038" y="242450"/>
            <a:ext cx="1320360" cy="126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cerpt of Simon Sinek from an episode of Inside Quest.&#10;&#10;http://www.insidequest.com/" id="84" name="Google Shape;84;p17" title="Simon Sinek on Millennials in the Workplac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7200" y="14724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45475" y="422950"/>
            <a:ext cx="8520600" cy="10206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Critically read: </a:t>
            </a:r>
            <a:r>
              <a:rPr i="1" lang="en"/>
              <a:t>“The mere presence of your smartphone reduces brain power, study shows”</a:t>
            </a:r>
            <a:endParaRPr i="1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852100"/>
            <a:ext cx="8520600" cy="27168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Number paragraphs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Underline main claim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On the back: I agree with this claim because ________.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" sz="2400">
                <a:solidFill>
                  <a:srgbClr val="000000"/>
                </a:solidFill>
              </a:rPr>
              <a:t>On the back: I disagree with the idea in paragraph ___ because ____________________________________.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West Salem High School Handbook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16"/>
            <a:ext cx="7546425" cy="4212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9"/>
          <p:cNvCxnSpPr/>
          <p:nvPr/>
        </p:nvCxnSpPr>
        <p:spPr>
          <a:xfrm>
            <a:off x="5398450" y="2248425"/>
            <a:ext cx="1823400" cy="22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9"/>
          <p:cNvCxnSpPr/>
          <p:nvPr/>
        </p:nvCxnSpPr>
        <p:spPr>
          <a:xfrm>
            <a:off x="836925" y="2414700"/>
            <a:ext cx="44007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9"/>
          <p:cNvSpPr/>
          <p:nvPr/>
        </p:nvSpPr>
        <p:spPr>
          <a:xfrm>
            <a:off x="2422100" y="2176375"/>
            <a:ext cx="266100" cy="3954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an EPIC Year!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371374" cy="195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190" y="2882750"/>
            <a:ext cx="3407111" cy="19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0491" y="1152475"/>
            <a:ext cx="2604560" cy="19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0800" y="2749875"/>
            <a:ext cx="3382850" cy="21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2132553" y="1377400"/>
            <a:ext cx="2087964" cy="150535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EFFORT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-189852" y="3638152"/>
            <a:ext cx="2632446" cy="150535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PRIDE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6372325" y="1017724"/>
            <a:ext cx="2721060" cy="180246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INTEGRITY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3604350" y="3832675"/>
            <a:ext cx="3407076" cy="1271916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COURTESY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8761D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Effort in Advisory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957175" cy="19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552" y="85725"/>
            <a:ext cx="4400100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468275" y="3307450"/>
            <a:ext cx="1714800" cy="115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274E13"/>
                </a:solidFill>
              </a:rPr>
              <a:t>EPIC</a:t>
            </a:r>
            <a:endParaRPr b="1" sz="4800">
              <a:solidFill>
                <a:srgbClr val="274E13"/>
              </a:solidFill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499925" y="3547925"/>
            <a:ext cx="512700" cy="702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