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0a1efda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10a1efda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10a1efda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10a1efda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10a1efda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10a1efda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0a1efda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0a1efda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10a1efda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10a1efda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0a1efd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0a1efd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0a1efda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0a1efda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0a1efd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0a1efd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0a1efda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0a1efda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0a1efd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0a1efd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0a1efda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0a1efda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PAJ5-hoIXf1MrDb9wXkc9HWj0NMndZI8/view" TargetMode="External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hyperlink" Target="http://www.youtube.com/watch?v=C75NyXiiJck" TargetMode="External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B6D7A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Advisory!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2018-2019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Pride in Advisory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29908" l="0" r="0" t="0"/>
          <a:stretch/>
        </p:blipFill>
        <p:spPr>
          <a:xfrm>
            <a:off x="311700" y="1152471"/>
            <a:ext cx="5334000" cy="21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5739525" y="3255450"/>
            <a:ext cx="2050500" cy="12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EPIC</a:t>
            </a:r>
            <a:endParaRPr b="1" sz="6000"/>
          </a:p>
        </p:txBody>
      </p:sp>
      <p:sp>
        <p:nvSpPr>
          <p:cNvPr id="140" name="Google Shape;140;p22"/>
          <p:cNvSpPr/>
          <p:nvPr/>
        </p:nvSpPr>
        <p:spPr>
          <a:xfrm>
            <a:off x="6309050" y="3497300"/>
            <a:ext cx="544200" cy="841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Integrity in Advisory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0" y="916000"/>
            <a:ext cx="5009725" cy="37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506250" y="1744425"/>
            <a:ext cx="2518500" cy="1581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EPIC</a:t>
            </a:r>
            <a:endParaRPr sz="6000"/>
          </a:p>
        </p:txBody>
      </p:sp>
      <p:sp>
        <p:nvSpPr>
          <p:cNvPr id="149" name="Google Shape;149;p23"/>
          <p:cNvSpPr/>
          <p:nvPr/>
        </p:nvSpPr>
        <p:spPr>
          <a:xfrm>
            <a:off x="1544050" y="1908950"/>
            <a:ext cx="348000" cy="860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in Advisory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00" y="1071838"/>
            <a:ext cx="42862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475" y="1412875"/>
            <a:ext cx="3495574" cy="34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1518725" y="4003525"/>
            <a:ext cx="1664400" cy="10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EPIC</a:t>
            </a:r>
            <a:endParaRPr b="1" sz="3600"/>
          </a:p>
        </p:txBody>
      </p:sp>
      <p:sp>
        <p:nvSpPr>
          <p:cNvPr id="159" name="Google Shape;159;p24"/>
          <p:cNvSpPr/>
          <p:nvPr/>
        </p:nvSpPr>
        <p:spPr>
          <a:xfrm>
            <a:off x="2524875" y="4228125"/>
            <a:ext cx="3924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your Summer?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93525" y="1239675"/>
            <a:ext cx="4046100" cy="140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Best Summer ever!</a:t>
            </a:r>
            <a:endParaRPr sz="3600"/>
          </a:p>
        </p:txBody>
      </p:sp>
      <p:sp>
        <p:nvSpPr>
          <p:cNvPr id="63" name="Google Shape;63;p14"/>
          <p:cNvSpPr/>
          <p:nvPr/>
        </p:nvSpPr>
        <p:spPr>
          <a:xfrm>
            <a:off x="4652975" y="1239675"/>
            <a:ext cx="4046100" cy="140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Pretty good Summer</a:t>
            </a:r>
            <a:endParaRPr sz="3600"/>
          </a:p>
        </p:txBody>
      </p:sp>
      <p:sp>
        <p:nvSpPr>
          <p:cNvPr id="64" name="Google Shape;64;p14"/>
          <p:cNvSpPr/>
          <p:nvPr/>
        </p:nvSpPr>
        <p:spPr>
          <a:xfrm>
            <a:off x="393525" y="2891300"/>
            <a:ext cx="4046100" cy="140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Pretty boring Summer</a:t>
            </a:r>
            <a:endParaRPr sz="3600"/>
          </a:p>
        </p:txBody>
      </p:sp>
      <p:sp>
        <p:nvSpPr>
          <p:cNvPr id="65" name="Google Shape;65;p14"/>
          <p:cNvSpPr/>
          <p:nvPr/>
        </p:nvSpPr>
        <p:spPr>
          <a:xfrm>
            <a:off x="4652975" y="2863825"/>
            <a:ext cx="4046100" cy="140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Worst Summer ever!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Advisory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en" sz="2400">
                <a:solidFill>
                  <a:srgbClr val="274E13"/>
                </a:solidFill>
              </a:rPr>
              <a:t>Build a classroom community</a:t>
            </a:r>
            <a:endParaRPr sz="2400">
              <a:solidFill>
                <a:srgbClr val="274E13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○"/>
            </a:pPr>
            <a:r>
              <a:rPr lang="en" sz="2400">
                <a:solidFill>
                  <a:srgbClr val="274E13"/>
                </a:solidFill>
              </a:rPr>
              <a:t>Connect with each other</a:t>
            </a:r>
            <a:endParaRPr sz="2400">
              <a:solidFill>
                <a:srgbClr val="274E13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○"/>
            </a:pPr>
            <a:r>
              <a:rPr lang="en" sz="2400">
                <a:solidFill>
                  <a:srgbClr val="274E13"/>
                </a:solidFill>
              </a:rPr>
              <a:t>Connect with advisory teacher</a:t>
            </a:r>
            <a:endParaRPr sz="2400">
              <a:solidFill>
                <a:srgbClr val="274E13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●"/>
            </a:pPr>
            <a:r>
              <a:rPr lang="en" sz="2400">
                <a:solidFill>
                  <a:srgbClr val="4C1130"/>
                </a:solidFill>
              </a:rPr>
              <a:t>Share a common message about</a:t>
            </a:r>
            <a:endParaRPr sz="2400">
              <a:solidFill>
                <a:srgbClr val="4C113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○"/>
            </a:pPr>
            <a:r>
              <a:rPr lang="en" sz="2400">
                <a:solidFill>
                  <a:srgbClr val="4C1130"/>
                </a:solidFill>
              </a:rPr>
              <a:t>Behavior</a:t>
            </a:r>
            <a:endParaRPr sz="2400">
              <a:solidFill>
                <a:srgbClr val="4C113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○"/>
            </a:pPr>
            <a:r>
              <a:rPr lang="en" sz="2400">
                <a:solidFill>
                  <a:srgbClr val="4C1130"/>
                </a:solidFill>
              </a:rPr>
              <a:t>Curriculum</a:t>
            </a:r>
            <a:endParaRPr sz="2400">
              <a:solidFill>
                <a:srgbClr val="4C113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Char char="●"/>
            </a:pPr>
            <a:r>
              <a:rPr lang="en" sz="2400">
                <a:solidFill>
                  <a:srgbClr val="1C4587"/>
                </a:solidFill>
              </a:rPr>
              <a:t>Academic Goals</a:t>
            </a:r>
            <a:endParaRPr sz="2400">
              <a:solidFill>
                <a:srgbClr val="1C4587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Char char="○"/>
            </a:pPr>
            <a:r>
              <a:rPr lang="en" sz="2400">
                <a:solidFill>
                  <a:srgbClr val="1C4587"/>
                </a:solidFill>
              </a:rPr>
              <a:t>Create and reflect throughout the year</a:t>
            </a:r>
            <a:endParaRPr sz="2400">
              <a:solidFill>
                <a:srgbClr val="1C4587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631950" y="1402725"/>
            <a:ext cx="3069000" cy="2518500"/>
          </a:xfrm>
          <a:prstGeom prst="wedgeRectCallout">
            <a:avLst>
              <a:gd fmla="val -63403" name="adj1"/>
              <a:gd fmla="val 21107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Why?</a:t>
            </a:r>
            <a:endParaRPr b="1" sz="3000">
              <a:solidFill>
                <a:srgbClr val="FF0000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Because your success MATTERS!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Questionnaire: Getting to know YOU!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75" y="1063100"/>
            <a:ext cx="4011974" cy="26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9975" y="884925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322" y="2964000"/>
            <a:ext cx="3269250" cy="2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7113" y="1142525"/>
            <a:ext cx="1847000" cy="18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 title="Advisory Cell Phones 9_1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800" y="262113"/>
            <a:ext cx="7134374" cy="48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phones at West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we care about your                 &amp;              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49477" t="0"/>
          <a:stretch/>
        </p:blipFill>
        <p:spPr>
          <a:xfrm>
            <a:off x="5016425" y="242450"/>
            <a:ext cx="1381224" cy="12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038" y="242450"/>
            <a:ext cx="1320360" cy="126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on Sinek shares why you should put away your phone to be more creative and more productive.&#10;&#10;Read more on his editor's letter here: https://virg.in/JUp" id="97" name="Google Shape;97;p18" title="Simon Sinek on why you should put your phone awa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2925" y="1471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West Salem High School Handbook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6"/>
            <a:ext cx="7546425" cy="4212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>
            <a:off x="5398450" y="2248425"/>
            <a:ext cx="1823400" cy="22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836925" y="2414700"/>
            <a:ext cx="44007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9"/>
          <p:cNvSpPr/>
          <p:nvPr/>
        </p:nvSpPr>
        <p:spPr>
          <a:xfrm>
            <a:off x="2422100" y="2176375"/>
            <a:ext cx="266100" cy="3954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an EPIC Year!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371374" cy="195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190" y="2882750"/>
            <a:ext cx="3407111" cy="19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0491" y="1152475"/>
            <a:ext cx="2604560" cy="19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0800" y="2749875"/>
            <a:ext cx="3382850" cy="21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2132553" y="1377400"/>
            <a:ext cx="2087964" cy="150535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EFFORT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-189852" y="3638152"/>
            <a:ext cx="2632446" cy="150535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PRIDE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6372325" y="1017724"/>
            <a:ext cx="2721060" cy="180246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INTEGRITY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3604350" y="3832675"/>
            <a:ext cx="3407076" cy="127191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COURTESY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Effort in Advisory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957175" cy="1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552" y="85725"/>
            <a:ext cx="440010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468275" y="3307450"/>
            <a:ext cx="1714800" cy="115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74E13"/>
                </a:solidFill>
              </a:rPr>
              <a:t>EPIC</a:t>
            </a:r>
            <a:endParaRPr b="1" sz="4800">
              <a:solidFill>
                <a:srgbClr val="274E13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499925" y="3547925"/>
            <a:ext cx="512700" cy="702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