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5376833eb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5376833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5376833eb_0_5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5376833e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5c6001b85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5c6001b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5c6001b85_0_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5c6001b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5c6001b85_0_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5c6001b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5dd5f2aac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5dd5f2a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4" name="Shape 84"/>
        <p:cNvGrpSpPr/>
        <p:nvPr/>
      </p:nvGrpSpPr>
      <p:grpSpPr>
        <a:xfrm>
          <a:off x="0" y="0"/>
          <a:ext cx="0" cy="0"/>
          <a:chOff x="0" y="0"/>
          <a:chExt cx="0" cy="0"/>
        </a:xfrm>
      </p:grpSpPr>
      <p:sp>
        <p:nvSpPr>
          <p:cNvPr id="85" name="Google Shape;85;p14"/>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6" name="Google Shape;86;p14"/>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7" name="Google Shape;87;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8" name="Shape 88"/>
        <p:cNvGrpSpPr/>
        <p:nvPr/>
      </p:nvGrpSpPr>
      <p:grpSpPr>
        <a:xfrm>
          <a:off x="0" y="0"/>
          <a:ext cx="0" cy="0"/>
          <a:chOff x="0" y="0"/>
          <a:chExt cx="0" cy="0"/>
        </a:xfrm>
      </p:grpSpPr>
      <p:sp>
        <p:nvSpPr>
          <p:cNvPr id="89" name="Google Shape;89;p15"/>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1" name="Shape 91"/>
        <p:cNvGrpSpPr/>
        <p:nvPr/>
      </p:nvGrpSpPr>
      <p:grpSpPr>
        <a:xfrm>
          <a:off x="0" y="0"/>
          <a:ext cx="0" cy="0"/>
          <a:chOff x="0" y="0"/>
          <a:chExt cx="0" cy="0"/>
        </a:xfrm>
      </p:grpSpPr>
      <p:sp>
        <p:nvSpPr>
          <p:cNvPr id="92" name="Google Shape;92;p1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6"/>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Google Shape;97;p17"/>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7"/>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9"/>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0"/>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9" name="Google Shape;109;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21"/>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4" name="Google Shape;114;p21"/>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5" name="Google Shape;115;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6" name="Shape 116"/>
        <p:cNvGrpSpPr/>
        <p:nvPr/>
      </p:nvGrpSpPr>
      <p:grpSpPr>
        <a:xfrm>
          <a:off x="0" y="0"/>
          <a:ext cx="0" cy="0"/>
          <a:chOff x="0" y="0"/>
          <a:chExt cx="0" cy="0"/>
        </a:xfrm>
      </p:grpSpPr>
      <p:sp>
        <p:nvSpPr>
          <p:cNvPr id="117" name="Google Shape;117;p2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8" name="Google Shape;118;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9" name="Shape 119"/>
        <p:cNvGrpSpPr/>
        <p:nvPr/>
      </p:nvGrpSpPr>
      <p:grpSpPr>
        <a:xfrm>
          <a:off x="0" y="0"/>
          <a:ext cx="0" cy="0"/>
          <a:chOff x="0" y="0"/>
          <a:chExt cx="0" cy="0"/>
        </a:xfrm>
      </p:grpSpPr>
      <p:sp>
        <p:nvSpPr>
          <p:cNvPr id="120" name="Google Shape;120;p2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1" name="Google Shape;121;p23"/>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2" name="Google Shape;122;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3" name="Shape 123"/>
        <p:cNvGrpSpPr/>
        <p:nvPr/>
      </p:nvGrpSpPr>
      <p:grpSpPr>
        <a:xfrm>
          <a:off x="0" y="0"/>
          <a:ext cx="0" cy="0"/>
          <a:chOff x="0" y="0"/>
          <a:chExt cx="0" cy="0"/>
        </a:xfrm>
      </p:grpSpPr>
      <p:sp>
        <p:nvSpPr>
          <p:cNvPr id="124" name="Google Shape;124;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9" name="Shape 129"/>
        <p:cNvGrpSpPr/>
        <p:nvPr/>
      </p:nvGrpSpPr>
      <p:grpSpPr>
        <a:xfrm>
          <a:off x="0" y="0"/>
          <a:ext cx="0" cy="0"/>
          <a:chOff x="0" y="0"/>
          <a:chExt cx="0" cy="0"/>
        </a:xfrm>
      </p:grpSpPr>
      <p:sp>
        <p:nvSpPr>
          <p:cNvPr id="130" name="Google Shape;130;p26"/>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6"/>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5" name="Google Shape;135;p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6" name="Shape 136"/>
        <p:cNvGrpSpPr/>
        <p:nvPr/>
      </p:nvGrpSpPr>
      <p:grpSpPr>
        <a:xfrm>
          <a:off x="0" y="0"/>
          <a:ext cx="0" cy="0"/>
          <a:chOff x="0" y="0"/>
          <a:chExt cx="0" cy="0"/>
        </a:xfrm>
      </p:grpSpPr>
      <p:sp>
        <p:nvSpPr>
          <p:cNvPr id="137" name="Google Shape;137;p2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2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9" name="Google Shape;139;p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9"/>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9"/>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3" name="Google Shape;143;p29"/>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4" name="Google Shape;144;p2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5" name="Shape 145"/>
        <p:cNvGrpSpPr/>
        <p:nvPr/>
      </p:nvGrpSpPr>
      <p:grpSpPr>
        <a:xfrm>
          <a:off x="0" y="0"/>
          <a:ext cx="0" cy="0"/>
          <a:chOff x="0" y="0"/>
          <a:chExt cx="0" cy="0"/>
        </a:xfrm>
      </p:grpSpPr>
      <p:sp>
        <p:nvSpPr>
          <p:cNvPr id="146" name="Google Shape;146;p30"/>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8" name="Shape 148"/>
        <p:cNvGrpSpPr/>
        <p:nvPr/>
      </p:nvGrpSpPr>
      <p:grpSpPr>
        <a:xfrm>
          <a:off x="0" y="0"/>
          <a:ext cx="0" cy="0"/>
          <a:chOff x="0" y="0"/>
          <a:chExt cx="0" cy="0"/>
        </a:xfrm>
      </p:grpSpPr>
      <p:sp>
        <p:nvSpPr>
          <p:cNvPr id="149" name="Google Shape;149;p31"/>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0" name="Google Shape;150;p31"/>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1" name="Google Shape;151;p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2" name="Shape 152"/>
        <p:cNvGrpSpPr/>
        <p:nvPr/>
      </p:nvGrpSpPr>
      <p:grpSpPr>
        <a:xfrm>
          <a:off x="0" y="0"/>
          <a:ext cx="0" cy="0"/>
          <a:chOff x="0" y="0"/>
          <a:chExt cx="0" cy="0"/>
        </a:xfrm>
      </p:grpSpPr>
      <p:sp>
        <p:nvSpPr>
          <p:cNvPr id="153" name="Google Shape;153;p32"/>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4" name="Google Shape;154;p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33"/>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3"/>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8" name="Google Shape;158;p33"/>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9" name="Google Shape;159;p33"/>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0" name="Google Shape;160;p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1" name="Shape 161"/>
        <p:cNvGrpSpPr/>
        <p:nvPr/>
      </p:nvGrpSpPr>
      <p:grpSpPr>
        <a:xfrm>
          <a:off x="0" y="0"/>
          <a:ext cx="0" cy="0"/>
          <a:chOff x="0" y="0"/>
          <a:chExt cx="0" cy="0"/>
        </a:xfrm>
      </p:grpSpPr>
      <p:sp>
        <p:nvSpPr>
          <p:cNvPr id="162" name="Google Shape;162;p34"/>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63" name="Google Shape;163;p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4" name="Shape 164"/>
        <p:cNvGrpSpPr/>
        <p:nvPr/>
      </p:nvGrpSpPr>
      <p:grpSpPr>
        <a:xfrm>
          <a:off x="0" y="0"/>
          <a:ext cx="0" cy="0"/>
          <a:chOff x="0" y="0"/>
          <a:chExt cx="0" cy="0"/>
        </a:xfrm>
      </p:grpSpPr>
      <p:sp>
        <p:nvSpPr>
          <p:cNvPr id="165" name="Google Shape;165;p35"/>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6" name="Google Shape;166;p35"/>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7" name="Google Shape;167;p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8" name="Shape 168"/>
        <p:cNvGrpSpPr/>
        <p:nvPr/>
      </p:nvGrpSpPr>
      <p:grpSpPr>
        <a:xfrm>
          <a:off x="0" y="0"/>
          <a:ext cx="0" cy="0"/>
          <a:chOff x="0" y="0"/>
          <a:chExt cx="0" cy="0"/>
        </a:xfrm>
      </p:grpSpPr>
      <p:sp>
        <p:nvSpPr>
          <p:cNvPr id="169" name="Google Shape;169;p3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3" name="Shape 33"/>
        <p:cNvGrpSpPr/>
        <p:nvPr/>
      </p:nvGrpSpPr>
      <p:grpSpPr>
        <a:xfrm>
          <a:off x="0" y="0"/>
          <a:ext cx="0" cy="0"/>
          <a:chOff x="0" y="0"/>
          <a:chExt cx="0" cy="0"/>
        </a:xfrm>
      </p:grpSpPr>
      <p:sp>
        <p:nvSpPr>
          <p:cNvPr id="34" name="Google Shape;34;p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6" name="Google Shape;36;p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7" name="Google Shape;37;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3" name="Google Shape;43;p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4" name="Google Shape;44;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8" name="Google Shape;58;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5" name="Google Shape;65;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2" name="Google Shape;82;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3" name="Google Shape;83;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38761D"/>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7" name="Google Shape;127;p2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8" name="Google Shape;128;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hyperlink" Target="http://www.oregoncis.uoregon.edu/" TargetMode="External"/><Relationship Id="rId4" Type="http://schemas.openxmlformats.org/officeDocument/2006/relationships/hyperlink" Target="http://www.oregoncis.uoregon.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37"/>
          <p:cNvSpPr txBox="1"/>
          <p:nvPr>
            <p:ph type="ctrTitle"/>
          </p:nvPr>
        </p:nvSpPr>
        <p:spPr>
          <a:xfrm>
            <a:off x="311700" y="2156333"/>
            <a:ext cx="8520600" cy="1573200"/>
          </a:xfrm>
          <a:prstGeom prst="rect">
            <a:avLst/>
          </a:prstGeom>
          <a:solidFill>
            <a:srgbClr val="FFF2CC"/>
          </a:solidFill>
        </p:spPr>
        <p:txBody>
          <a:bodyPr anchorCtr="0" anchor="b" bIns="91425" lIns="91425" spcFirstLastPara="1" rIns="91425" wrap="square" tIns="91425">
            <a:noAutofit/>
          </a:bodyPr>
          <a:lstStyle/>
          <a:p>
            <a:pPr indent="0" lvl="0" marL="0" rtl="0" algn="ctr">
              <a:spcBef>
                <a:spcPts val="0"/>
              </a:spcBef>
              <a:spcAft>
                <a:spcPts val="0"/>
              </a:spcAft>
              <a:buNone/>
            </a:pPr>
            <a:r>
              <a:rPr lang="en-US"/>
              <a:t>Welcome to Advisory!</a:t>
            </a:r>
            <a:endParaRPr/>
          </a:p>
        </p:txBody>
      </p:sp>
      <p:sp>
        <p:nvSpPr>
          <p:cNvPr id="175" name="Google Shape;175;p37"/>
          <p:cNvSpPr txBox="1"/>
          <p:nvPr>
            <p:ph idx="1" type="subTitle"/>
          </p:nvPr>
        </p:nvSpPr>
        <p:spPr>
          <a:xfrm>
            <a:off x="311700" y="3778833"/>
            <a:ext cx="8520600" cy="1056900"/>
          </a:xfrm>
          <a:prstGeom prst="rect">
            <a:avLst/>
          </a:prstGeom>
          <a:solidFill>
            <a:srgbClr val="FFE599"/>
          </a:solidFill>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00000"/>
                </a:solidFill>
              </a:rPr>
              <a:t>April 12, 2019</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8"/>
          <p:cNvSpPr txBox="1"/>
          <p:nvPr>
            <p:ph type="title"/>
          </p:nvPr>
        </p:nvSpPr>
        <p:spPr>
          <a:xfrm>
            <a:off x="311700" y="593367"/>
            <a:ext cx="8520600" cy="7635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US"/>
              <a:t>Learning Target</a:t>
            </a:r>
            <a:endParaRPr/>
          </a:p>
        </p:txBody>
      </p:sp>
      <p:sp>
        <p:nvSpPr>
          <p:cNvPr id="181" name="Google Shape;181;p38"/>
          <p:cNvSpPr txBox="1"/>
          <p:nvPr>
            <p:ph idx="1" type="body"/>
          </p:nvPr>
        </p:nvSpPr>
        <p:spPr>
          <a:xfrm>
            <a:off x="311700" y="1536633"/>
            <a:ext cx="8520600" cy="45552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2" name="Google Shape;182;p38"/>
          <p:cNvSpPr txBox="1"/>
          <p:nvPr/>
        </p:nvSpPr>
        <p:spPr>
          <a:xfrm>
            <a:off x="387550" y="1447558"/>
            <a:ext cx="4094100" cy="45552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000">
                <a:solidFill>
                  <a:schemeClr val="dk1"/>
                </a:solidFill>
              </a:rPr>
              <a:t>Today we will </a:t>
            </a:r>
            <a:r>
              <a:rPr lang="en-US" sz="3000">
                <a:solidFill>
                  <a:srgbClr val="FF0000"/>
                </a:solidFill>
              </a:rPr>
              <a:t>explore</a:t>
            </a:r>
            <a:r>
              <a:rPr lang="en-US" sz="3000">
                <a:solidFill>
                  <a:schemeClr val="dk1"/>
                </a:solidFill>
              </a:rPr>
              <a:t> life after high school via a “reality check”.  This is to aid in job finding and preparing for post high school.</a:t>
            </a:r>
            <a:endParaRPr sz="3000">
              <a:solidFill>
                <a:schemeClr val="dk1"/>
              </a:solidFill>
            </a:endParaRPr>
          </a:p>
          <a:p>
            <a:pPr indent="0" lvl="0" marL="0" rtl="0" algn="l">
              <a:spcBef>
                <a:spcPts val="0"/>
              </a:spcBef>
              <a:spcAft>
                <a:spcPts val="0"/>
              </a:spcAft>
              <a:buNone/>
            </a:pPr>
            <a:r>
              <a:t/>
            </a:r>
            <a:endParaRPr sz="3000"/>
          </a:p>
        </p:txBody>
      </p:sp>
      <p:pic>
        <p:nvPicPr>
          <p:cNvPr id="183" name="Google Shape;183;p38"/>
          <p:cNvPicPr preferRelativeResize="0"/>
          <p:nvPr/>
        </p:nvPicPr>
        <p:blipFill>
          <a:blip r:embed="rId3">
            <a:alphaModFix/>
          </a:blip>
          <a:stretch>
            <a:fillRect/>
          </a:stretch>
        </p:blipFill>
        <p:spPr>
          <a:xfrm>
            <a:off x="4962325" y="1536633"/>
            <a:ext cx="3735225" cy="3735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9"/>
          <p:cNvSpPr txBox="1"/>
          <p:nvPr>
            <p:ph type="title"/>
          </p:nvPr>
        </p:nvSpPr>
        <p:spPr>
          <a:xfrm>
            <a:off x="311700" y="593367"/>
            <a:ext cx="8520600" cy="7635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US"/>
              <a:t>Oregon Career Information System Reality Check</a:t>
            </a:r>
            <a:endParaRPr/>
          </a:p>
        </p:txBody>
      </p:sp>
      <p:sp>
        <p:nvSpPr>
          <p:cNvPr id="189" name="Google Shape;189;p39"/>
          <p:cNvSpPr txBox="1"/>
          <p:nvPr>
            <p:ph idx="1" type="body"/>
          </p:nvPr>
        </p:nvSpPr>
        <p:spPr>
          <a:xfrm>
            <a:off x="311700" y="1536633"/>
            <a:ext cx="8520600" cy="45552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0" name="Google Shape;190;p39"/>
          <p:cNvSpPr txBox="1"/>
          <p:nvPr/>
        </p:nvSpPr>
        <p:spPr>
          <a:xfrm>
            <a:off x="387550" y="1447550"/>
            <a:ext cx="8275200" cy="45552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US" sz="3000">
                <a:solidFill>
                  <a:schemeClr val="dk1"/>
                </a:solidFill>
              </a:rPr>
              <a:t>Step 1:  log into</a:t>
            </a:r>
            <a:r>
              <a:rPr lang="en-US" sz="3000">
                <a:solidFill>
                  <a:schemeClr val="dk1"/>
                </a:solidFill>
                <a:uFill>
                  <a:noFill/>
                </a:uFill>
                <a:hlinkClick r:id="rId3"/>
              </a:rPr>
              <a:t> </a:t>
            </a:r>
            <a:r>
              <a:rPr lang="en-US" sz="3000" u="sng">
                <a:solidFill>
                  <a:schemeClr val="hlink"/>
                </a:solidFill>
                <a:hlinkClick r:id="rId4"/>
              </a:rPr>
              <a:t>http://www.oregoncis.uoregon.edu/</a:t>
            </a:r>
            <a:r>
              <a:rPr lang="en-US" sz="3000">
                <a:solidFill>
                  <a:schemeClr val="dk1"/>
                </a:solidFill>
              </a:rPr>
              <a:t>	. The link to this website is also on our West Salem Webpage</a:t>
            </a:r>
            <a:endParaRPr sz="3000">
              <a:solidFill>
                <a:schemeClr val="dk1"/>
              </a:solidFill>
            </a:endParaRPr>
          </a:p>
          <a:p>
            <a:pPr indent="0" lvl="0" marL="0" rtl="0" algn="l">
              <a:spcBef>
                <a:spcPts val="0"/>
              </a:spcBef>
              <a:spcAft>
                <a:spcPts val="0"/>
              </a:spcAft>
              <a:buClr>
                <a:schemeClr val="dk1"/>
              </a:buClr>
              <a:buSzPts val="1100"/>
              <a:buFont typeface="Arial"/>
              <a:buNone/>
            </a:pPr>
            <a:r>
              <a:rPr lang="en-US" sz="3000">
                <a:solidFill>
                  <a:schemeClr val="dk1"/>
                </a:solidFill>
              </a:rPr>
              <a:t>Step 2:  Click on Single Sign-On tab and select Salem-Keizer School District from drop down menu</a:t>
            </a:r>
            <a:endParaRPr sz="3000">
              <a:solidFill>
                <a:schemeClr val="dk1"/>
              </a:solidFill>
            </a:endParaRPr>
          </a:p>
          <a:p>
            <a:pPr indent="0" lvl="0" marL="0" rtl="0" algn="l">
              <a:spcBef>
                <a:spcPts val="0"/>
              </a:spcBef>
              <a:spcAft>
                <a:spcPts val="0"/>
              </a:spcAft>
              <a:buClr>
                <a:schemeClr val="dk1"/>
              </a:buClr>
              <a:buSzPts val="1100"/>
              <a:buFont typeface="Arial"/>
              <a:buNone/>
            </a:pPr>
            <a:r>
              <a:rPr lang="en-US" sz="3000">
                <a:solidFill>
                  <a:schemeClr val="dk1"/>
                </a:solidFill>
              </a:rPr>
              <a:t>Step 3:  Use your Chromebook Username and Password to log in</a:t>
            </a:r>
            <a:endParaRPr sz="3000">
              <a:solidFill>
                <a:schemeClr val="dk1"/>
              </a:solidFill>
            </a:endParaRPr>
          </a:p>
          <a:p>
            <a:pPr indent="0" lvl="0" marL="0" rtl="0" algn="l">
              <a:spcBef>
                <a:spcPts val="0"/>
              </a:spcBef>
              <a:spcAft>
                <a:spcPts val="0"/>
              </a:spcAft>
              <a:buNone/>
            </a:pPr>
            <a:r>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40"/>
          <p:cNvSpPr txBox="1"/>
          <p:nvPr>
            <p:ph type="title"/>
          </p:nvPr>
        </p:nvSpPr>
        <p:spPr>
          <a:xfrm>
            <a:off x="311700" y="593367"/>
            <a:ext cx="8520600" cy="7635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US"/>
              <a:t>Oregon Career Information System Reality Check</a:t>
            </a:r>
            <a:endParaRPr/>
          </a:p>
        </p:txBody>
      </p:sp>
      <p:sp>
        <p:nvSpPr>
          <p:cNvPr id="196" name="Google Shape;196;p40"/>
          <p:cNvSpPr txBox="1"/>
          <p:nvPr>
            <p:ph idx="1" type="body"/>
          </p:nvPr>
        </p:nvSpPr>
        <p:spPr>
          <a:xfrm>
            <a:off x="311700" y="1536633"/>
            <a:ext cx="8520600" cy="45552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7" name="Google Shape;197;p40"/>
          <p:cNvSpPr txBox="1"/>
          <p:nvPr/>
        </p:nvSpPr>
        <p:spPr>
          <a:xfrm>
            <a:off x="387550" y="1447550"/>
            <a:ext cx="8275200" cy="50856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400">
                <a:solidFill>
                  <a:schemeClr val="dk1"/>
                </a:solidFill>
              </a:rPr>
              <a:t>Step 4: </a:t>
            </a:r>
            <a:r>
              <a:rPr lang="en-US" sz="2400">
                <a:solidFill>
                  <a:schemeClr val="dk1"/>
                </a:solidFill>
              </a:rPr>
              <a:t> Click either the Freshman or the Sophomore box</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Step 5: </a:t>
            </a:r>
            <a:r>
              <a:rPr lang="en-US" sz="2400">
                <a:solidFill>
                  <a:schemeClr val="dk1"/>
                </a:solidFill>
              </a:rPr>
              <a:t> Click on Reality Check (there is a video to watch but can skip and just do activity if wanted)</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Step 6: </a:t>
            </a:r>
            <a:r>
              <a:rPr lang="en-US" sz="2400">
                <a:solidFill>
                  <a:schemeClr val="dk1"/>
                </a:solidFill>
              </a:rPr>
              <a:t> Click on Start Your Reality Check, choose Salem-Keizer from the drop down menu, click next.</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Step 7: </a:t>
            </a:r>
            <a:r>
              <a:rPr lang="en-US" sz="2400">
                <a:solidFill>
                  <a:schemeClr val="dk1"/>
                </a:solidFill>
              </a:rPr>
              <a:t> Go through and click on the appropriate answers, click next after each choice.  After clicking on the last choice it will bring you to the Adding It All Up page.  This page will show you your monthly budget and the annual income level you need to support your lifestyle. </a:t>
            </a:r>
            <a:endParaRPr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41"/>
          <p:cNvSpPr txBox="1"/>
          <p:nvPr>
            <p:ph type="title"/>
          </p:nvPr>
        </p:nvSpPr>
        <p:spPr>
          <a:xfrm>
            <a:off x="311700" y="593367"/>
            <a:ext cx="8520600" cy="7635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lang="en-US"/>
              <a:t>Oregon Career Information System Reality Check</a:t>
            </a:r>
            <a:endParaRPr/>
          </a:p>
        </p:txBody>
      </p:sp>
      <p:sp>
        <p:nvSpPr>
          <p:cNvPr id="203" name="Google Shape;203;p41"/>
          <p:cNvSpPr txBox="1"/>
          <p:nvPr>
            <p:ph idx="1" type="body"/>
          </p:nvPr>
        </p:nvSpPr>
        <p:spPr>
          <a:xfrm>
            <a:off x="311700" y="1536633"/>
            <a:ext cx="8520600" cy="45552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04" name="Google Shape;204;p41"/>
          <p:cNvSpPr txBox="1"/>
          <p:nvPr/>
        </p:nvSpPr>
        <p:spPr>
          <a:xfrm>
            <a:off x="387550" y="1447550"/>
            <a:ext cx="8275200" cy="50856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400">
                <a:solidFill>
                  <a:schemeClr val="dk1"/>
                </a:solidFill>
              </a:rPr>
              <a:t>Step 8:</a:t>
            </a:r>
            <a:r>
              <a:rPr lang="en-US" sz="2400">
                <a:solidFill>
                  <a:schemeClr val="dk1"/>
                </a:solidFill>
              </a:rPr>
              <a:t>  If time, click next.  This page will show you the education or training options you picked.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2400">
                <a:solidFill>
                  <a:schemeClr val="dk1"/>
                </a:solidFill>
              </a:rPr>
              <a:t>If one doesn’t show up, you can still pick one and you can click on </a:t>
            </a:r>
            <a:r>
              <a:rPr b="1" lang="en-US" sz="2400">
                <a:solidFill>
                  <a:schemeClr val="dk1"/>
                </a:solidFill>
              </a:rPr>
              <a:t>Yes </a:t>
            </a:r>
            <a:r>
              <a:rPr lang="en-US" sz="2400">
                <a:solidFill>
                  <a:schemeClr val="dk1"/>
                </a:solidFill>
              </a:rPr>
              <a:t>if you know what education or training you’re interested in or </a:t>
            </a:r>
            <a:r>
              <a:rPr b="1" lang="en-US" sz="2400">
                <a:solidFill>
                  <a:schemeClr val="dk1"/>
                </a:solidFill>
              </a:rPr>
              <a:t>Not Yet </a:t>
            </a:r>
            <a:r>
              <a:rPr lang="en-US" sz="2400">
                <a:solidFill>
                  <a:schemeClr val="dk1"/>
                </a:solidFill>
              </a:rPr>
              <a:t>if you don’t.  </a:t>
            </a:r>
            <a:endParaRPr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Click next,</a:t>
            </a:r>
            <a:r>
              <a:rPr lang="en-US" sz="2400">
                <a:solidFill>
                  <a:schemeClr val="dk1"/>
                </a:solidFill>
              </a:rPr>
              <a:t> on this page you can choose </a:t>
            </a:r>
            <a:r>
              <a:rPr b="1" lang="en-US" sz="2400">
                <a:solidFill>
                  <a:schemeClr val="dk1"/>
                </a:solidFill>
              </a:rPr>
              <a:t>Yes</a:t>
            </a:r>
            <a:r>
              <a:rPr lang="en-US" sz="2400">
                <a:solidFill>
                  <a:schemeClr val="dk1"/>
                </a:solidFill>
              </a:rPr>
              <a:t> if you know what career cluster you are interested in,  or </a:t>
            </a:r>
            <a:r>
              <a:rPr b="1" lang="en-US" sz="2400">
                <a:solidFill>
                  <a:schemeClr val="dk1"/>
                </a:solidFill>
              </a:rPr>
              <a:t>Not Yet</a:t>
            </a:r>
            <a:r>
              <a:rPr lang="en-US" sz="2400">
                <a:solidFill>
                  <a:schemeClr val="dk1"/>
                </a:solidFill>
              </a:rPr>
              <a:t> if you don’t.  </a:t>
            </a:r>
            <a:endParaRPr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Click next </a:t>
            </a:r>
            <a:r>
              <a:rPr lang="en-US" sz="2400">
                <a:solidFill>
                  <a:schemeClr val="dk1"/>
                </a:solidFill>
              </a:rPr>
              <a:t>and this will bring you to your career results.  From here, you can explore the occupations and colleges that offer degrees for those occupations (if you have time)</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42"/>
          <p:cNvSpPr txBox="1"/>
          <p:nvPr>
            <p:ph type="title"/>
          </p:nvPr>
        </p:nvSpPr>
        <p:spPr>
          <a:xfrm>
            <a:off x="311700" y="593367"/>
            <a:ext cx="8520600" cy="763500"/>
          </a:xfrm>
          <a:prstGeom prst="rect">
            <a:avLst/>
          </a:prstGeom>
          <a:solidFill>
            <a:srgbClr val="B6D7A8"/>
          </a:solidFill>
        </p:spPr>
        <p:txBody>
          <a:bodyPr anchorCtr="0" anchor="t" bIns="91425" lIns="91425" spcFirstLastPara="1" rIns="91425" wrap="square" tIns="91425">
            <a:noAutofit/>
          </a:bodyPr>
          <a:lstStyle/>
          <a:p>
            <a:pPr indent="0" lvl="0" marL="0" rtl="0" algn="l">
              <a:spcBef>
                <a:spcPts val="0"/>
              </a:spcBef>
              <a:spcAft>
                <a:spcPts val="0"/>
              </a:spcAft>
              <a:buNone/>
            </a:pPr>
            <a:r>
              <a:rPr b="1" lang="en-US"/>
              <a:t>Let’s Reflect</a:t>
            </a:r>
            <a:endParaRPr b="1"/>
          </a:p>
        </p:txBody>
      </p:sp>
      <p:sp>
        <p:nvSpPr>
          <p:cNvPr id="210" name="Google Shape;210;p42"/>
          <p:cNvSpPr txBox="1"/>
          <p:nvPr>
            <p:ph idx="1" type="body"/>
          </p:nvPr>
        </p:nvSpPr>
        <p:spPr>
          <a:xfrm>
            <a:off x="311700" y="1536633"/>
            <a:ext cx="8520600" cy="4555200"/>
          </a:xfrm>
          <a:prstGeom prst="rect">
            <a:avLst/>
          </a:prstGeom>
          <a:solidFill>
            <a:srgbClr val="D9EAD3"/>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1" name="Google Shape;211;p42"/>
          <p:cNvSpPr txBox="1"/>
          <p:nvPr/>
        </p:nvSpPr>
        <p:spPr>
          <a:xfrm>
            <a:off x="387550" y="1447550"/>
            <a:ext cx="8275200" cy="5085600"/>
          </a:xfrm>
          <a:prstGeom prst="rect">
            <a:avLst/>
          </a:prstGeom>
          <a:solidFill>
            <a:srgbClr val="D9EAD3"/>
          </a:solid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AutoNum type="alphaUcPeriod"/>
            </a:pPr>
            <a:r>
              <a:rPr b="1" lang="en-US" sz="2400">
                <a:solidFill>
                  <a:schemeClr val="dk1"/>
                </a:solidFill>
              </a:rPr>
              <a:t>List 3 things that you learned from your reality check. </a:t>
            </a:r>
            <a:r>
              <a:rPr lang="en-US" sz="2400">
                <a:solidFill>
                  <a:schemeClr val="dk1"/>
                </a:solidFill>
              </a:rPr>
              <a:t>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Clr>
                <a:schemeClr val="dk1"/>
              </a:buClr>
              <a:buSzPts val="1100"/>
              <a:buFont typeface="Arial"/>
              <a:buNone/>
            </a:pPr>
            <a:r>
              <a:rPr b="1" lang="en-US" sz="2400">
                <a:solidFill>
                  <a:schemeClr val="dk1"/>
                </a:solidFill>
              </a:rPr>
              <a:t>B. </a:t>
            </a:r>
            <a:r>
              <a:rPr b="1" lang="en-US" sz="2400">
                <a:solidFill>
                  <a:schemeClr val="dk1"/>
                </a:solidFill>
              </a:rPr>
              <a:t>Find your “sole mate” (someone who has on a similar pair of shoes) and share what you learned.</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b="1"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