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11"/>
  </p:notesMasterIdLst>
  <p:sldIdLst>
    <p:sldId id="256" r:id="rId3"/>
    <p:sldId id="257" r:id="rId4"/>
    <p:sldId id="258" r:id="rId5"/>
    <p:sldId id="261" r:id="rId6"/>
    <p:sldId id="259" r:id="rId7"/>
    <p:sldId id="260" r:id="rId8"/>
    <p:sldId id="262" r:id="rId9"/>
    <p:sldId id="263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49" autoAdjust="0"/>
  </p:normalViewPr>
  <p:slideViewPr>
    <p:cSldViewPr snapToGrid="0">
      <p:cViewPr varScale="1">
        <p:scale>
          <a:sx n="133" d="100"/>
          <a:sy n="133" d="100"/>
        </p:scale>
        <p:origin x="9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5fc03572c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5fc03572c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fc03572cb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fc03572cb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c36a5bf1d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5c36a5bf1d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5c3e9a4b8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5c3e9a4b8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7 minutes for both parts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5c36a5bf1d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5c36a5bf1d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YOU MAY NEED TO SUPPLY PENS/PENCILS FOR THEM ON THE FIRST DAY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Students read the list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Students circle all responses they have played before.</a:t>
            </a: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5c36a5bf1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5c36a5bf1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Students will narrow their top responses to 3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Students will complete the exit ticket that the teacher will will collect.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e9a8c41d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4e9a8c41d7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38761D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solidFill>
            <a:srgbClr val="B6D7A8"/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Welcome to Advisory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September 4, 2019</a:t>
            </a:r>
            <a:endParaRPr/>
          </a:p>
        </p:txBody>
      </p:sp>
      <p:sp>
        <p:nvSpPr>
          <p:cNvPr id="100" name="Google Shape;100;p2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solidFill>
            <a:srgbClr val="D9EAD3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Getting reacquainted...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01" name="Google Shape;10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37200" y="0"/>
            <a:ext cx="4556700" cy="123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B6D7A8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Target:</a:t>
            </a:r>
            <a:endParaRPr/>
          </a:p>
        </p:txBody>
      </p:sp>
      <p:sp>
        <p:nvSpPr>
          <p:cNvPr id="107" name="Google Shape;107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D9EAD3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08" name="Google Shape;108;p26"/>
          <p:cNvSpPr txBox="1"/>
          <p:nvPr/>
        </p:nvSpPr>
        <p:spPr>
          <a:xfrm>
            <a:off x="398675" y="1225525"/>
            <a:ext cx="4731000" cy="36450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Today we will: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Learn why we have advisory </a:t>
            </a:r>
            <a:endParaRPr sz="19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>
                <a:solidFill>
                  <a:schemeClr val="dk1"/>
                </a:solidFill>
              </a:rPr>
              <a:t>Share a bit about your summer and remind each other about our names.</a:t>
            </a:r>
            <a:endParaRPr sz="19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Find out what you are</a:t>
            </a:r>
            <a:endParaRPr sz="19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excited or nervous about as sophomores</a:t>
            </a:r>
            <a:endParaRPr sz="19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>
                <a:solidFill>
                  <a:schemeClr val="dk1"/>
                </a:solidFill>
              </a:rPr>
              <a:t>Identify and discuss how we interact with others and our surroundings.</a:t>
            </a:r>
            <a:endParaRPr sz="1900"/>
          </a:p>
        </p:txBody>
      </p:sp>
      <p:pic>
        <p:nvPicPr>
          <p:cNvPr id="109" name="Google Shape;10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62325" y="1152475"/>
            <a:ext cx="3735225" cy="3735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93C47D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Purpose of Advisory</a:t>
            </a:r>
            <a:endParaRPr/>
          </a:p>
        </p:txBody>
      </p:sp>
      <p:sp>
        <p:nvSpPr>
          <p:cNvPr id="115" name="Google Shape;115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D9EAD3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400"/>
              <a:buChar char="●"/>
            </a:pPr>
            <a:r>
              <a:rPr lang="en" sz="2400">
                <a:solidFill>
                  <a:srgbClr val="274E13"/>
                </a:solidFill>
              </a:rPr>
              <a:t>Build a classroom community</a:t>
            </a:r>
            <a:endParaRPr sz="2400">
              <a:solidFill>
                <a:srgbClr val="274E13"/>
              </a:solidFill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400"/>
              <a:buChar char="○"/>
            </a:pPr>
            <a:r>
              <a:rPr lang="en" sz="2400">
                <a:solidFill>
                  <a:srgbClr val="274E13"/>
                </a:solidFill>
              </a:rPr>
              <a:t>Connect with each other</a:t>
            </a:r>
            <a:endParaRPr sz="2400">
              <a:solidFill>
                <a:srgbClr val="274E13"/>
              </a:solidFill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400"/>
              <a:buChar char="○"/>
            </a:pPr>
            <a:r>
              <a:rPr lang="en" sz="2400">
                <a:solidFill>
                  <a:srgbClr val="274E13"/>
                </a:solidFill>
              </a:rPr>
              <a:t>Connect with advisory teacher</a:t>
            </a:r>
            <a:endParaRPr sz="2400">
              <a:solidFill>
                <a:srgbClr val="274E13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2400"/>
              <a:buChar char="●"/>
            </a:pPr>
            <a:r>
              <a:rPr lang="en" sz="2400">
                <a:solidFill>
                  <a:srgbClr val="4C1130"/>
                </a:solidFill>
              </a:rPr>
              <a:t>Share a common message about</a:t>
            </a:r>
            <a:endParaRPr sz="2400">
              <a:solidFill>
                <a:srgbClr val="4C1130"/>
              </a:solidFill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2400"/>
              <a:buChar char="○"/>
            </a:pPr>
            <a:r>
              <a:rPr lang="en" sz="2400">
                <a:solidFill>
                  <a:srgbClr val="4C1130"/>
                </a:solidFill>
              </a:rPr>
              <a:t>Behavior</a:t>
            </a:r>
            <a:endParaRPr sz="2400">
              <a:solidFill>
                <a:srgbClr val="4C1130"/>
              </a:solidFill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2400"/>
              <a:buChar char="○"/>
            </a:pPr>
            <a:r>
              <a:rPr lang="en" sz="2400">
                <a:solidFill>
                  <a:srgbClr val="4C1130"/>
                </a:solidFill>
              </a:rPr>
              <a:t>Curriculum</a:t>
            </a:r>
            <a:endParaRPr sz="2400">
              <a:solidFill>
                <a:srgbClr val="4C113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Char char="●"/>
            </a:pPr>
            <a:r>
              <a:rPr lang="en" sz="2400">
                <a:solidFill>
                  <a:srgbClr val="1C4587"/>
                </a:solidFill>
              </a:rPr>
              <a:t>Academic Goals</a:t>
            </a:r>
            <a:endParaRPr sz="2400">
              <a:solidFill>
                <a:srgbClr val="1C4587"/>
              </a:solidFill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Char char="○"/>
            </a:pPr>
            <a:r>
              <a:rPr lang="en" sz="2400">
                <a:solidFill>
                  <a:srgbClr val="1C4587"/>
                </a:solidFill>
              </a:rPr>
              <a:t>Create and reflect throughout the year</a:t>
            </a:r>
            <a:endParaRPr sz="2400">
              <a:solidFill>
                <a:srgbClr val="1C4587"/>
              </a:solidFill>
            </a:endParaRPr>
          </a:p>
        </p:txBody>
      </p:sp>
      <p:sp>
        <p:nvSpPr>
          <p:cNvPr id="116" name="Google Shape;116;p27"/>
          <p:cNvSpPr/>
          <p:nvPr/>
        </p:nvSpPr>
        <p:spPr>
          <a:xfrm>
            <a:off x="5631950" y="1402725"/>
            <a:ext cx="3069000" cy="2518500"/>
          </a:xfrm>
          <a:prstGeom prst="wedgeRectCallout">
            <a:avLst>
              <a:gd name="adj1" fmla="val -63403"/>
              <a:gd name="adj2" fmla="val 21107"/>
            </a:avLst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FF0000"/>
                </a:solidFill>
              </a:rPr>
              <a:t>Why?</a:t>
            </a:r>
            <a:endParaRPr sz="3000" b="1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FF0000"/>
                </a:solidFill>
              </a:rPr>
              <a:t>Because your success MATTERS!</a:t>
            </a:r>
            <a:endParaRPr sz="30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B6D7A8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Advisory Opener</a:t>
            </a:r>
            <a:endParaRPr/>
          </a:p>
        </p:txBody>
      </p:sp>
      <p:sp>
        <p:nvSpPr>
          <p:cNvPr id="135" name="Google Shape;135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D9EAD3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36" name="Google Shape;136;p30"/>
          <p:cNvSpPr txBox="1"/>
          <p:nvPr/>
        </p:nvSpPr>
        <p:spPr>
          <a:xfrm>
            <a:off x="398675" y="1225525"/>
            <a:ext cx="8276700" cy="33078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Summer Sharing…(</a:t>
            </a:r>
            <a:r>
              <a:rPr lang="en" sz="3000">
                <a:solidFill>
                  <a:schemeClr val="dk1"/>
                </a:solidFill>
              </a:rPr>
              <a:t>you have 2 minutes to share with someone nearby)</a:t>
            </a:r>
            <a:endParaRPr sz="3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8"/>
          <p:cNvSpPr txBox="1">
            <a:spLocks noGrp="1"/>
          </p:cNvSpPr>
          <p:nvPr>
            <p:ph type="title"/>
          </p:nvPr>
        </p:nvSpPr>
        <p:spPr>
          <a:xfrm>
            <a:off x="2191870" y="53497"/>
            <a:ext cx="4208931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I’m excited!  I’m nervous!</a:t>
            </a:r>
            <a:endParaRPr dirty="0"/>
          </a:p>
        </p:txBody>
      </p:sp>
      <p:sp>
        <p:nvSpPr>
          <p:cNvPr id="122" name="Google Shape;122;p28"/>
          <p:cNvSpPr txBox="1">
            <a:spLocks noGrp="1"/>
          </p:cNvSpPr>
          <p:nvPr>
            <p:ph type="body" idx="1"/>
          </p:nvPr>
        </p:nvSpPr>
        <p:spPr>
          <a:xfrm>
            <a:off x="311700" y="692522"/>
            <a:ext cx="8520600" cy="42828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dirty="0">
                <a:solidFill>
                  <a:schemeClr val="lt1"/>
                </a:solidFill>
              </a:rPr>
              <a:t>There are two papers going around the class. 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dirty="0">
                <a:solidFill>
                  <a:schemeClr val="lt1"/>
                </a:solidFill>
              </a:rPr>
              <a:t>One paper to write something you are</a:t>
            </a:r>
            <a:r>
              <a:rPr lang="en" sz="1600" dirty="0">
                <a:solidFill>
                  <a:schemeClr val="lt1"/>
                </a:solidFill>
              </a:rPr>
              <a:t> </a:t>
            </a:r>
            <a:r>
              <a:rPr lang="en" sz="1600" b="1" u="sng" dirty="0">
                <a:solidFill>
                  <a:schemeClr val="lt1"/>
                </a:solidFill>
              </a:rPr>
              <a:t>excited about </a:t>
            </a:r>
            <a:r>
              <a:rPr lang="en" sz="1600" dirty="0">
                <a:solidFill>
                  <a:schemeClr val="lt1"/>
                </a:solidFill>
              </a:rPr>
              <a:t>in school.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sz="1600" dirty="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dirty="0">
                <a:solidFill>
                  <a:schemeClr val="lt1"/>
                </a:solidFill>
              </a:rPr>
              <a:t> One paper to write something you are </a:t>
            </a:r>
            <a:r>
              <a:rPr lang="en" sz="1600" b="1" u="sng" dirty="0">
                <a:solidFill>
                  <a:schemeClr val="lt1"/>
                </a:solidFill>
              </a:rPr>
              <a:t>nervous about</a:t>
            </a:r>
            <a:r>
              <a:rPr lang="en" sz="1600" dirty="0">
                <a:solidFill>
                  <a:schemeClr val="lt1"/>
                </a:solidFill>
              </a:rPr>
              <a:t>. 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sz="1600" dirty="0">
              <a:solidFill>
                <a:schemeClr val="lt1"/>
              </a:solidFill>
            </a:endParaRPr>
          </a:p>
          <a:p>
            <a:pPr marL="0" indent="0" algn="ctr">
              <a:buClr>
                <a:schemeClr val="dk1"/>
              </a:buClr>
              <a:buSzPts val="1100"/>
              <a:buNone/>
            </a:pPr>
            <a:r>
              <a:rPr lang="en" sz="1600" i="1" u="sng" dirty="0">
                <a:solidFill>
                  <a:schemeClr val="lt1"/>
                </a:solidFill>
              </a:rPr>
              <a:t>Write </a:t>
            </a:r>
            <a:r>
              <a:rPr lang="en-US" sz="1600" i="1" u="sng" dirty="0">
                <a:solidFill>
                  <a:schemeClr val="lt1"/>
                </a:solidFill>
              </a:rPr>
              <a:t>and pass: </a:t>
            </a:r>
            <a:r>
              <a:rPr lang="en-US" sz="1600" dirty="0">
                <a:solidFill>
                  <a:schemeClr val="lt1"/>
                </a:solidFill>
              </a:rPr>
              <a:t>Write one thought and hand paper to the next person.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sz="1600" dirty="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dirty="0">
                <a:solidFill>
                  <a:schemeClr val="lt1"/>
                </a:solidFill>
              </a:rPr>
              <a:t>At the end of the time, share one idea and pass the paper </a:t>
            </a:r>
            <a:r>
              <a:rPr lang="en-US" sz="1600" dirty="0">
                <a:solidFill>
                  <a:schemeClr val="lt1"/>
                </a:solidFill>
              </a:rPr>
              <a:t>to the next person.</a:t>
            </a:r>
            <a:endParaRPr sz="16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dirty="0">
                <a:solidFill>
                  <a:schemeClr val="lt1"/>
                </a:solidFill>
              </a:rPr>
              <a:t>What do </a:t>
            </a:r>
            <a:r>
              <a:rPr lang="en" sz="1600" dirty="0">
                <a:solidFill>
                  <a:schemeClr val="lt1"/>
                </a:solidFill>
              </a:rPr>
              <a:t>you notice? --something they hadn’t thought of, commonalities, surprises…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dirty="0">
                <a:solidFill>
                  <a:schemeClr val="lt1"/>
                </a:solidFill>
              </a:rPr>
              <a:t>What can you do to manage this year’s stress? 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dirty="0">
                <a:solidFill>
                  <a:schemeClr val="lt1"/>
                </a:solidFill>
              </a:rPr>
              <a:t>What do you all look forward to?  </a:t>
            </a:r>
            <a:endParaRPr sz="12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600" dirty="0">
              <a:solidFill>
                <a:schemeClr val="lt1"/>
              </a:solidFill>
            </a:endParaRPr>
          </a:p>
        </p:txBody>
      </p:sp>
      <p:pic>
        <p:nvPicPr>
          <p:cNvPr id="1026" name="Picture 2" descr="Image result for nervous">
            <a:extLst>
              <a:ext uri="{FF2B5EF4-FFF2-40B4-BE49-F238E27FC236}">
                <a16:creationId xmlns:a16="http://schemas.microsoft.com/office/drawing/2014/main" id="{2EB02729-AEBC-4F0E-833A-19FCB384E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619" y="104523"/>
            <a:ext cx="1410446" cy="79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excited">
            <a:extLst>
              <a:ext uri="{FF2B5EF4-FFF2-40B4-BE49-F238E27FC236}">
                <a16:creationId xmlns:a16="http://schemas.microsoft.com/office/drawing/2014/main" id="{F5ECD0B3-0B5D-471F-8D3A-068DC9CF787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35" y="104523"/>
            <a:ext cx="1550921" cy="8471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B6D7A8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Kind of Game are You Playing? </a:t>
            </a:r>
            <a:endParaRPr/>
          </a:p>
        </p:txBody>
      </p:sp>
      <p:sp>
        <p:nvSpPr>
          <p:cNvPr id="128" name="Google Shape;128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D9EAD3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29" name="Google Shape;129;p29"/>
          <p:cNvSpPr txBox="1"/>
          <p:nvPr/>
        </p:nvSpPr>
        <p:spPr>
          <a:xfrm>
            <a:off x="398675" y="1225525"/>
            <a:ext cx="8218500" cy="36450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We all fulfill a variety of roles in our lives--as children, students, teammates, community members, friends, etc. How we approach these roles will determine much of our success or failure. 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Nicholas Lore created a list of the ways people tend to “play” life. Read through your handout and circle or highlight all the responses you have “played” at one time or another. </a:t>
            </a:r>
            <a:endParaRPr sz="2400"/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676AF2C6-4E81-4A36-80A0-B9DADA6FE264}"/>
              </a:ext>
            </a:extLst>
          </p:cNvPr>
          <p:cNvSpPr/>
          <p:nvPr/>
        </p:nvSpPr>
        <p:spPr>
          <a:xfrm>
            <a:off x="2505600" y="4111200"/>
            <a:ext cx="5061600" cy="58727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/>
              <a:t>Read the list</a:t>
            </a:r>
          </a:p>
          <a:p>
            <a:pPr lvl="0"/>
            <a:r>
              <a:rPr lang="en-US" dirty="0"/>
              <a:t>Circle all responses they have played before.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B6D7A8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Closure</a:t>
            </a:r>
            <a:endParaRPr/>
          </a:p>
        </p:txBody>
      </p:sp>
      <p:sp>
        <p:nvSpPr>
          <p:cNvPr id="142" name="Google Shape;142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D9EAD3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43" name="Google Shape;143;p31"/>
          <p:cNvSpPr txBox="1"/>
          <p:nvPr/>
        </p:nvSpPr>
        <p:spPr>
          <a:xfrm>
            <a:off x="208750" y="1200475"/>
            <a:ext cx="8623800" cy="36450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Reread your list of “games” you play. </a:t>
            </a:r>
            <a:endParaRPr sz="2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Narrow down to the </a:t>
            </a:r>
            <a:r>
              <a:rPr lang="en" sz="2400" b="1" dirty="0"/>
              <a:t>top 3 responses </a:t>
            </a:r>
            <a:r>
              <a:rPr lang="en" sz="2400" dirty="0"/>
              <a:t>you have to most situations. </a:t>
            </a:r>
            <a:endParaRPr sz="2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Answer these two questions in this EXIT TICKET: </a:t>
            </a:r>
            <a:endParaRPr sz="2400" dirty="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" sz="2400" dirty="0"/>
              <a:t>Why do you choose this response consistently, and </a:t>
            </a: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US" sz="2400"/>
              <a:t>A</a:t>
            </a:r>
            <a:r>
              <a:rPr lang="en" sz="2400"/>
              <a:t>re </a:t>
            </a:r>
            <a:r>
              <a:rPr lang="en" sz="2400" dirty="0"/>
              <a:t>these responses geared toward your future success or failure?</a:t>
            </a:r>
            <a:endParaRPr sz="2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Consider, but don’t write down, one response you might change or replace. </a:t>
            </a:r>
            <a:endParaRPr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32"/>
          <p:cNvSpPr txBox="1">
            <a:spLocks noGrp="1"/>
          </p:cNvSpPr>
          <p:nvPr>
            <p:ph type="body" idx="1"/>
          </p:nvPr>
        </p:nvSpPr>
        <p:spPr>
          <a:xfrm>
            <a:off x="311700" y="11355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</a:rPr>
              <a:t>It’s </a:t>
            </a:r>
            <a:r>
              <a:rPr lang="en" sz="3600" u="sng">
                <a:solidFill>
                  <a:srgbClr val="FFFFFF"/>
                </a:solidFill>
              </a:rPr>
              <a:t>always</a:t>
            </a:r>
            <a:r>
              <a:rPr lang="en" sz="3600">
                <a:solidFill>
                  <a:srgbClr val="FFFFFF"/>
                </a:solidFill>
              </a:rPr>
              <a:t> a great day to be a Titan! </a:t>
            </a:r>
            <a:endParaRPr sz="36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447</Words>
  <Application>Microsoft Office PowerPoint</Application>
  <PresentationFormat>On-screen Show (16:9)</PresentationFormat>
  <Paragraphs>62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Simple Light</vt:lpstr>
      <vt:lpstr>Simple Light</vt:lpstr>
      <vt:lpstr>Welcome to Advisory September 4, 2019</vt:lpstr>
      <vt:lpstr>Learning Target:</vt:lpstr>
      <vt:lpstr>Purpose of Advisory</vt:lpstr>
      <vt:lpstr>Advisory Opener</vt:lpstr>
      <vt:lpstr>I’m excited!  I’m nervous!</vt:lpstr>
      <vt:lpstr>What Kind of Game are You Playing? </vt:lpstr>
      <vt:lpstr>Lesson Closure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Advisory September 4, 2019</dc:title>
  <dc:creator>Greg Smith</dc:creator>
  <cp:lastModifiedBy>Greg Smith</cp:lastModifiedBy>
  <cp:revision>5</cp:revision>
  <dcterms:modified xsi:type="dcterms:W3CDTF">2019-09-03T22:34:25Z</dcterms:modified>
</cp:coreProperties>
</file>