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437191d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437191d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437191d2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437191d2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437191d2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437191d2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437191d2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437191d2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e9a8c41d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e9a8c41d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48a26394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48a26394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497c72b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497c72b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49b85284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49b85284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 - Social Emotional Surveys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49b85284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49b85284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49b85284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49b85284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49b85284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49b85284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f59d5197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f59d5197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437191d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437191d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8761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os.co1.qualtrics.com/jfe/form/SV_e3TEBet5Cev1Kw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Advisory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14, 2019</a:t>
            </a:r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Survey Time (</a:t>
            </a:r>
            <a:r>
              <a:rPr lang="en" sz="1800">
                <a:solidFill>
                  <a:srgbClr val="000000"/>
                </a:solidFill>
              </a:rPr>
              <a:t>please get a Chromebook before we begin</a:t>
            </a:r>
            <a:r>
              <a:rPr lang="en"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200" y="0"/>
            <a:ext cx="4556700" cy="12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take?</a:t>
            </a:r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72" name="Google Shape;172;p34"/>
          <p:cNvSpPr txBox="1"/>
          <p:nvPr/>
        </p:nvSpPr>
        <p:spPr>
          <a:xfrm>
            <a:off x="409150" y="1285875"/>
            <a:ext cx="4708500" cy="35913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Are you…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Interested in Accounting, handling money, or analyzing investments?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Good at problem solving and paying attention to detail?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Good with money/ money management and people?</a:t>
            </a:r>
            <a:endParaRPr sz="2400"/>
          </a:p>
        </p:txBody>
      </p:sp>
      <p:pic>
        <p:nvPicPr>
          <p:cNvPr id="173" name="Google Shape;1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250" y="1714075"/>
            <a:ext cx="3497575" cy="2734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money will I make?</a:t>
            </a:r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According to Zip Recruiter: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35"/>
          <p:cNvSpPr txBox="1"/>
          <p:nvPr/>
        </p:nvSpPr>
        <p:spPr>
          <a:xfrm>
            <a:off x="4479475" y="3949475"/>
            <a:ext cx="2935200" cy="6876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Branch Manager or Financial Advisor: $50-100K/year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35"/>
          <p:cNvSpPr txBox="1"/>
          <p:nvPr/>
        </p:nvSpPr>
        <p:spPr>
          <a:xfrm>
            <a:off x="739050" y="3684725"/>
            <a:ext cx="2741400" cy="5727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Bank Teller: $20-35K/year</a:t>
            </a:r>
            <a:endParaRPr sz="1800"/>
          </a:p>
        </p:txBody>
      </p:sp>
      <p:pic>
        <p:nvPicPr>
          <p:cNvPr id="182" name="Google Shape;1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75" y="1700200"/>
            <a:ext cx="3034675" cy="18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3375" y="1624900"/>
            <a:ext cx="3857626" cy="21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4675" y="111425"/>
            <a:ext cx="1670126" cy="16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5"/>
          <p:cNvSpPr txBox="1"/>
          <p:nvPr/>
        </p:nvSpPr>
        <p:spPr>
          <a:xfrm>
            <a:off x="120025" y="4637075"/>
            <a:ext cx="8855400" cy="411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In General, 30 year career. Seasonal or steady. 20% of Financial Advisors are self-employed (BLS).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and Training</a:t>
            </a: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0662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According to the U.S. Bureau of Labor Statistics (BLS), except for customer service positions, most careers in banking or finance require a post-secondary degree.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Associate’s Degree (ASD, AA, ABA)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Admin, Accounting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Bachelor’s Degree (B.S. or B.A.)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Admin, Accounting, Finance, Marketing, Economics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Master’s Degree (M.A. or M.S. or MBA); Philosophy Doctoral Degree (PhD)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Admin, Accounting, Finance, Marketing, Economics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Professional certifications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Insurance (CPCU, AIC, AIS, API), CFA, CPA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Slip: What do you think?</a:t>
            </a:r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98" name="Google Shape;1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0650" y="1580999"/>
            <a:ext cx="3231525" cy="25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7"/>
          <p:cNvSpPr/>
          <p:nvPr/>
        </p:nvSpPr>
        <p:spPr>
          <a:xfrm>
            <a:off x="776100" y="3287325"/>
            <a:ext cx="4141500" cy="893400"/>
          </a:xfrm>
          <a:prstGeom prst="wedgeRoundRectCallout">
            <a:avLst>
              <a:gd name="adj1" fmla="val 58871"/>
              <a:gd name="adj2" fmla="val -37853"/>
              <a:gd name="adj3" fmla="val 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Benefits? Drawbacks?</a:t>
            </a:r>
            <a:endParaRPr sz="2400"/>
          </a:p>
        </p:txBody>
      </p:sp>
      <p:sp>
        <p:nvSpPr>
          <p:cNvPr id="200" name="Google Shape;200;p37"/>
          <p:cNvSpPr/>
          <p:nvPr/>
        </p:nvSpPr>
        <p:spPr>
          <a:xfrm>
            <a:off x="776100" y="1327975"/>
            <a:ext cx="4275000" cy="1469700"/>
          </a:xfrm>
          <a:prstGeom prst="wedgeRoundRectCallout">
            <a:avLst>
              <a:gd name="adj1" fmla="val 64065"/>
              <a:gd name="adj2" fmla="val 35220"/>
              <a:gd name="adj3" fmla="val 0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Is a career in banking or finance right for you?</a:t>
            </a:r>
            <a:endParaRPr sz="2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Thanks for your feedback!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6" name="Google Shape;206;p38"/>
          <p:cNvSpPr txBox="1">
            <a:spLocks noGrp="1"/>
          </p:cNvSpPr>
          <p:nvPr>
            <p:ph type="body" idx="1"/>
          </p:nvPr>
        </p:nvSpPr>
        <p:spPr>
          <a:xfrm>
            <a:off x="311700" y="1135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It’s </a:t>
            </a:r>
            <a:r>
              <a:rPr lang="en" sz="3600" u="sng">
                <a:solidFill>
                  <a:srgbClr val="FFFFFF"/>
                </a:solidFill>
              </a:rPr>
              <a:t>always</a:t>
            </a:r>
            <a:r>
              <a:rPr lang="en" sz="3600">
                <a:solidFill>
                  <a:srgbClr val="FFFFFF"/>
                </a:solidFill>
              </a:rPr>
              <a:t> a great day to be a Titan! </a:t>
            </a:r>
            <a:endParaRPr sz="3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</a:t>
            </a: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8" name="Google Shape;108;p26"/>
          <p:cNvSpPr txBox="1"/>
          <p:nvPr/>
        </p:nvSpPr>
        <p:spPr>
          <a:xfrm>
            <a:off x="311700" y="1135300"/>
            <a:ext cx="4181100" cy="3735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Today we will take a survey to gauge your opinions on a variety of school-related topics. </a:t>
            </a:r>
            <a:r>
              <a:rPr lang="en" sz="2800">
                <a:solidFill>
                  <a:schemeClr val="dk1"/>
                </a:solidFill>
              </a:rPr>
              <a:t>School administrators make decisions for our school based on this survey.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325" y="1152475"/>
            <a:ext cx="3735225" cy="37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EOS Survey</a:t>
            </a:r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6" name="Google Shape;116;p27"/>
          <p:cNvSpPr txBox="1"/>
          <p:nvPr/>
        </p:nvSpPr>
        <p:spPr>
          <a:xfrm>
            <a:off x="311675" y="1225525"/>
            <a:ext cx="8520600" cy="3645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Use this link to complete the survey on your Chromebook or using a smartphone: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Guide to Taking</a:t>
            </a:r>
            <a:br>
              <a:rPr lang="en" b="1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Online Student Surveys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28"/>
          <p:cNvSpPr/>
          <p:nvPr/>
        </p:nvSpPr>
        <p:spPr>
          <a:xfrm>
            <a:off x="0" y="4725000"/>
            <a:ext cx="9144000" cy="41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4"/>
                </a:moveTo>
                <a:lnTo>
                  <a:pt x="0" y="0"/>
                </a:lnTo>
                <a:lnTo>
                  <a:pt x="119999" y="0"/>
                </a:lnTo>
                <a:lnTo>
                  <a:pt x="119999" y="119994"/>
                </a:lnTo>
                <a:lnTo>
                  <a:pt x="0" y="119994"/>
                </a:lnTo>
                <a:close/>
              </a:path>
            </a:pathLst>
          </a:custGeom>
          <a:solidFill>
            <a:srgbClr val="6BB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3" name="Google Shape;1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3938" y="3478535"/>
            <a:ext cx="901988" cy="901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/>
        </p:nvSpPr>
        <p:spPr>
          <a:xfrm>
            <a:off x="401550" y="709112"/>
            <a:ext cx="8340900" cy="3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1150">
              <a:buClr>
                <a:schemeClr val="dk1"/>
              </a:buClr>
              <a:buSzPts val="2100"/>
              <a:buFont typeface="Proxima Nova"/>
              <a:buChar char="•"/>
            </a:pPr>
            <a:r>
              <a:rPr lang="en" sz="21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Go to the following website (type it exactly as it appears) or use the link </a:t>
            </a:r>
            <a:r>
              <a:rPr lang="en-US" sz="21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class website.  </a:t>
            </a:r>
          </a:p>
          <a:p>
            <a:pPr marL="31750" lvl="0">
              <a:buClr>
                <a:schemeClr val="dk1"/>
              </a:buClr>
              <a:buSzPts val="2100"/>
            </a:pPr>
            <a:r>
              <a:rPr lang="en-US" sz="21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 Smithcsrobot.weebly.com/advisory-group.html</a:t>
            </a:r>
            <a:endParaRPr sz="21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22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2200" dirty="0">
                <a:solidFill>
                  <a:schemeClr val="hlink"/>
                </a:solidFill>
                <a:hlinkClick r:id="rId3"/>
              </a:rPr>
              <a:t>https://eos.co1.qualtrics.com/jfe/form/SV_e3TEBet5Cev1KwR</a:t>
            </a:r>
            <a:endParaRPr sz="2200" b="1" dirty="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9" name="Google Shape;129;p29"/>
          <p:cNvSpPr/>
          <p:nvPr/>
        </p:nvSpPr>
        <p:spPr>
          <a:xfrm>
            <a:off x="0" y="4725000"/>
            <a:ext cx="9144000" cy="41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4"/>
                </a:moveTo>
                <a:lnTo>
                  <a:pt x="0" y="0"/>
                </a:lnTo>
                <a:lnTo>
                  <a:pt x="119999" y="0"/>
                </a:lnTo>
                <a:lnTo>
                  <a:pt x="119999" y="119994"/>
                </a:lnTo>
                <a:lnTo>
                  <a:pt x="0" y="119994"/>
                </a:lnTo>
                <a:close/>
              </a:path>
            </a:pathLst>
          </a:custGeom>
          <a:solidFill>
            <a:srgbClr val="6BB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29"/>
          <p:cNvSpPr txBox="1"/>
          <p:nvPr/>
        </p:nvSpPr>
        <p:spPr>
          <a:xfrm>
            <a:off x="401550" y="146250"/>
            <a:ext cx="64533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Step 1:</a:t>
            </a:r>
            <a:endParaRPr sz="14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1" name="Google Shape;13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6300" y="120244"/>
            <a:ext cx="687957" cy="687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69F504-9BB5-45E7-BFC0-BF526CC4F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844" y="2611177"/>
            <a:ext cx="3051375" cy="2407024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4BA57C0E-5C74-4AF3-B8FF-E2E2C732D1A7}"/>
              </a:ext>
            </a:extLst>
          </p:cNvPr>
          <p:cNvSpPr/>
          <p:nvPr/>
        </p:nvSpPr>
        <p:spPr>
          <a:xfrm>
            <a:off x="3523129" y="4793876"/>
            <a:ext cx="2104465" cy="2033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/>
          <p:nvPr/>
        </p:nvSpPr>
        <p:spPr>
          <a:xfrm>
            <a:off x="0" y="4725000"/>
            <a:ext cx="9144000" cy="41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4"/>
                </a:moveTo>
                <a:lnTo>
                  <a:pt x="0" y="0"/>
                </a:lnTo>
                <a:lnTo>
                  <a:pt x="119999" y="0"/>
                </a:lnTo>
                <a:lnTo>
                  <a:pt x="119999" y="119994"/>
                </a:lnTo>
                <a:lnTo>
                  <a:pt x="0" y="119994"/>
                </a:lnTo>
                <a:close/>
              </a:path>
            </a:pathLst>
          </a:custGeom>
          <a:solidFill>
            <a:srgbClr val="6BB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30"/>
          <p:cNvSpPr txBox="1"/>
          <p:nvPr/>
        </p:nvSpPr>
        <p:spPr>
          <a:xfrm>
            <a:off x="409569" y="263056"/>
            <a:ext cx="64533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Step 2:</a:t>
            </a:r>
            <a:endParaRPr sz="14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8" name="Google Shape;138;p30"/>
          <p:cNvPicPr preferRelativeResize="0"/>
          <p:nvPr/>
        </p:nvPicPr>
        <p:blipFill rotWithShape="1">
          <a:blip r:embed="rId3">
            <a:alphaModFix/>
          </a:blip>
          <a:srcRect l="23177" t="32984"/>
          <a:stretch/>
        </p:blipFill>
        <p:spPr>
          <a:xfrm>
            <a:off x="2436244" y="2182069"/>
            <a:ext cx="4271510" cy="1625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30"/>
          <p:cNvCxnSpPr/>
          <p:nvPr/>
        </p:nvCxnSpPr>
        <p:spPr>
          <a:xfrm flipH="1">
            <a:off x="6038095" y="2438060"/>
            <a:ext cx="824700" cy="748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pic>
        <p:nvPicPr>
          <p:cNvPr id="140" name="Google Shape;14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6300" y="120244"/>
            <a:ext cx="687957" cy="687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77724"/>
            <a:ext cx="9144002" cy="32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/>
        </p:nvSpPr>
        <p:spPr>
          <a:xfrm>
            <a:off x="401513" y="877171"/>
            <a:ext cx="8340900" cy="3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2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746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"/>
              <a:buChar char="•"/>
            </a:pPr>
            <a:r>
              <a:rPr lang="en" sz="2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Choose an answer for each question. The answers you provide to this section of the survey are completely confidential - no one will be able to connect your answers back to you.</a:t>
            </a:r>
            <a:endParaRPr sz="2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2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" name="Google Shape;147;p31"/>
          <p:cNvSpPr/>
          <p:nvPr/>
        </p:nvSpPr>
        <p:spPr>
          <a:xfrm>
            <a:off x="0" y="4725000"/>
            <a:ext cx="9144000" cy="41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4"/>
                </a:moveTo>
                <a:lnTo>
                  <a:pt x="0" y="0"/>
                </a:lnTo>
                <a:lnTo>
                  <a:pt x="119999" y="0"/>
                </a:lnTo>
                <a:lnTo>
                  <a:pt x="119999" y="119994"/>
                </a:lnTo>
                <a:lnTo>
                  <a:pt x="0" y="119994"/>
                </a:lnTo>
                <a:close/>
              </a:path>
            </a:pathLst>
          </a:custGeom>
          <a:solidFill>
            <a:srgbClr val="6BB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31"/>
          <p:cNvSpPr txBox="1"/>
          <p:nvPr/>
        </p:nvSpPr>
        <p:spPr>
          <a:xfrm>
            <a:off x="409569" y="263056"/>
            <a:ext cx="64533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Step 3:</a:t>
            </a:r>
            <a:endParaRPr sz="14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2670" y="-8"/>
            <a:ext cx="1151400" cy="8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6300" y="120244"/>
            <a:ext cx="687957" cy="687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7" name="Google Shape;157;p32"/>
          <p:cNvSpPr txBox="1"/>
          <p:nvPr/>
        </p:nvSpPr>
        <p:spPr>
          <a:xfrm>
            <a:off x="311675" y="1225525"/>
            <a:ext cx="8520600" cy="3645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When you are done, update your calendar for the 2nd six-weeks from your teacher. 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Also, your class may be spending some time looking at the career spotlight if you did not get to it Nov. 7.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Thinking about becoming a Banker/ Financier?</a:t>
            </a:r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subTitle" idx="1"/>
          </p:nvPr>
        </p:nvSpPr>
        <p:spPr>
          <a:xfrm>
            <a:off x="-3675750" y="-1215950"/>
            <a:ext cx="8520600" cy="7926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Here’s what to expect...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4" name="Google Shape;16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50" y="2941000"/>
            <a:ext cx="3148025" cy="20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749550"/>
            <a:ext cx="4171232" cy="23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On-screen Show (16:9)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Helvetica Neue</vt:lpstr>
      <vt:lpstr>Proxima Nova</vt:lpstr>
      <vt:lpstr>Simple Light</vt:lpstr>
      <vt:lpstr>Simple Light</vt:lpstr>
      <vt:lpstr>Welcome to Advisory November 14, 2019</vt:lpstr>
      <vt:lpstr>Learning Target</vt:lpstr>
      <vt:lpstr>EOS Survey</vt:lpstr>
      <vt:lpstr>Guide to Taking Online Student Surveys</vt:lpstr>
      <vt:lpstr>PowerPoint Presentation</vt:lpstr>
      <vt:lpstr>PowerPoint Presentation</vt:lpstr>
      <vt:lpstr>PowerPoint Presentation</vt:lpstr>
      <vt:lpstr>PowerPoint Presentation</vt:lpstr>
      <vt:lpstr>Thinking about becoming a Banker/ Financier?</vt:lpstr>
      <vt:lpstr>What does it take?</vt:lpstr>
      <vt:lpstr>How much money will I make?</vt:lpstr>
      <vt:lpstr>Education and Training</vt:lpstr>
      <vt:lpstr>Exit Slip: What do you think?</vt:lpstr>
      <vt:lpstr>Thanks for your feedback!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Advisory November 14, 2019</dc:title>
  <cp:lastModifiedBy>Greg Smith</cp:lastModifiedBy>
  <cp:revision>1</cp:revision>
  <dcterms:modified xsi:type="dcterms:W3CDTF">2019-11-14T15:05:50Z</dcterms:modified>
</cp:coreProperties>
</file>